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21" r:id="rId2"/>
    <p:sldId id="257" r:id="rId3"/>
    <p:sldId id="319" r:id="rId4"/>
    <p:sldId id="258" r:id="rId5"/>
    <p:sldId id="261" r:id="rId6"/>
    <p:sldId id="320" r:id="rId7"/>
    <p:sldId id="256" r:id="rId8"/>
    <p:sldId id="292" r:id="rId9"/>
    <p:sldId id="307" r:id="rId10"/>
    <p:sldId id="308" r:id="rId11"/>
    <p:sldId id="260" r:id="rId12"/>
    <p:sldId id="309" r:id="rId13"/>
    <p:sldId id="262" r:id="rId14"/>
    <p:sldId id="322" r:id="rId15"/>
    <p:sldId id="295" r:id="rId16"/>
    <p:sldId id="314" r:id="rId17"/>
    <p:sldId id="315" r:id="rId18"/>
    <p:sldId id="316" r:id="rId19"/>
    <p:sldId id="313" r:id="rId20"/>
    <p:sldId id="318" r:id="rId21"/>
    <p:sldId id="317" r:id="rId22"/>
    <p:sldId id="311" r:id="rId23"/>
    <p:sldId id="312" r:id="rId2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2159"/>
    <a:srgbClr val="D71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C0E405-634C-4BF8-8710-3C81B9D0520D}" v="1" dt="2025-10-31T11:11:33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88723" autoAdjust="0"/>
  </p:normalViewPr>
  <p:slideViewPr>
    <p:cSldViewPr snapToGrid="0">
      <p:cViewPr varScale="1">
        <p:scale>
          <a:sx n="84" d="100"/>
          <a:sy n="84" d="100"/>
        </p:scale>
        <p:origin x="581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tram Kirkegaard" userId="7c7e24bbef7be093" providerId="LiveId" clId="{60306151-D20A-47C6-A814-A7BD4B6670B4}"/>
    <pc:docChg chg="custSel modSld">
      <pc:chgData name="Bertram Kirkegaard" userId="7c7e24bbef7be093" providerId="LiveId" clId="{60306151-D20A-47C6-A814-A7BD4B6670B4}" dt="2025-10-31T11:11:39.735" v="3" actId="1076"/>
      <pc:docMkLst>
        <pc:docMk/>
      </pc:docMkLst>
      <pc:sldChg chg="delSp mod">
        <pc:chgData name="Bertram Kirkegaard" userId="7c7e24bbef7be093" providerId="LiveId" clId="{60306151-D20A-47C6-A814-A7BD4B6670B4}" dt="2025-10-31T11:11:33.347" v="2" actId="478"/>
        <pc:sldMkLst>
          <pc:docMk/>
          <pc:sldMk cId="4157033936" sldId="315"/>
        </pc:sldMkLst>
        <pc:spChg chg="del">
          <ac:chgData name="Bertram Kirkegaard" userId="7c7e24bbef7be093" providerId="LiveId" clId="{60306151-D20A-47C6-A814-A7BD4B6670B4}" dt="2025-10-31T11:11:31.945" v="1" actId="478"/>
          <ac:spMkLst>
            <pc:docMk/>
            <pc:sldMk cId="4157033936" sldId="315"/>
            <ac:spMk id="17" creationId="{8441E2A9-C34E-4840-BA80-E6F1D0107A2A}"/>
          </ac:spMkLst>
        </pc:spChg>
        <pc:picChg chg="del">
          <ac:chgData name="Bertram Kirkegaard" userId="7c7e24bbef7be093" providerId="LiveId" clId="{60306151-D20A-47C6-A814-A7BD4B6670B4}" dt="2025-10-31T11:11:29.087" v="0" actId="478"/>
          <ac:picMkLst>
            <pc:docMk/>
            <pc:sldMk cId="4157033936" sldId="315"/>
            <ac:picMk id="3" creationId="{BB1FF7A7-968E-AC3A-C29E-403AEF8B2233}"/>
          </ac:picMkLst>
        </pc:picChg>
        <pc:picChg chg="del">
          <ac:chgData name="Bertram Kirkegaard" userId="7c7e24bbef7be093" providerId="LiveId" clId="{60306151-D20A-47C6-A814-A7BD4B6670B4}" dt="2025-10-31T11:11:33.347" v="2" actId="478"/>
          <ac:picMkLst>
            <pc:docMk/>
            <pc:sldMk cId="4157033936" sldId="315"/>
            <ac:picMk id="1026" creationId="{2E77F42E-9096-B304-C7DC-B9AF48152961}"/>
          </ac:picMkLst>
        </pc:picChg>
      </pc:sldChg>
      <pc:sldChg chg="modSp mod">
        <pc:chgData name="Bertram Kirkegaard" userId="7c7e24bbef7be093" providerId="LiveId" clId="{60306151-D20A-47C6-A814-A7BD4B6670B4}" dt="2025-10-31T11:11:39.735" v="3" actId="1076"/>
        <pc:sldMkLst>
          <pc:docMk/>
          <pc:sldMk cId="4083488461" sldId="316"/>
        </pc:sldMkLst>
        <pc:picChg chg="mod">
          <ac:chgData name="Bertram Kirkegaard" userId="7c7e24bbef7be093" providerId="LiveId" clId="{60306151-D20A-47C6-A814-A7BD4B6670B4}" dt="2025-10-31T11:11:39.735" v="3" actId="1076"/>
          <ac:picMkLst>
            <pc:docMk/>
            <pc:sldMk cId="4083488461" sldId="316"/>
            <ac:picMk id="7" creationId="{6DEA8E73-60EF-437A-F634-9439C3F0643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D9320-9404-4CFF-A412-C284F2E6CEBD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51874-4B08-42D8-B860-62C48DF9E22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1121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51874-4B08-42D8-B860-62C48DF9E227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396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B8C26-5CBB-4103-25C8-EB0634DBE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43E6BF-9A13-7730-01DE-75EEFDDEE3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BF1B5-B08E-3608-4A55-72E7E3124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8D012-15B5-590E-EC9B-20DC26803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51874-4B08-42D8-B860-62C48DF9E227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3956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51874-4B08-42D8-B860-62C48DF9E227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5308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FC18C-C45A-7DFA-52E6-453D420C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7BBBFE-1507-1448-F85B-6D0EF27263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20E467-A89C-4EAA-E309-7ABF3F41E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DBF29-666B-DE9A-12E9-B4FF07712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51874-4B08-42D8-B860-62C48DF9E227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8924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D57E-0948-81DA-99C9-86DABD558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78E186-68CD-2112-3081-4EB4A7E51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0DA42-5F0B-9F4A-5927-BB6E51C45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Nu vil jeg gennemgå de forskellige strategier altså interventioner vi vil udføre i forsøge. </a:t>
            </a:r>
          </a:p>
          <a:p>
            <a:r>
              <a:rPr lang="da-DK" dirty="0"/>
              <a:t>I STRAT-DEFI vil patienter blive lige fordelt til en af 3 interventionsgrupper. Den første gruppe vil modtage defibrilleringsforsøg som vanligt, altså med </a:t>
            </a:r>
            <a:r>
              <a:rPr lang="da-DK" dirty="0" err="1"/>
              <a:t>pads</a:t>
            </a:r>
            <a:r>
              <a:rPr lang="da-DK" dirty="0"/>
              <a:t> placeret på højre bryst og venstre flanke i en </a:t>
            </a:r>
            <a:r>
              <a:rPr lang="da-DK" dirty="0" err="1"/>
              <a:t>anterior</a:t>
            </a:r>
            <a:r>
              <a:rPr lang="da-DK" dirty="0"/>
              <a:t>-lateral </a:t>
            </a:r>
            <a:r>
              <a:rPr lang="da-DK" dirty="0" err="1"/>
              <a:t>pad</a:t>
            </a:r>
            <a:r>
              <a:rPr lang="da-DK" dirty="0"/>
              <a:t> position. Den anden gruppe vil få placeret nye </a:t>
            </a:r>
            <a:r>
              <a:rPr lang="da-DK" dirty="0" err="1"/>
              <a:t>stødpads</a:t>
            </a:r>
            <a:r>
              <a:rPr lang="da-DK" dirty="0"/>
              <a:t> som vist på tegningen med </a:t>
            </a:r>
            <a:r>
              <a:rPr lang="da-DK" dirty="0" err="1"/>
              <a:t>pads</a:t>
            </a:r>
            <a:r>
              <a:rPr lang="da-DK" dirty="0"/>
              <a:t> placeret på venstre bryst og venstre side af ryggen </a:t>
            </a:r>
            <a:r>
              <a:rPr lang="da-DK" dirty="0" err="1"/>
              <a:t>anterior-posterior</a:t>
            </a:r>
            <a:r>
              <a:rPr lang="da-DK" dirty="0"/>
              <a:t>. Den sidste gruppe vil modtage stød med en metode kaldet double </a:t>
            </a:r>
            <a:r>
              <a:rPr lang="da-DK" dirty="0" err="1"/>
              <a:t>sequential</a:t>
            </a:r>
            <a:r>
              <a:rPr lang="da-DK" dirty="0"/>
              <a:t> defibrillation. Her har patienten </a:t>
            </a:r>
            <a:r>
              <a:rPr lang="da-DK" dirty="0" err="1"/>
              <a:t>pads</a:t>
            </a:r>
            <a:r>
              <a:rPr lang="da-DK" dirty="0"/>
              <a:t> placeret som de to forrige grupper og ved hjælp af to </a:t>
            </a:r>
            <a:r>
              <a:rPr lang="da-DK" dirty="0" err="1"/>
              <a:t>seperate</a:t>
            </a:r>
            <a:r>
              <a:rPr lang="da-DK" dirty="0"/>
              <a:t> defibrillatorer leveres to stød hurtigt efter hinanden.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24B73-D4DA-8260-2156-8B68076BB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E0167-6916-49F5-9808-7A33FF6CAE85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2703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E42BE-1789-942E-C973-1E613578A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1EC82-8C2D-8B8D-4919-94086BCDAA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A303F-815E-5832-98DA-3D80F8B83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Nu vil jeg gennemgå de forskellige strategier altså interventioner vi vil udføre i forsøge. </a:t>
            </a:r>
          </a:p>
          <a:p>
            <a:r>
              <a:rPr lang="da-DK" dirty="0"/>
              <a:t>I STRAT-DEFI vil patienter blive lige fordelt til en af 3 interventionsgrupper. Den første gruppe vil modtage defibrilleringsforsøg som vanligt, altså med </a:t>
            </a:r>
            <a:r>
              <a:rPr lang="da-DK" dirty="0" err="1"/>
              <a:t>pads</a:t>
            </a:r>
            <a:r>
              <a:rPr lang="da-DK" dirty="0"/>
              <a:t> placeret på højre bryst og venstre flanke i en </a:t>
            </a:r>
            <a:r>
              <a:rPr lang="da-DK" dirty="0" err="1"/>
              <a:t>anterior</a:t>
            </a:r>
            <a:r>
              <a:rPr lang="da-DK" dirty="0"/>
              <a:t>-lateral </a:t>
            </a:r>
            <a:r>
              <a:rPr lang="da-DK" dirty="0" err="1"/>
              <a:t>pad</a:t>
            </a:r>
            <a:r>
              <a:rPr lang="da-DK" dirty="0"/>
              <a:t> position. Den anden gruppe vil få placeret nye </a:t>
            </a:r>
            <a:r>
              <a:rPr lang="da-DK" dirty="0" err="1"/>
              <a:t>stødpads</a:t>
            </a:r>
            <a:r>
              <a:rPr lang="da-DK" dirty="0"/>
              <a:t> som vist på tegningen med </a:t>
            </a:r>
            <a:r>
              <a:rPr lang="da-DK" dirty="0" err="1"/>
              <a:t>pads</a:t>
            </a:r>
            <a:r>
              <a:rPr lang="da-DK" dirty="0"/>
              <a:t> placeret på venstre bryst og venstre side af ryggen </a:t>
            </a:r>
            <a:r>
              <a:rPr lang="da-DK" dirty="0" err="1"/>
              <a:t>anterior-posterior</a:t>
            </a:r>
            <a:r>
              <a:rPr lang="da-DK" dirty="0"/>
              <a:t>. Den sidste gruppe vil modtage stød med en metode kaldet double </a:t>
            </a:r>
            <a:r>
              <a:rPr lang="da-DK" dirty="0" err="1"/>
              <a:t>sequential</a:t>
            </a:r>
            <a:r>
              <a:rPr lang="da-DK" dirty="0"/>
              <a:t> defibrillation. Her har patienten </a:t>
            </a:r>
            <a:r>
              <a:rPr lang="da-DK" dirty="0" err="1"/>
              <a:t>pads</a:t>
            </a:r>
            <a:r>
              <a:rPr lang="da-DK" dirty="0"/>
              <a:t> placeret som de to forrige grupper og ved hjælp af to </a:t>
            </a:r>
            <a:r>
              <a:rPr lang="da-DK" dirty="0" err="1"/>
              <a:t>seperate</a:t>
            </a:r>
            <a:r>
              <a:rPr lang="da-DK" dirty="0"/>
              <a:t> defibrillatorer leveres to stød hurtigt efter hinanden.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F84ED-6E0A-1C68-BAA3-440764626B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E0167-6916-49F5-9808-7A33FF6CAE85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0805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47BC-61A4-0B25-4651-F9050148E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17E2AE-C8BC-A1F0-6977-518481B6C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AFAC35-DBC3-AB43-4C19-7D2E2BB58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4A703-79BA-AC53-61C3-F4B9884F0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E0167-6916-49F5-9808-7A33FF6CAE85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2350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63D74-4AF7-04DB-1ADE-F71797C3A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30132A-A35B-16C8-1321-256CC8D97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08A68C-76CC-B4DB-4DE3-DF5D8E88A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54F7D-C272-ADFD-26C5-6EA64329DE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E0167-6916-49F5-9808-7A33FF6CAE85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9840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8A554-EF04-7E8B-D002-3962073AF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ADD60-9B07-E998-59E6-46C1F654D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1C1E0-C18D-F9A2-D2CD-F7E7D7D9D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7856E-DB6E-EBF2-BFD1-C76F534E3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51874-4B08-42D8-B860-62C48DF9E227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7574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AE5DB-B34F-147A-7E0B-7D422122C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C3478-7ED7-912B-DEB8-10288C471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3B180-B5B2-46C6-C4CE-50B52DAF5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D8F69-8DE4-D182-9C64-F5570A93B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51874-4B08-42D8-B860-62C48DF9E227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854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4FAC8-227F-4B4C-3494-6161C6A71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3C7D7-B3A8-5E20-DE11-912CBA40B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20C69-4030-7CFE-CC73-087304171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F43B5-DA71-AD26-7652-639C4184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62DA6-F8B6-15E0-AA7E-D0A12D53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808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A672-7B5E-0609-9D52-916B52220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E3F6C-8B14-8802-A8E2-57A66FDBC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551CA-7A10-D410-1A20-74913EA73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68617-2DDB-D751-FDB2-A69F8EC8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193DE-6A3B-C7DB-4D17-EB89B1CF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548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A6D7F-DE0D-FCED-6C6A-BCA0153DE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65520-F42C-53D6-BACA-43756DAFA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95B0A-C167-B508-8B82-8DA4DE3D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9E59F-9BCC-A8BA-6F02-B0C07FBC4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0E7AE-653D-D367-2860-0BC2813BE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371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B22C3-7103-C4E1-772E-048F8398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704E8-2ADF-F62E-EBAF-0D88075B95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0AE476-64B8-0D8D-B207-AF1AF9112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16325-BC00-F544-5732-FA1AFF3AF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7D0A0-0E0F-529B-E9C8-153AAB06D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CDBB7-185E-A857-147C-600035932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360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35E04-C57C-4281-3642-7FDCC52D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2B9B2-410B-C365-9C40-3BF9B20ED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A26C1-054F-40B3-05F8-AE7D1FB90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4072BC-F67F-84AA-C2DB-0D72E4333B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CAC1BF-F138-A374-103F-98AFBE215B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886D9E-688F-1BC5-2062-690A69D06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AC6A69-94EA-BB8B-C903-1DB9B1228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1D3106-4FF7-C353-D64B-FF18FE255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1845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8139-4E09-1ED0-3DF0-5FED8886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F1A18-CF73-63FF-30B9-15C089DB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E0D6F-D100-C85B-1B7D-D41F96443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BA9BB6-A984-9922-0BAE-793E3842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6561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CB0574-E4C0-0767-B825-4E13292C7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5B4DC6-3764-E966-D15C-620AB7B6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8730E-635B-41BD-BA23-53274FB93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4841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5CFE5-9041-8F2A-6635-7EFD58DC8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D59DB-4E2F-1129-EF85-CE28E2614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94817-D3E1-C1B8-6901-2F7509ABA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0B9F8-B528-8D7E-7523-342CD365A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68C02-982B-F9AB-14ED-EF163D28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4AD5C-A3EB-F0C4-4CF9-393C596E0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6804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41B5-367F-C8EC-D015-75965D38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E09FEC-1F19-60C2-178B-8D285CA008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6D6DF-A98E-C082-74AB-B4717108F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128B6-7F26-29BD-F855-E06E9883B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552EFD-4A07-9B75-13B1-7FA9F7367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0D191-5DE2-14EB-EC65-C042159D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376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749BE-E88E-B937-9777-21F31631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A67AAD-2241-0B6F-473F-361E22453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04736-3991-07D6-6C83-3D83CF4C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D4A13-F89B-004C-CE92-40FAF525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37ECE-CC05-B45D-2890-B0E4D2122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851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5F9979-25BF-247F-1204-4E8669A3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57F86D-E715-42E0-F2C1-CE6ADABEE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53E62-1A9F-0F9C-B330-86664F34A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CC259-0CAA-AB15-987E-6A615907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3500E-97A0-7D6B-B70E-CFF5A97F9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564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FC844-F5B6-B1BC-043E-570BB831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850FD-51AD-844B-437C-C1FF17E9D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A5EB4-F77B-5BA0-B0F5-634820D4A4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E4A8E-DD39-435F-B816-4377BE006A06}" type="datetimeFigureOut">
              <a:rPr lang="da-DK" smtClean="0"/>
              <a:t>31-10-2025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D52E1-7802-CFAF-D196-3B75A53A5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5DCDF-42B6-C4FB-094E-7D21C7326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65DA60-A6D8-48BD-B1EB-579CE968B7A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327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FCB45-4D23-4A85-3760-21289CFCB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4">
            <a:extLst>
              <a:ext uri="{FF2B5EF4-FFF2-40B4-BE49-F238E27FC236}">
                <a16:creationId xmlns:a16="http://schemas.microsoft.com/office/drawing/2014/main" id="{BF08376D-4B32-D7E8-0067-11FB94FD7AD0}"/>
              </a:ext>
            </a:extLst>
          </p:cNvPr>
          <p:cNvSpPr txBox="1"/>
          <p:nvPr/>
        </p:nvSpPr>
        <p:spPr>
          <a:xfrm>
            <a:off x="698693" y="5053450"/>
            <a:ext cx="4422045" cy="384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400" dirty="0">
                <a:solidFill>
                  <a:prstClr val="black"/>
                </a:solidFill>
              </a:rPr>
              <a:t>Bertram Lahn Kirkegaard</a:t>
            </a: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449E21-76DF-9591-0DD2-AB2224679463}"/>
              </a:ext>
            </a:extLst>
          </p:cNvPr>
          <p:cNvGrpSpPr/>
          <p:nvPr/>
        </p:nvGrpSpPr>
        <p:grpSpPr>
          <a:xfrm>
            <a:off x="571749" y="5552662"/>
            <a:ext cx="11113980" cy="614037"/>
            <a:chOff x="536153" y="794878"/>
            <a:chExt cx="11113980" cy="61403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CB19470-2461-3CA2-1C0D-68C9DDB6CC5B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6" name="Lige forbindelse 9">
                <a:extLst>
                  <a:ext uri="{FF2B5EF4-FFF2-40B4-BE49-F238E27FC236}">
                    <a16:creationId xmlns:a16="http://schemas.microsoft.com/office/drawing/2014/main" id="{B92AFF55-8C0C-B29D-ADCE-B7B73707D4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B8129E0-37C3-19A1-9B7E-C1CDCF57D93D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E100D41A-37B7-4F5E-6049-56C280268C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7DDA8855-B43D-071C-2998-6268AFE057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A80B6EA7-33EE-0C8A-0F40-60E4A220C2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A9DDC109-6DF0-499A-CF20-C32B6FCCAC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4F43B893-4C62-F9ED-481A-2B1805942A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76838F0-3A5B-27FC-5A91-E957C3714761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5" name="Lige forbindelse 9">
              <a:extLst>
                <a:ext uri="{FF2B5EF4-FFF2-40B4-BE49-F238E27FC236}">
                  <a16:creationId xmlns:a16="http://schemas.microsoft.com/office/drawing/2014/main" id="{F02632C2-78D6-7640-2199-1FD47DDCE435}"/>
                </a:ext>
              </a:extLst>
            </p:cNvPr>
            <p:cNvCxnSpPr>
              <a:cxnSpLocks/>
              <a:stCxn id="4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itel 1">
            <a:extLst>
              <a:ext uri="{FF2B5EF4-FFF2-40B4-BE49-F238E27FC236}">
                <a16:creationId xmlns:a16="http://schemas.microsoft.com/office/drawing/2014/main" id="{4A323AC1-3786-DED0-9637-3679B1603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222" y="4387389"/>
            <a:ext cx="4247971" cy="766763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latin typeface="Aptos Display" panose="020B0004020202020204" pitchFamily="34" charset="0"/>
              </a:rPr>
              <a:t>Strategies for Defibrillation During Out-of-Hospital Cardiac Arrest</a:t>
            </a:r>
            <a:endParaRPr lang="da-DK" sz="2000" b="1" dirty="0">
              <a:latin typeface="Aptos Display" panose="020B0004020202020204" pitchFamily="34" charset="0"/>
            </a:endParaRP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776F043F-F205-0784-1A75-047EE9FEB883}"/>
              </a:ext>
            </a:extLst>
          </p:cNvPr>
          <p:cNvSpPr txBox="1">
            <a:spLocks/>
          </p:cNvSpPr>
          <p:nvPr/>
        </p:nvSpPr>
        <p:spPr>
          <a:xfrm>
            <a:off x="504088" y="653097"/>
            <a:ext cx="92333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Shocking</a:t>
            </a:r>
            <a:r>
              <a:rPr lang="da-DK" sz="5400" b="1" dirty="0">
                <a:latin typeface="Aptos Display" panose="020B0004020202020204" pitchFamily="34" charset="0"/>
              </a:rPr>
              <a:t> </a:t>
            </a:r>
            <a:r>
              <a:rPr lang="da-DK" sz="5400" b="1" dirty="0" err="1">
                <a:latin typeface="Aptos Display" panose="020B0004020202020204" pitchFamily="34" charset="0"/>
              </a:rPr>
              <a:t>Insights</a:t>
            </a:r>
            <a:endParaRPr lang="da-DK" sz="5400" b="1" dirty="0">
              <a:latin typeface="Aptos Display" panose="020B0004020202020204" pitchFamily="34" charset="0"/>
            </a:endParaRPr>
          </a:p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Scandinavian perspectives on alternative defibrillation strategies in out-of-hospital cardiac arrest</a:t>
            </a:r>
            <a:endParaRPr lang="da-DK" sz="2400" b="1" dirty="0">
              <a:solidFill>
                <a:schemeClr val="tx1">
                  <a:lumMod val="65000"/>
                  <a:lumOff val="35000"/>
                </a:schemeClr>
              </a:solidFill>
              <a:latin typeface="Aptos Display" panose="020B0004020202020204" pitchFamily="34" charset="0"/>
            </a:endParaRPr>
          </a:p>
        </p:txBody>
      </p:sp>
      <p:pic>
        <p:nvPicPr>
          <p:cNvPr id="18" name="Bilde 16">
            <a:extLst>
              <a:ext uri="{FF2B5EF4-FFF2-40B4-BE49-F238E27FC236}">
                <a16:creationId xmlns:a16="http://schemas.microsoft.com/office/drawing/2014/main" id="{2EA668E1-84FE-555D-A9AB-B7E83E44C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445" y="2708951"/>
            <a:ext cx="5317284" cy="1440098"/>
          </a:xfrm>
          <a:prstGeom prst="rect">
            <a:avLst/>
          </a:prstGeom>
        </p:spPr>
      </p:pic>
      <p:sp>
        <p:nvSpPr>
          <p:cNvPr id="19" name="Titel 1">
            <a:extLst>
              <a:ext uri="{FF2B5EF4-FFF2-40B4-BE49-F238E27FC236}">
                <a16:creationId xmlns:a16="http://schemas.microsoft.com/office/drawing/2014/main" id="{59D98D71-4E84-4E50-F17F-01BF8299C58E}"/>
              </a:ext>
            </a:extLst>
          </p:cNvPr>
          <p:cNvSpPr txBox="1">
            <a:spLocks/>
          </p:cNvSpPr>
          <p:nvPr/>
        </p:nvSpPr>
        <p:spPr>
          <a:xfrm>
            <a:off x="6848012" y="4382418"/>
            <a:ext cx="4154143" cy="7667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2000" b="1" dirty="0">
                <a:latin typeface="Aptos Display" panose="020B0004020202020204" pitchFamily="34" charset="0"/>
              </a:rPr>
              <a:t>Initial </a:t>
            </a:r>
            <a:r>
              <a:rPr lang="da-DK" sz="2000" b="1" dirty="0" err="1">
                <a:latin typeface="Aptos Display" panose="020B0004020202020204" pitchFamily="34" charset="0"/>
              </a:rPr>
              <a:t>use</a:t>
            </a:r>
            <a:r>
              <a:rPr lang="da-DK" sz="2000" b="1" dirty="0">
                <a:latin typeface="Aptos Display" panose="020B0004020202020204" pitchFamily="34" charset="0"/>
              </a:rPr>
              <a:t> of double defibrillation in out-of-hospital </a:t>
            </a:r>
            <a:r>
              <a:rPr lang="da-DK" sz="2000" b="1" dirty="0" err="1">
                <a:latin typeface="Aptos Display" panose="020B0004020202020204" pitchFamily="34" charset="0"/>
              </a:rPr>
              <a:t>cardiac</a:t>
            </a:r>
            <a:r>
              <a:rPr lang="da-DK" sz="2000" b="1" dirty="0">
                <a:latin typeface="Aptos Display" panose="020B0004020202020204" pitchFamily="34" charset="0"/>
              </a:rPr>
              <a:t> arrest </a:t>
            </a:r>
          </a:p>
        </p:txBody>
      </p:sp>
      <p:sp>
        <p:nvSpPr>
          <p:cNvPr id="20" name="Tekstfelt 4">
            <a:extLst>
              <a:ext uri="{FF2B5EF4-FFF2-40B4-BE49-F238E27FC236}">
                <a16:creationId xmlns:a16="http://schemas.microsoft.com/office/drawing/2014/main" id="{6117C5B2-E17E-2E7E-D4CC-8AFE29635950}"/>
              </a:ext>
            </a:extLst>
          </p:cNvPr>
          <p:cNvSpPr txBox="1"/>
          <p:nvPr/>
        </p:nvSpPr>
        <p:spPr>
          <a:xfrm>
            <a:off x="6848012" y="5053450"/>
            <a:ext cx="4422045" cy="384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da-DK" sz="1400" dirty="0" err="1">
                <a:solidFill>
                  <a:prstClr val="black"/>
                </a:solidFill>
              </a:rPr>
              <a:t>Vegard</a:t>
            </a:r>
            <a:r>
              <a:rPr lang="da-DK" sz="1400" dirty="0">
                <a:solidFill>
                  <a:prstClr val="black"/>
                </a:solidFill>
              </a:rPr>
              <a:t> Nordviste </a:t>
            </a:r>
            <a:endParaRPr lang="da-DK" sz="1200" dirty="0">
              <a:solidFill>
                <a:prstClr val="black"/>
              </a:solidFill>
            </a:endParaRPr>
          </a:p>
        </p:txBody>
      </p:sp>
      <p:cxnSp>
        <p:nvCxnSpPr>
          <p:cNvPr id="21" name="Lige forbindelse 9">
            <a:extLst>
              <a:ext uri="{FF2B5EF4-FFF2-40B4-BE49-F238E27FC236}">
                <a16:creationId xmlns:a16="http://schemas.microsoft.com/office/drawing/2014/main" id="{0BAD3D13-4820-6A6E-610C-B80008B6EFD5}"/>
              </a:ext>
            </a:extLst>
          </p:cNvPr>
          <p:cNvCxnSpPr>
            <a:cxnSpLocks/>
          </p:cNvCxnSpPr>
          <p:nvPr/>
        </p:nvCxnSpPr>
        <p:spPr>
          <a:xfrm flipV="1">
            <a:off x="6096000" y="2248724"/>
            <a:ext cx="0" cy="2992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heart and a broken heart&#10;&#10;AI-generated content may be incorrect.">
            <a:extLst>
              <a:ext uri="{FF2B5EF4-FFF2-40B4-BE49-F238E27FC236}">
                <a16:creationId xmlns:a16="http://schemas.microsoft.com/office/drawing/2014/main" id="{7580176C-4B8C-1273-60A6-5BB80BE55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22" y="2995244"/>
            <a:ext cx="4911822" cy="86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5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5A784D0-34EF-2AF3-3C72-9FFDF2939C86}"/>
              </a:ext>
            </a:extLst>
          </p:cNvPr>
          <p:cNvSpPr txBox="1">
            <a:spLocks/>
          </p:cNvSpPr>
          <p:nvPr/>
        </p:nvSpPr>
        <p:spPr>
          <a:xfrm>
            <a:off x="536153" y="468012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>
                <a:latin typeface="Aptos Display" panose="020B0004020202020204" pitchFamily="34" charset="0"/>
              </a:rPr>
              <a:t>Background</a:t>
            </a:r>
          </a:p>
        </p:txBody>
      </p:sp>
      <p:cxnSp>
        <p:nvCxnSpPr>
          <p:cNvPr id="5" name="Lige forbindelse 9">
            <a:extLst>
              <a:ext uri="{FF2B5EF4-FFF2-40B4-BE49-F238E27FC236}">
                <a16:creationId xmlns:a16="http://schemas.microsoft.com/office/drawing/2014/main" id="{8B8E4659-7D2A-5F68-02C0-CCFFFF858027}"/>
              </a:ext>
            </a:extLst>
          </p:cNvPr>
          <p:cNvCxnSpPr>
            <a:cxnSpLocks/>
          </p:cNvCxnSpPr>
          <p:nvPr/>
        </p:nvCxnSpPr>
        <p:spPr>
          <a:xfrm>
            <a:off x="536153" y="1252537"/>
            <a:ext cx="11151022" cy="9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8" descr="A group of icons with black outlines&#10;&#10;Description automatically generated with medium confidence">
            <a:extLst>
              <a:ext uri="{FF2B5EF4-FFF2-40B4-BE49-F238E27FC236}">
                <a16:creationId xmlns:a16="http://schemas.microsoft.com/office/drawing/2014/main" id="{DCEC7DB5-B985-E7D6-D176-026667A8F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94" b="62702"/>
          <a:stretch/>
        </p:blipFill>
        <p:spPr bwMode="auto">
          <a:xfrm>
            <a:off x="975441" y="2165882"/>
            <a:ext cx="3095677" cy="252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405CE869-F8BA-6C4E-172B-F8671B619920}"/>
              </a:ext>
            </a:extLst>
          </p:cNvPr>
          <p:cNvSpPr txBox="1">
            <a:spLocks/>
          </p:cNvSpPr>
          <p:nvPr/>
        </p:nvSpPr>
        <p:spPr bwMode="auto">
          <a:xfrm>
            <a:off x="1498922" y="4369929"/>
            <a:ext cx="2048718" cy="7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endParaRPr lang="da-DK" kern="0" dirty="0">
              <a:latin typeface="Aptos" panose="020B0004020202020204" pitchFamily="34" charset="0"/>
            </a:endParaRPr>
          </a:p>
        </p:txBody>
      </p:sp>
      <p:pic>
        <p:nvPicPr>
          <p:cNvPr id="8" name="Content Placeholder 8" descr="A group of icons with black outlines&#10;&#10;Description automatically generated with medium confidence">
            <a:extLst>
              <a:ext uri="{FF2B5EF4-FFF2-40B4-BE49-F238E27FC236}">
                <a16:creationId xmlns:a16="http://schemas.microsoft.com/office/drawing/2014/main" id="{2786A2A1-02C2-73CF-D861-2282ED077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2" t="35234" r="58123" b="32851"/>
          <a:stretch/>
        </p:blipFill>
        <p:spPr bwMode="auto">
          <a:xfrm>
            <a:off x="4982002" y="2357327"/>
            <a:ext cx="2202918" cy="216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FF24FE79-605C-E99F-9B07-D01F8B902C69}"/>
              </a:ext>
            </a:extLst>
          </p:cNvPr>
          <p:cNvSpPr txBox="1">
            <a:spLocks/>
          </p:cNvSpPr>
          <p:nvPr/>
        </p:nvSpPr>
        <p:spPr bwMode="auto">
          <a:xfrm>
            <a:off x="5059102" y="4307687"/>
            <a:ext cx="2048718" cy="7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kern="0" dirty="0">
                <a:latin typeface="Aptos" panose="020B0004020202020204" pitchFamily="34" charset="0"/>
              </a:rPr>
              <a:t>20%</a:t>
            </a:r>
          </a:p>
        </p:txBody>
      </p:sp>
      <p:pic>
        <p:nvPicPr>
          <p:cNvPr id="10" name="Picture 9" descr="A white square with black lines&#10;&#10;Description automatically generated">
            <a:extLst>
              <a:ext uri="{FF2B5EF4-FFF2-40B4-BE49-F238E27FC236}">
                <a16:creationId xmlns:a16="http://schemas.microsoft.com/office/drawing/2014/main" id="{47779639-1097-D6D5-73DF-B11467EB6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207" y="2357327"/>
            <a:ext cx="1582867" cy="1582867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0FF23B59-5066-BC37-C9F1-5C07AAE29E4E}"/>
              </a:ext>
            </a:extLst>
          </p:cNvPr>
          <p:cNvSpPr txBox="1">
            <a:spLocks/>
          </p:cNvSpPr>
          <p:nvPr/>
        </p:nvSpPr>
        <p:spPr bwMode="auto">
          <a:xfrm>
            <a:off x="8619282" y="4336658"/>
            <a:ext cx="2048718" cy="7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kern="0" dirty="0">
                <a:latin typeface="Aptos" panose="020B0004020202020204" pitchFamily="34" charset="0"/>
              </a:rPr>
              <a:t>75%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A7B407-BED0-7189-8C9A-C9F155202A1C}"/>
              </a:ext>
            </a:extLst>
          </p:cNvPr>
          <p:cNvSpPr txBox="1"/>
          <p:nvPr/>
        </p:nvSpPr>
        <p:spPr>
          <a:xfrm>
            <a:off x="975441" y="4896431"/>
            <a:ext cx="3095677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Aptos" panose="020B0004020202020204" pitchFamily="34" charset="0"/>
              </a:rPr>
              <a:t>Cardiac arrest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E5897B-4675-CF35-7B2F-70E3068ACC34}"/>
              </a:ext>
            </a:extLst>
          </p:cNvPr>
          <p:cNvSpPr txBox="1"/>
          <p:nvPr/>
        </p:nvSpPr>
        <p:spPr>
          <a:xfrm>
            <a:off x="4563825" y="4900822"/>
            <a:ext cx="3095677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Aptos" panose="020B0004020202020204" pitchFamily="34" charset="0"/>
              </a:rPr>
              <a:t>Shockable rhythm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2B5C4A-880C-B624-4817-ED490D9734E9}"/>
              </a:ext>
            </a:extLst>
          </p:cNvPr>
          <p:cNvSpPr txBox="1"/>
          <p:nvPr/>
        </p:nvSpPr>
        <p:spPr>
          <a:xfrm>
            <a:off x="7953680" y="4896431"/>
            <a:ext cx="3379919" cy="670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Aptos" panose="020B0004020202020204" pitchFamily="34" charset="0"/>
              </a:rPr>
              <a:t>&gt; 1 shock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9AC46697-E2B0-7732-374C-E2B4803F50A9}"/>
              </a:ext>
            </a:extLst>
          </p:cNvPr>
          <p:cNvSpPr txBox="1">
            <a:spLocks/>
          </p:cNvSpPr>
          <p:nvPr/>
        </p:nvSpPr>
        <p:spPr bwMode="auto">
          <a:xfrm>
            <a:off x="832828" y="4336657"/>
            <a:ext cx="3380902" cy="7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kern="0" dirty="0">
                <a:latin typeface="Aptos" panose="020B0004020202020204" pitchFamily="34" charset="0"/>
              </a:rPr>
              <a:t>~4 M</a:t>
            </a:r>
          </a:p>
        </p:txBody>
      </p:sp>
    </p:spTree>
    <p:extLst>
      <p:ext uri="{BB962C8B-B14F-4D97-AF65-F5344CB8AC3E}">
        <p14:creationId xmlns:p14="http://schemas.microsoft.com/office/powerpoint/2010/main" val="85044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6DAE7-A677-AEF6-7412-4543CCF2D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4A429349-6400-CB88-016D-1DF5B7995189}"/>
              </a:ext>
            </a:extLst>
          </p:cNvPr>
          <p:cNvSpPr txBox="1">
            <a:spLocks/>
          </p:cNvSpPr>
          <p:nvPr/>
        </p:nvSpPr>
        <p:spPr>
          <a:xfrm>
            <a:off x="536153" y="468012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>
                <a:latin typeface="Aptos Display" panose="020B0004020202020204" pitchFamily="34" charset="0"/>
              </a:rPr>
              <a:t>Background</a:t>
            </a:r>
          </a:p>
        </p:txBody>
      </p:sp>
      <p:cxnSp>
        <p:nvCxnSpPr>
          <p:cNvPr id="5" name="Lige forbindelse 9">
            <a:extLst>
              <a:ext uri="{FF2B5EF4-FFF2-40B4-BE49-F238E27FC236}">
                <a16:creationId xmlns:a16="http://schemas.microsoft.com/office/drawing/2014/main" id="{012D8A1C-948B-4B21-6A0E-1760210185BA}"/>
              </a:ext>
            </a:extLst>
          </p:cNvPr>
          <p:cNvCxnSpPr>
            <a:cxnSpLocks/>
          </p:cNvCxnSpPr>
          <p:nvPr/>
        </p:nvCxnSpPr>
        <p:spPr>
          <a:xfrm>
            <a:off x="536153" y="1252537"/>
            <a:ext cx="11151022" cy="9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aph showing the number of defibrillations&#10;&#10;AI-generated content may be incorrect.">
            <a:extLst>
              <a:ext uri="{FF2B5EF4-FFF2-40B4-BE49-F238E27FC236}">
                <a16:creationId xmlns:a16="http://schemas.microsoft.com/office/drawing/2014/main" id="{7D6FF099-E811-6191-3323-5A4033ECF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53" y="2432839"/>
            <a:ext cx="5251999" cy="31726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F16DE38-75CF-F705-B3D4-C62A0434BE74}"/>
              </a:ext>
            </a:extLst>
          </p:cNvPr>
          <p:cNvSpPr txBox="1"/>
          <p:nvPr/>
        </p:nvSpPr>
        <p:spPr>
          <a:xfrm>
            <a:off x="536153" y="5936249"/>
            <a:ext cx="2801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/>
              <a:t>Holmen, et al. </a:t>
            </a:r>
            <a:r>
              <a:rPr lang="da-DK" sz="1400" dirty="0" err="1"/>
              <a:t>Resuscitation</a:t>
            </a:r>
            <a:r>
              <a:rPr lang="da-DK" sz="1400" dirty="0"/>
              <a:t> 2017</a:t>
            </a:r>
          </a:p>
        </p:txBody>
      </p:sp>
      <p:pic>
        <p:nvPicPr>
          <p:cNvPr id="18" name="Picture 17" descr="A graph of a number of satellites&#10;&#10;AI-generated content may be incorrect.">
            <a:extLst>
              <a:ext uri="{FF2B5EF4-FFF2-40B4-BE49-F238E27FC236}">
                <a16:creationId xmlns:a16="http://schemas.microsoft.com/office/drawing/2014/main" id="{23D7E7E5-03C4-0FA7-2A89-FFD6A2759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b="51475"/>
          <a:stretch>
            <a:fillRect/>
          </a:stretch>
        </p:blipFill>
        <p:spPr>
          <a:xfrm>
            <a:off x="6403850" y="1925646"/>
            <a:ext cx="5251999" cy="36798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CAED0FD-8A02-6041-AFA2-FDA0176C0E9B}"/>
              </a:ext>
            </a:extLst>
          </p:cNvPr>
          <p:cNvSpPr txBox="1"/>
          <p:nvPr/>
        </p:nvSpPr>
        <p:spPr>
          <a:xfrm>
            <a:off x="6723593" y="5936249"/>
            <a:ext cx="28914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/>
              <a:t>Harryson</a:t>
            </a:r>
            <a:r>
              <a:rPr lang="da-DK" sz="1400" dirty="0"/>
              <a:t>, et al. </a:t>
            </a:r>
            <a:r>
              <a:rPr lang="da-DK" sz="1400" dirty="0" err="1"/>
              <a:t>Resuscitation</a:t>
            </a:r>
            <a:r>
              <a:rPr lang="da-DK" sz="140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4111165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0CB123F3-02C9-CFDB-478E-2A1D36AAAB2D}"/>
              </a:ext>
            </a:extLst>
          </p:cNvPr>
          <p:cNvSpPr txBox="1">
            <a:spLocks/>
          </p:cNvSpPr>
          <p:nvPr/>
        </p:nvSpPr>
        <p:spPr>
          <a:xfrm>
            <a:off x="536153" y="435768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Previous</a:t>
            </a:r>
            <a:r>
              <a:rPr lang="da-DK" sz="5400" b="1" dirty="0">
                <a:latin typeface="Aptos Display" panose="020B0004020202020204" pitchFamily="34" charset="0"/>
              </a:rPr>
              <a:t> </a:t>
            </a:r>
            <a:r>
              <a:rPr lang="da-DK" sz="5400" b="1" dirty="0" err="1">
                <a:latin typeface="Aptos Display" panose="020B0004020202020204" pitchFamily="34" charset="0"/>
              </a:rPr>
              <a:t>trials</a:t>
            </a:r>
            <a:endParaRPr lang="da-DK" sz="5400" b="1" dirty="0">
              <a:latin typeface="Aptos Display" panose="020B0004020202020204" pitchFamily="34" charset="0"/>
            </a:endParaRPr>
          </a:p>
        </p:txBody>
      </p:sp>
      <p:cxnSp>
        <p:nvCxnSpPr>
          <p:cNvPr id="5" name="Lige forbindelse 9">
            <a:extLst>
              <a:ext uri="{FF2B5EF4-FFF2-40B4-BE49-F238E27FC236}">
                <a16:creationId xmlns:a16="http://schemas.microsoft.com/office/drawing/2014/main" id="{F780D115-B8B4-4F92-38C5-F0A299836D57}"/>
              </a:ext>
            </a:extLst>
          </p:cNvPr>
          <p:cNvCxnSpPr>
            <a:cxnSpLocks/>
          </p:cNvCxnSpPr>
          <p:nvPr/>
        </p:nvCxnSpPr>
        <p:spPr>
          <a:xfrm>
            <a:off x="536153" y="1252537"/>
            <a:ext cx="11151022" cy="9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CC829AB-9D5D-E479-27E0-7583AF8D5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61" b="35463" l="9851" r="89851">
                        <a14:foregroundMark x1="51642" y1="10401" x2="53433" y2="9746"/>
                        <a14:foregroundMark x1="51045" y1="6061" x2="55821" y2="6061"/>
                        <a14:foregroundMark x1="49950" y1="22359" x2="47463" y2="25717"/>
                        <a14:foregroundMark x1="58109" y1="22359" x2="68060" y2="14906"/>
                        <a14:foregroundMark x1="61692" y1="18591" x2="66368" y2="15479"/>
                        <a14:foregroundMark x1="65871" y1="15643" x2="61095" y2="18100"/>
                        <a14:foregroundMark x1="60697" y1="18919" x2="66070" y2="15070"/>
                        <a14:foregroundMark x1="57811" y1="30958" x2="41194" y2="33497"/>
                        <a14:foregroundMark x1="41194" y1="33497" x2="56020" y2="35463"/>
                        <a14:foregroundMark x1="56020" y1="35463" x2="50149" y2="33579"/>
                        <a14:foregroundMark x1="59005" y1="33088" x2="58109" y2="33170"/>
                      </a14:backgroundRemoval>
                    </a14:imgEffect>
                  </a14:imgLayer>
                </a14:imgProps>
              </a:ext>
            </a:extLst>
          </a:blip>
          <a:srcRect l="31529" t="5162" r="24869" b="63558"/>
          <a:stretch/>
        </p:blipFill>
        <p:spPr>
          <a:xfrm>
            <a:off x="612588" y="2518545"/>
            <a:ext cx="2473899" cy="2156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C3E9CD-C98D-65CA-1092-B5CA465A9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200" b="64373" l="9851" r="89950">
                        <a14:foregroundMark x1="58264" y1="65807" x2="72836" y2="66749"/>
                        <a14:foregroundMark x1="22921" y1="63521" x2="50056" y2="65275"/>
                        <a14:foregroundMark x1="72836" y1="66749" x2="89055" y2="66093"/>
                        <a14:foregroundMark x1="92724" y1="59031" x2="95821" y2="53071"/>
                        <a14:foregroundMark x1="95821" y1="53071" x2="92133" y2="48208"/>
                        <a14:foregroundMark x1="84223" y1="39967" x2="83408" y2="39653"/>
                        <a14:foregroundMark x1="37242" y1="36997" x2="32940" y2="37089"/>
                        <a14:foregroundMark x1="40581" y1="44974" x2="29353" y2="48976"/>
                        <a14:foregroundMark x1="41906" y1="50083" x2="43284" y2="50205"/>
                        <a14:foregroundMark x1="29353" y1="48976" x2="41513" y2="50049"/>
                        <a14:foregroundMark x1="49026" y1="49449" x2="51903" y2="49070"/>
                        <a14:foregroundMark x1="43284" y1="50205" x2="44155" y2="50090"/>
                        <a14:foregroundMark x1="56248" y1="57595" x2="56517" y2="58968"/>
                        <a14:foregroundMark x1="57415" y1="58559" x2="78871" y2="48797"/>
                        <a14:foregroundMark x1="56517" y1="58968" x2="56702" y2="58884"/>
                        <a14:foregroundMark x1="52612" y1="55850" x2="47463" y2="57494"/>
                        <a14:foregroundMark x1="53272" y1="55639" x2="53072" y2="55703"/>
                        <a14:foregroundMark x1="58383" y1="54008" x2="57014" y2="54445"/>
                        <a14:foregroundMark x1="61917" y1="52879" x2="58470" y2="53980"/>
                        <a14:foregroundMark x1="63881" y1="52252" x2="62953" y2="52548"/>
                        <a14:foregroundMark x1="47463" y1="57494" x2="42289" y2="62735"/>
                        <a14:foregroundMark x1="75323" y1="61343" x2="71940" y2="59705"/>
                        <a14:foregroundMark x1="70497" y1="46395" x2="71642" y2="45782"/>
                        <a14:foregroundMark x1="60096" y1="51963" x2="60473" y2="51761"/>
                        <a14:foregroundMark x1="71642" y1="45782" x2="70037" y2="39025"/>
                        <a14:foregroundMark x1="86862" y1="52744" x2="87821" y2="55160"/>
                        <a14:foregroundMark x1="86667" y1="52252" x2="86862" y2="52744"/>
                        <a14:foregroundMark x1="47960" y1="53071" x2="50846" y2="48976"/>
                        <a14:foregroundMark x1="86269" y1="53071" x2="88060" y2="56757"/>
                        <a14:backgroundMark x1="20597" y1="56102" x2="23184" y2="49468"/>
                        <a14:backgroundMark x1="23184" y1="49468" x2="28856" y2="42260"/>
                        <a14:backgroundMark x1="28856" y1="42260" x2="28259" y2="38329"/>
                        <a14:backgroundMark x1="25871" y1="38984" x2="21194" y2="43489"/>
                        <a14:backgroundMark x1="22587" y1="41523" x2="21990" y2="48649"/>
                        <a14:backgroundMark x1="26269" y1="42015" x2="19204" y2="49795"/>
                        <a14:backgroundMark x1="25473" y1="41360" x2="20100" y2="50532"/>
                        <a14:backgroundMark x1="20100" y1="50532" x2="19602" y2="55119"/>
                        <a14:backgroundMark x1="20597" y1="56265" x2="21393" y2="62244"/>
                        <a14:backgroundMark x1="29055" y1="39148" x2="33333" y2="36364"/>
                        <a14:backgroundMark x1="30249" y1="36364" x2="27065" y2="37019"/>
                        <a14:backgroundMark x1="29851" y1="36364" x2="24478" y2="42670"/>
                        <a14:backgroundMark x1="19602" y1="48157" x2="19801" y2="55446"/>
                        <a14:backgroundMark x1="19801" y1="55446" x2="20597" y2="48812"/>
                        <a14:backgroundMark x1="20199" y1="51269" x2="19801" y2="58067"/>
                        <a14:backgroundMark x1="21194" y1="63882" x2="21194" y2="61097"/>
                        <a14:backgroundMark x1="21791" y1="63391" x2="20796" y2="61753"/>
                        <a14:backgroundMark x1="20796" y1="63554" x2="20796" y2="65356"/>
                        <a14:backgroundMark x1="20796" y1="61753" x2="21393" y2="64373"/>
                        <a14:backgroundMark x1="45174" y1="42179" x2="44975" y2="48485"/>
                        <a14:backgroundMark x1="49851" y1="43325" x2="45572" y2="48485"/>
                        <a14:backgroundMark x1="52040" y1="44636" x2="45174" y2="48485"/>
                        <a14:backgroundMark x1="58706" y1="43653" x2="50448" y2="43817"/>
                        <a14:backgroundMark x1="61294" y1="41032" x2="52438" y2="41032"/>
                        <a14:backgroundMark x1="60697" y1="38984" x2="49453" y2="39148"/>
                        <a14:backgroundMark x1="59900" y1="38657" x2="44975" y2="38657"/>
                        <a14:backgroundMark x1="44378" y1="42998" x2="46070" y2="51024"/>
                        <a14:backgroundMark x1="46070" y1="51024" x2="49453" y2="48649"/>
                        <a14:backgroundMark x1="57910" y1="43653" x2="53632" y2="61261"/>
                        <a14:backgroundMark x1="53632" y1="65192" x2="53035" y2="55610"/>
                        <a14:backgroundMark x1="53035" y1="56102" x2="54129" y2="64292"/>
                        <a14:backgroundMark x1="54129" y1="64292" x2="52836" y2="65848"/>
                        <a14:backgroundMark x1="57910" y1="65356" x2="50249" y2="65520"/>
                        <a14:backgroundMark x1="59900" y1="65520" x2="59303" y2="68059"/>
                        <a14:backgroundMark x1="57313" y1="60934" x2="56219" y2="51433"/>
                        <a14:backgroundMark x1="58905" y1="52907" x2="65572" y2="44636"/>
                        <a14:backgroundMark x1="66567" y1="48976" x2="67960" y2="47993"/>
                        <a14:backgroundMark x1="68955" y1="47256" x2="60896" y2="52088"/>
                        <a14:backgroundMark x1="69552" y1="47256" x2="68557" y2="46601"/>
                        <a14:backgroundMark x1="69751" y1="46437" x2="69950" y2="48812"/>
                        <a14:backgroundMark x1="54826" y1="46765" x2="52040" y2="52580"/>
                        <a14:backgroundMark x1="56816" y1="45618" x2="51841" y2="46601"/>
                        <a14:backgroundMark x1="81692" y1="39312" x2="82189" y2="46929"/>
                        <a14:backgroundMark x1="82189" y1="46929" x2="88458" y2="52744"/>
                        <a14:backgroundMark x1="88458" y1="52744" x2="88458" y2="52744"/>
                        <a14:backgroundMark x1="87264" y1="46437" x2="84080" y2="39640"/>
                        <a14:backgroundMark x1="84478" y1="39803" x2="89851" y2="47993"/>
                        <a14:backgroundMark x1="89851" y1="47993" x2="91144" y2="49140"/>
                        <a14:backgroundMark x1="91144" y1="46601" x2="88458" y2="42506"/>
                        <a14:backgroundMark x1="85672" y1="44799" x2="84876" y2="50778"/>
                        <a14:backgroundMark x1="90547" y1="45782" x2="89652" y2="66011"/>
                        <a14:backgroundMark x1="89652" y1="66339" x2="91542" y2="56921"/>
                        <a14:backgroundMark x1="92139" y1="58886" x2="89254" y2="66503"/>
                        <a14:backgroundMark x1="88856" y1="66503" x2="89353" y2="58231"/>
                        <a14:backgroundMark x1="86531" y1="52989" x2="85473" y2="51024"/>
                        <a14:backgroundMark x1="89353" y1="58231" x2="88487" y2="56623"/>
                        <a14:backgroundMark x1="85473" y1="51024" x2="80000" y2="47256"/>
                        <a14:backgroundMark x1="81692" y1="47256" x2="79403" y2="49140"/>
                        <a14:backgroundMark x1="79403" y1="48649" x2="78408" y2="48649"/>
                        <a14:backgroundMark x1="82886" y1="39148" x2="73532" y2="36200"/>
                        <a14:backgroundMark x1="73532" y1="36200" x2="67164" y2="38657"/>
                        <a14:backgroundMark x1="60697" y1="37019" x2="34328" y2="35708"/>
                        <a14:backgroundMark x1="49453" y1="36036" x2="71144" y2="36200"/>
                        <a14:backgroundMark x1="41592" y1="45127" x2="43184" y2="49795"/>
                        <a14:backgroundMark x1="42189" y1="44144" x2="40796" y2="45127"/>
                      </a14:backgroundRemoval>
                    </a14:imgEffect>
                  </a14:imgLayer>
                </a14:imgProps>
              </a:ext>
            </a:extLst>
          </a:blip>
          <a:srcRect l="14047" t="36360" r="6752" b="32360"/>
          <a:stretch/>
        </p:blipFill>
        <p:spPr>
          <a:xfrm>
            <a:off x="3194277" y="2537895"/>
            <a:ext cx="4493649" cy="21562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A35D5D-F68D-299A-8A04-67BAC12A1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779" b="98444" l="9851" r="89851">
                        <a14:foregroundMark x1="34428" y1="68714" x2="31045" y2="79607"/>
                        <a14:foregroundMark x1="31045" y1="79607" x2="22886" y2="88943"/>
                        <a14:foregroundMark x1="22886" y1="88943" x2="32239" y2="98526"/>
                        <a14:foregroundMark x1="32239" y1="98526" x2="45473" y2="98444"/>
                        <a14:foregroundMark x1="45473" y1="98444" x2="48756" y2="87305"/>
                        <a14:foregroundMark x1="48756" y1="87305" x2="32338" y2="87551"/>
                        <a14:foregroundMark x1="32338" y1="87551" x2="36119" y2="76495"/>
                        <a14:foregroundMark x1="36119" y1="76495" x2="35721" y2="71007"/>
                        <a14:foregroundMark x1="42388" y1="81245" x2="48856" y2="78542"/>
                        <a14:foregroundMark x1="44876" y1="79934" x2="46070" y2="82310"/>
                        <a14:foregroundMark x1="44378" y1="82719" x2="51642" y2="81491"/>
                        <a14:foregroundMark x1="40100" y1="94349" x2="42289" y2="95168"/>
                        <a14:foregroundMark x1="73930" y1="71007" x2="78706" y2="70516"/>
                        <a14:foregroundMark x1="77512" y1="70680" x2="72637" y2="69779"/>
                        <a14:foregroundMark x1="60398" y1="91892" x2="59104" y2="86077"/>
                        <a14:foregroundMark x1="58308" y1="86241" x2="61194" y2="93530"/>
                      </a14:backgroundRemoval>
                    </a14:imgEffect>
                  </a14:imgLayer>
                </a14:imgProps>
              </a:ext>
            </a:extLst>
          </a:blip>
          <a:srcRect l="44" t="67217" r="-44" b="-3660"/>
          <a:stretch/>
        </p:blipFill>
        <p:spPr>
          <a:xfrm>
            <a:off x="6783143" y="2497255"/>
            <a:ext cx="5678207" cy="2514091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A10E1AF8-7E1B-17C5-FE28-C0055F34860D}"/>
              </a:ext>
            </a:extLst>
          </p:cNvPr>
          <p:cNvSpPr txBox="1">
            <a:spLocks/>
          </p:cNvSpPr>
          <p:nvPr/>
        </p:nvSpPr>
        <p:spPr bwMode="auto">
          <a:xfrm>
            <a:off x="829008" y="4800108"/>
            <a:ext cx="2048718" cy="7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b="0" kern="0" dirty="0">
                <a:latin typeface="Aptos" panose="020B0004020202020204" pitchFamily="34" charset="0"/>
              </a:rPr>
              <a:t>13%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E24FBF8-69C5-A9DB-3912-64C956864C32}"/>
              </a:ext>
            </a:extLst>
          </p:cNvPr>
          <p:cNvSpPr txBox="1">
            <a:spLocks/>
          </p:cNvSpPr>
          <p:nvPr/>
        </p:nvSpPr>
        <p:spPr bwMode="auto">
          <a:xfrm>
            <a:off x="4450490" y="4806906"/>
            <a:ext cx="2048718" cy="7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b="0" kern="0" dirty="0">
                <a:latin typeface="Aptos" panose="020B0004020202020204" pitchFamily="34" charset="0"/>
              </a:rPr>
              <a:t>22%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53C4A716-AA1E-BDF1-34C8-569BA08F2A58}"/>
              </a:ext>
            </a:extLst>
          </p:cNvPr>
          <p:cNvSpPr txBox="1">
            <a:spLocks/>
          </p:cNvSpPr>
          <p:nvPr/>
        </p:nvSpPr>
        <p:spPr bwMode="auto">
          <a:xfrm>
            <a:off x="8892528" y="4806906"/>
            <a:ext cx="2048718" cy="7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b="0" kern="0" dirty="0">
                <a:latin typeface="Aptos" panose="020B0004020202020204" pitchFamily="34" charset="0"/>
              </a:rPr>
              <a:t>30%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24FF22-8BDC-8B3D-3D8F-96CD8EC54230}"/>
              </a:ext>
            </a:extLst>
          </p:cNvPr>
          <p:cNvSpPr txBox="1"/>
          <p:nvPr/>
        </p:nvSpPr>
        <p:spPr>
          <a:xfrm>
            <a:off x="536153" y="1362815"/>
            <a:ext cx="6097772" cy="674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ptos" panose="020B0004020202020204" pitchFamily="34" charset="0"/>
              </a:rPr>
              <a:t>DOSE-VF</a:t>
            </a:r>
            <a:r>
              <a:rPr lang="en-US" sz="2800" b="1" dirty="0">
                <a:latin typeface="Montserrat Medium" panose="00000600000000000000" pitchFamily="2" charset="0"/>
              </a:rPr>
              <a:t> </a:t>
            </a:r>
          </a:p>
        </p:txBody>
      </p:sp>
      <p:cxnSp>
        <p:nvCxnSpPr>
          <p:cNvPr id="13" name="Lige forbindelse 9">
            <a:extLst>
              <a:ext uri="{FF2B5EF4-FFF2-40B4-BE49-F238E27FC236}">
                <a16:creationId xmlns:a16="http://schemas.microsoft.com/office/drawing/2014/main" id="{5642B156-FB21-8774-03CB-770EBABE8C43}"/>
              </a:ext>
            </a:extLst>
          </p:cNvPr>
          <p:cNvCxnSpPr>
            <a:cxnSpLocks/>
          </p:cNvCxnSpPr>
          <p:nvPr/>
        </p:nvCxnSpPr>
        <p:spPr>
          <a:xfrm flipV="1">
            <a:off x="7795716" y="2126512"/>
            <a:ext cx="0" cy="30757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9">
            <a:extLst>
              <a:ext uri="{FF2B5EF4-FFF2-40B4-BE49-F238E27FC236}">
                <a16:creationId xmlns:a16="http://schemas.microsoft.com/office/drawing/2014/main" id="{7010F692-8F5A-16A5-E5BE-ED2076C016C5}"/>
              </a:ext>
            </a:extLst>
          </p:cNvPr>
          <p:cNvCxnSpPr>
            <a:cxnSpLocks/>
          </p:cNvCxnSpPr>
          <p:nvPr/>
        </p:nvCxnSpPr>
        <p:spPr>
          <a:xfrm flipV="1">
            <a:off x="3194277" y="2209813"/>
            <a:ext cx="0" cy="2992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B2CA91F-98F1-DD69-7B08-BFE82A79516B}"/>
              </a:ext>
            </a:extLst>
          </p:cNvPr>
          <p:cNvSpPr txBox="1"/>
          <p:nvPr/>
        </p:nvSpPr>
        <p:spPr>
          <a:xfrm>
            <a:off x="716968" y="1836405"/>
            <a:ext cx="2265138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Anterior-lateral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98339B-FCE4-7DF7-AFCF-98A01A7DF406}"/>
              </a:ext>
            </a:extLst>
          </p:cNvPr>
          <p:cNvSpPr txBox="1"/>
          <p:nvPr/>
        </p:nvSpPr>
        <p:spPr>
          <a:xfrm>
            <a:off x="4305833" y="1836414"/>
            <a:ext cx="2265138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Anterior-posterior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C397FD-D0A0-5D6F-C786-A07A93F775FE}"/>
              </a:ext>
            </a:extLst>
          </p:cNvPr>
          <p:cNvSpPr txBox="1"/>
          <p:nvPr/>
        </p:nvSpPr>
        <p:spPr>
          <a:xfrm>
            <a:off x="7833951" y="1876901"/>
            <a:ext cx="4165872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Double sequential defibrillation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087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B409E-D038-5169-9E83-AE1320F25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BDFEE92B-2733-75BA-BF72-81E38E62E59B}"/>
              </a:ext>
            </a:extLst>
          </p:cNvPr>
          <p:cNvSpPr txBox="1">
            <a:spLocks/>
          </p:cNvSpPr>
          <p:nvPr/>
        </p:nvSpPr>
        <p:spPr>
          <a:xfrm>
            <a:off x="536153" y="468012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>
                <a:latin typeface="Aptos Display" panose="020B0004020202020204" pitchFamily="34" charset="0"/>
              </a:rPr>
              <a:t>Background</a:t>
            </a:r>
          </a:p>
        </p:txBody>
      </p:sp>
      <p:cxnSp>
        <p:nvCxnSpPr>
          <p:cNvPr id="5" name="Lige forbindelse 9">
            <a:extLst>
              <a:ext uri="{FF2B5EF4-FFF2-40B4-BE49-F238E27FC236}">
                <a16:creationId xmlns:a16="http://schemas.microsoft.com/office/drawing/2014/main" id="{017E94AD-7513-8F32-D8A3-9F999349998B}"/>
              </a:ext>
            </a:extLst>
          </p:cNvPr>
          <p:cNvCxnSpPr>
            <a:cxnSpLocks/>
          </p:cNvCxnSpPr>
          <p:nvPr/>
        </p:nvCxnSpPr>
        <p:spPr>
          <a:xfrm>
            <a:off x="536153" y="1252537"/>
            <a:ext cx="11151022" cy="9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Lige forbindelse 9">
            <a:extLst>
              <a:ext uri="{FF2B5EF4-FFF2-40B4-BE49-F238E27FC236}">
                <a16:creationId xmlns:a16="http://schemas.microsoft.com/office/drawing/2014/main" id="{738743D4-E305-06E4-1FCF-41524FB1BEB4}"/>
              </a:ext>
            </a:extLst>
          </p:cNvPr>
          <p:cNvCxnSpPr>
            <a:cxnSpLocks/>
          </p:cNvCxnSpPr>
          <p:nvPr/>
        </p:nvCxnSpPr>
        <p:spPr>
          <a:xfrm flipV="1">
            <a:off x="7795716" y="2126512"/>
            <a:ext cx="0" cy="30757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Lige forbindelse 9">
            <a:extLst>
              <a:ext uri="{FF2B5EF4-FFF2-40B4-BE49-F238E27FC236}">
                <a16:creationId xmlns:a16="http://schemas.microsoft.com/office/drawing/2014/main" id="{9428B3AA-CD5F-7F04-534E-39296DC48C2D}"/>
              </a:ext>
            </a:extLst>
          </p:cNvPr>
          <p:cNvCxnSpPr>
            <a:cxnSpLocks/>
          </p:cNvCxnSpPr>
          <p:nvPr/>
        </p:nvCxnSpPr>
        <p:spPr>
          <a:xfrm flipV="1">
            <a:off x="3194277" y="2209813"/>
            <a:ext cx="0" cy="2992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set of symbols of heart and arrow&#10;&#10;AI-generated content may be incorrect.">
            <a:extLst>
              <a:ext uri="{FF2B5EF4-FFF2-40B4-BE49-F238E27FC236}">
                <a16:creationId xmlns:a16="http://schemas.microsoft.com/office/drawing/2014/main" id="{819BAC51-EFFF-2687-2B63-5C269AD89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2" t="1957" r="5896" b="59537"/>
          <a:stretch>
            <a:fillRect/>
          </a:stretch>
        </p:blipFill>
        <p:spPr>
          <a:xfrm>
            <a:off x="4170358" y="2344011"/>
            <a:ext cx="2989520" cy="2640758"/>
          </a:xfrm>
          <a:prstGeom prst="rect">
            <a:avLst/>
          </a:prstGeom>
        </p:spPr>
      </p:pic>
      <p:pic>
        <p:nvPicPr>
          <p:cNvPr id="7" name="Picture 6" descr="A set of symbols of heart and arrow&#10;&#10;AI-generated content may be incorrect.">
            <a:extLst>
              <a:ext uri="{FF2B5EF4-FFF2-40B4-BE49-F238E27FC236}">
                <a16:creationId xmlns:a16="http://schemas.microsoft.com/office/drawing/2014/main" id="{65EC9C25-2834-4DA7-37C3-32702622B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3" t="43507" r="21976" b="17987"/>
          <a:stretch>
            <a:fillRect/>
          </a:stretch>
        </p:blipFill>
        <p:spPr>
          <a:xfrm>
            <a:off x="8002292" y="2424641"/>
            <a:ext cx="3916803" cy="2425930"/>
          </a:xfrm>
          <a:prstGeom prst="rect">
            <a:avLst/>
          </a:prstGeom>
        </p:spPr>
      </p:pic>
      <p:pic>
        <p:nvPicPr>
          <p:cNvPr id="8" name="Picture 7" descr="A set of symbols of heart and arrow&#10;&#10;AI-generated content may be incorrect.">
            <a:extLst>
              <a:ext uri="{FF2B5EF4-FFF2-40B4-BE49-F238E27FC236}">
                <a16:creationId xmlns:a16="http://schemas.microsoft.com/office/drawing/2014/main" id="{604D15C7-54E6-0A5E-5FA6-A0D8AFD86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408" b="61494"/>
          <a:stretch>
            <a:fillRect/>
          </a:stretch>
        </p:blipFill>
        <p:spPr>
          <a:xfrm>
            <a:off x="103668" y="2209813"/>
            <a:ext cx="2989520" cy="264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4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36BA7-C0E4-4CA8-FB07-BCE58C88B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926349BC-05C6-261F-AA07-97F3BD5020D5}"/>
              </a:ext>
            </a:extLst>
          </p:cNvPr>
          <p:cNvSpPr txBox="1">
            <a:spLocks/>
          </p:cNvSpPr>
          <p:nvPr/>
        </p:nvSpPr>
        <p:spPr>
          <a:xfrm>
            <a:off x="536153" y="468012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>
                <a:latin typeface="Aptos Display" panose="020B0004020202020204" pitchFamily="34" charset="0"/>
              </a:rPr>
              <a:t>Background</a:t>
            </a:r>
          </a:p>
        </p:txBody>
      </p:sp>
      <p:cxnSp>
        <p:nvCxnSpPr>
          <p:cNvPr id="5" name="Lige forbindelse 9">
            <a:extLst>
              <a:ext uri="{FF2B5EF4-FFF2-40B4-BE49-F238E27FC236}">
                <a16:creationId xmlns:a16="http://schemas.microsoft.com/office/drawing/2014/main" id="{A1D7CF97-2938-4CE4-12D2-E4F3ECB43C37}"/>
              </a:ext>
            </a:extLst>
          </p:cNvPr>
          <p:cNvCxnSpPr>
            <a:cxnSpLocks/>
          </p:cNvCxnSpPr>
          <p:nvPr/>
        </p:nvCxnSpPr>
        <p:spPr>
          <a:xfrm>
            <a:off x="536153" y="1252537"/>
            <a:ext cx="11151022" cy="9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logo with a heart and text&#10;&#10;AI-generated content may be incorrect.">
            <a:extLst>
              <a:ext uri="{FF2B5EF4-FFF2-40B4-BE49-F238E27FC236}">
                <a16:creationId xmlns:a16="http://schemas.microsoft.com/office/drawing/2014/main" id="{C48A7D40-32C5-B9F5-3D45-5C7461B19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52" y="1812293"/>
            <a:ext cx="3085809" cy="20572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2405AA-EFCD-41DE-0C94-15B0D6580F89}"/>
              </a:ext>
            </a:extLst>
          </p:cNvPr>
          <p:cNvSpPr txBox="1"/>
          <p:nvPr/>
        </p:nvSpPr>
        <p:spPr>
          <a:xfrm>
            <a:off x="3202686" y="1563624"/>
            <a:ext cx="81724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“For refractory VF, defined as continuous VF after three consecutive shocks, and having ensured correct antero-lateral pad positioning, </a:t>
            </a:r>
            <a:r>
              <a:rPr lang="en-US" sz="1600" b="1" dirty="0"/>
              <a:t>consider using a defibrillation vector change by using an alternative defibrillation pad position </a:t>
            </a:r>
            <a:r>
              <a:rPr lang="en-US" sz="1600" dirty="0"/>
              <a:t>(e.g. antero-posterior). After a failed third shock, prepare to place a fresh set of defibrillation pads, at the time of the following rhythm check.</a:t>
            </a:r>
          </a:p>
          <a:p>
            <a:endParaRPr lang="en-US" sz="1600" dirty="0"/>
          </a:p>
          <a:p>
            <a:r>
              <a:rPr lang="en-US" sz="1600" dirty="0"/>
              <a:t>Dual (double) sequential defibrillation (DSD), …… has been advocated for use in refractory shockable rhythms. Given the </a:t>
            </a:r>
            <a:r>
              <a:rPr lang="en-US" sz="1600" b="1" dirty="0"/>
              <a:t>practical challenges </a:t>
            </a:r>
            <a:r>
              <a:rPr lang="en-US" sz="1600" dirty="0"/>
              <a:t>of using two defibrillators to deliver DSD and the limited evidence for its efficacy the ERC </a:t>
            </a:r>
            <a:r>
              <a:rPr lang="en-US" sz="1600" b="1" dirty="0"/>
              <a:t>does not recommend </a:t>
            </a:r>
            <a:r>
              <a:rPr lang="en-US" sz="1600" dirty="0"/>
              <a:t>its routine use.”</a:t>
            </a:r>
            <a:endParaRPr lang="da-DK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F99872-0D43-836A-4EA9-6D3F16322F52}"/>
              </a:ext>
            </a:extLst>
          </p:cNvPr>
          <p:cNvSpPr txBox="1"/>
          <p:nvPr/>
        </p:nvSpPr>
        <p:spPr>
          <a:xfrm>
            <a:off x="536152" y="4694211"/>
            <a:ext cx="111510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“Equipoise still exists regarding DSD and there are two European trials (STRAT-DEFI [NCT06781892], The Dual Defib Trial [NCT06672159]) of DSD that will help inform guideline updates.”</a:t>
            </a:r>
            <a:endParaRPr lang="da-DK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537775-20E0-F7B0-E290-07B8DEAC0324}"/>
              </a:ext>
            </a:extLst>
          </p:cNvPr>
          <p:cNvSpPr txBox="1"/>
          <p:nvPr/>
        </p:nvSpPr>
        <p:spPr>
          <a:xfrm>
            <a:off x="536153" y="5936249"/>
            <a:ext cx="2522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 err="1"/>
              <a:t>Soar</a:t>
            </a:r>
            <a:r>
              <a:rPr lang="da-DK" sz="1400" dirty="0"/>
              <a:t>, et al. </a:t>
            </a:r>
            <a:r>
              <a:rPr lang="da-DK" sz="1400" dirty="0" err="1"/>
              <a:t>Resuscitation</a:t>
            </a:r>
            <a:r>
              <a:rPr lang="da-DK" sz="1400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70393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1970832D-A5E3-263F-9644-AC6332436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678" y="4099044"/>
            <a:ext cx="7350506" cy="766763"/>
          </a:xfrm>
        </p:spPr>
        <p:txBody>
          <a:bodyPr>
            <a:noAutofit/>
          </a:bodyPr>
          <a:lstStyle/>
          <a:p>
            <a:pPr algn="l"/>
            <a:r>
              <a:rPr lang="en-US" sz="4800" b="1" dirty="0">
                <a:latin typeface="Aptos Display" panose="020B0004020202020204" pitchFamily="34" charset="0"/>
              </a:rPr>
              <a:t>Strategies for Defibrillation During Out-of-Hospital Cardiac Arrest</a:t>
            </a:r>
            <a:endParaRPr lang="da-DK" sz="4800" b="1" dirty="0">
              <a:latin typeface="Aptos Display" panose="020B0004020202020204" pitchFamily="34" charset="0"/>
            </a:endParaRPr>
          </a:p>
        </p:txBody>
      </p:sp>
      <p:sp>
        <p:nvSpPr>
          <p:cNvPr id="8" name="Tekstfelt 4">
            <a:extLst>
              <a:ext uri="{FF2B5EF4-FFF2-40B4-BE49-F238E27FC236}">
                <a16:creationId xmlns:a16="http://schemas.microsoft.com/office/drawing/2014/main" id="{FF642308-9C87-8904-2670-67E9254DFB1B}"/>
              </a:ext>
            </a:extLst>
          </p:cNvPr>
          <p:cNvSpPr txBox="1"/>
          <p:nvPr/>
        </p:nvSpPr>
        <p:spPr>
          <a:xfrm>
            <a:off x="571749" y="4865807"/>
            <a:ext cx="4422045" cy="68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2000" dirty="0">
                <a:solidFill>
                  <a:prstClr val="black"/>
                </a:solidFill>
              </a:rPr>
              <a:t>A </a:t>
            </a:r>
            <a:r>
              <a:rPr lang="da-DK" sz="2000" dirty="0" err="1">
                <a:solidFill>
                  <a:prstClr val="black"/>
                </a:solidFill>
              </a:rPr>
              <a:t>Randomized</a:t>
            </a:r>
            <a:r>
              <a:rPr lang="da-DK" sz="2000" dirty="0">
                <a:solidFill>
                  <a:prstClr val="black"/>
                </a:solidFill>
              </a:rPr>
              <a:t> </a:t>
            </a:r>
            <a:r>
              <a:rPr lang="da-DK" sz="2000" dirty="0" err="1">
                <a:solidFill>
                  <a:prstClr val="black"/>
                </a:solidFill>
              </a:rPr>
              <a:t>Clinical</a:t>
            </a:r>
            <a:r>
              <a:rPr lang="da-DK" sz="2000" dirty="0">
                <a:solidFill>
                  <a:prstClr val="black"/>
                </a:solidFill>
              </a:rPr>
              <a:t> Trial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400" dirty="0">
                <a:solidFill>
                  <a:prstClr val="black"/>
                </a:solidFill>
              </a:rPr>
              <a:t>Bertram Lahn Kirkegaard</a:t>
            </a: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" name="Picture 8" descr="A red heart with a lightning bolt in the middle&#10;&#10;Description automatically generated">
            <a:extLst>
              <a:ext uri="{FF2B5EF4-FFF2-40B4-BE49-F238E27FC236}">
                <a16:creationId xmlns:a16="http://schemas.microsoft.com/office/drawing/2014/main" id="{8FCB9402-CDD5-08E8-90D9-6B7600396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5" r="26951" b="9705"/>
          <a:stretch/>
        </p:blipFill>
        <p:spPr>
          <a:xfrm>
            <a:off x="7721884" y="1159932"/>
            <a:ext cx="4165824" cy="453813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EBADF62-785E-9A63-785F-37B490455B3A}"/>
              </a:ext>
            </a:extLst>
          </p:cNvPr>
          <p:cNvGrpSpPr/>
          <p:nvPr/>
        </p:nvGrpSpPr>
        <p:grpSpPr>
          <a:xfrm>
            <a:off x="571749" y="5552662"/>
            <a:ext cx="11113980" cy="614037"/>
            <a:chOff x="536153" y="794878"/>
            <a:chExt cx="11113980" cy="61403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2B10702-04A4-7523-C4C1-BAF9256FA8FC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6" name="Lige forbindelse 9">
                <a:extLst>
                  <a:ext uri="{FF2B5EF4-FFF2-40B4-BE49-F238E27FC236}">
                    <a16:creationId xmlns:a16="http://schemas.microsoft.com/office/drawing/2014/main" id="{F5164AAD-1E76-F44F-772E-1F08BECA41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D992D82-A5EE-AD40-D215-2BF4CBA550DD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F9024894-839B-D947-B2FD-8F4DB67340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74AE077F-135E-1D52-C314-BC3656243F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CC31E6F6-4A3C-352A-931D-CFD0520FF5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AA844843-A8E9-E01E-6CFB-BE8951178C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88421B17-D7CB-34B2-313F-C302DA3601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EE31F3C-4C82-F673-FC40-F475B78DB83A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5" name="Lige forbindelse 9">
              <a:extLst>
                <a:ext uri="{FF2B5EF4-FFF2-40B4-BE49-F238E27FC236}">
                  <a16:creationId xmlns:a16="http://schemas.microsoft.com/office/drawing/2014/main" id="{92276F80-162A-5368-B60D-6D5EDCE7DBEE}"/>
                </a:ext>
              </a:extLst>
            </p:cNvPr>
            <p:cNvCxnSpPr>
              <a:cxnSpLocks/>
              <a:stCxn id="4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6724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F99B0-49D3-635C-3152-7E90A2F7B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4D5AA461-AA1F-448B-0DAD-EE6A0EE94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5" y="485774"/>
            <a:ext cx="9144000" cy="766763"/>
          </a:xfrm>
        </p:spPr>
        <p:txBody>
          <a:bodyPr>
            <a:normAutofit fontScale="90000"/>
          </a:bodyPr>
          <a:lstStyle/>
          <a:p>
            <a:pPr algn="l"/>
            <a:r>
              <a:rPr lang="da-DK" b="1" dirty="0">
                <a:latin typeface="Aptos Display" panose="020B0004020202020204" pitchFamily="34" charset="0"/>
              </a:rPr>
              <a:t>Interventions</a:t>
            </a:r>
            <a:endParaRPr lang="da-DK" sz="4000" b="1" dirty="0">
              <a:latin typeface="Aptos Display" panose="020B0004020202020204" pitchFamily="34" charset="0"/>
            </a:endParaRPr>
          </a:p>
        </p:txBody>
      </p:sp>
      <p:pic>
        <p:nvPicPr>
          <p:cNvPr id="5" name="Billede 3">
            <a:extLst>
              <a:ext uri="{FF2B5EF4-FFF2-40B4-BE49-F238E27FC236}">
                <a16:creationId xmlns:a16="http://schemas.microsoft.com/office/drawing/2014/main" id="{194E316E-1025-040D-6BED-C7FB89AF63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803758" y="6361065"/>
            <a:ext cx="3388242" cy="50607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3" name="Picture 2" descr="A person's body with a blue and black symbol&#10;&#10;AI-generated content may be incorrect.">
            <a:extLst>
              <a:ext uri="{FF2B5EF4-FFF2-40B4-BE49-F238E27FC236}">
                <a16:creationId xmlns:a16="http://schemas.microsoft.com/office/drawing/2014/main" id="{D669456B-DC9A-56CC-1D7D-CF36D6144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/>
          <a:stretch/>
        </p:blipFill>
        <p:spPr>
          <a:xfrm>
            <a:off x="2707575" y="1393675"/>
            <a:ext cx="19760356" cy="62523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2ABD2D1-0565-65F9-A7AB-5956D944B942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E147DE6-83FD-6FA6-E555-84417A6AB27A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12" name="Lige forbindelse 9">
                <a:extLst>
                  <a:ext uri="{FF2B5EF4-FFF2-40B4-BE49-F238E27FC236}">
                    <a16:creationId xmlns:a16="http://schemas.microsoft.com/office/drawing/2014/main" id="{65EA1CF0-1509-D643-3DA5-42E61DDBBD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12B3DC8-0577-4268-B40F-0E158D3030DC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6" name="Lige forbindelse 9">
                  <a:extLst>
                    <a:ext uri="{FF2B5EF4-FFF2-40B4-BE49-F238E27FC236}">
                      <a16:creationId xmlns:a16="http://schemas.microsoft.com/office/drawing/2014/main" id="{A9FE9505-8D14-9A05-A670-4D13DDC634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Lige forbindelse 9">
                  <a:extLst>
                    <a:ext uri="{FF2B5EF4-FFF2-40B4-BE49-F238E27FC236}">
                      <a16:creationId xmlns:a16="http://schemas.microsoft.com/office/drawing/2014/main" id="{C95CE39A-FA12-036C-B18E-BBBBD5BC6D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Lige forbindelse 9">
                  <a:extLst>
                    <a:ext uri="{FF2B5EF4-FFF2-40B4-BE49-F238E27FC236}">
                      <a16:creationId xmlns:a16="http://schemas.microsoft.com/office/drawing/2014/main" id="{6CA1D5CC-313A-AE34-64E8-962E7A451F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Lige forbindelse 9">
                  <a:extLst>
                    <a:ext uri="{FF2B5EF4-FFF2-40B4-BE49-F238E27FC236}">
                      <a16:creationId xmlns:a16="http://schemas.microsoft.com/office/drawing/2014/main" id="{B6102E11-A98A-9374-444D-5B04C33700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" name="Lige forbindelse 9">
                <a:extLst>
                  <a:ext uri="{FF2B5EF4-FFF2-40B4-BE49-F238E27FC236}">
                    <a16:creationId xmlns:a16="http://schemas.microsoft.com/office/drawing/2014/main" id="{2321121C-9C1F-33C7-D821-1BB5DAF92F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14C6802-138D-A26A-6945-A89D640C10D1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8" name="Lige forbindelse 9">
              <a:extLst>
                <a:ext uri="{FF2B5EF4-FFF2-40B4-BE49-F238E27FC236}">
                  <a16:creationId xmlns:a16="http://schemas.microsoft.com/office/drawing/2014/main" id="{814CC54B-F6F1-D004-D43E-D28CE5FA87E5}"/>
                </a:ext>
              </a:extLst>
            </p:cNvPr>
            <p:cNvCxnSpPr>
              <a:cxnSpLocks/>
              <a:stCxn id="7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432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EFF71-82DC-D80D-2B17-DE85B01B9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E95AEA99-2F97-D8D2-A792-9836F1053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153" y="485774"/>
            <a:ext cx="9144000" cy="766763"/>
          </a:xfrm>
        </p:spPr>
        <p:txBody>
          <a:bodyPr>
            <a:normAutofit fontScale="90000"/>
          </a:bodyPr>
          <a:lstStyle/>
          <a:p>
            <a:pPr algn="l"/>
            <a:r>
              <a:rPr lang="da-DK" b="1" dirty="0">
                <a:latin typeface="Aptos Display" panose="020B0004020202020204" pitchFamily="34" charset="0"/>
              </a:rPr>
              <a:t>Interventioner</a:t>
            </a:r>
            <a:endParaRPr lang="da-DK" sz="4000" b="1" dirty="0">
              <a:latin typeface="Aptos Display" panose="020B0004020202020204" pitchFamily="34" charset="0"/>
            </a:endParaRPr>
          </a:p>
        </p:txBody>
      </p:sp>
      <p:pic>
        <p:nvPicPr>
          <p:cNvPr id="5" name="Billede 3">
            <a:extLst>
              <a:ext uri="{FF2B5EF4-FFF2-40B4-BE49-F238E27FC236}">
                <a16:creationId xmlns:a16="http://schemas.microsoft.com/office/drawing/2014/main" id="{45CDC18E-987A-F10F-EDE1-5F64D0F35A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803758" y="6361065"/>
            <a:ext cx="3388242" cy="50607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3" name="Picture 2" descr="A person's body with a blue and black symbol&#10;&#10;AI-generated content may be incorrect.">
            <a:extLst>
              <a:ext uri="{FF2B5EF4-FFF2-40B4-BE49-F238E27FC236}">
                <a16:creationId xmlns:a16="http://schemas.microsoft.com/office/drawing/2014/main" id="{E0401904-9F85-D5EE-B390-8C800E0BC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/>
          <a:stretch/>
        </p:blipFill>
        <p:spPr>
          <a:xfrm>
            <a:off x="-3784178" y="1365100"/>
            <a:ext cx="19760356" cy="62523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5B8D9B0-4DF1-25E5-76B9-F0C7CFECD136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F84684-EDBF-6C0D-BDFC-A7C94562FC65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8" name="Lige forbindelse 9">
                <a:extLst>
                  <a:ext uri="{FF2B5EF4-FFF2-40B4-BE49-F238E27FC236}">
                    <a16:creationId xmlns:a16="http://schemas.microsoft.com/office/drawing/2014/main" id="{2FCDE8F1-1E1D-059E-421C-220155B96F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6739E8-415B-1BC3-D1EE-F8FE9AA837C4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8D6D3344-A7A7-0BA1-CF94-3AF9C087C7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03B8923B-CEFE-1C6A-1602-969EA6548B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Lige forbindelse 9">
                  <a:extLst>
                    <a:ext uri="{FF2B5EF4-FFF2-40B4-BE49-F238E27FC236}">
                      <a16:creationId xmlns:a16="http://schemas.microsoft.com/office/drawing/2014/main" id="{B01DAD06-16CF-6AFE-6EB5-600FDC5045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Lige forbindelse 9">
                  <a:extLst>
                    <a:ext uri="{FF2B5EF4-FFF2-40B4-BE49-F238E27FC236}">
                      <a16:creationId xmlns:a16="http://schemas.microsoft.com/office/drawing/2014/main" id="{2FE9E3D0-9025-4FC4-9C29-B335605B9D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01FDF09C-E8DF-3420-791F-46DC84D7DD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2107D87-8C38-DB6E-3091-2B50F60E47FA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7" name="Lige forbindelse 9">
              <a:extLst>
                <a:ext uri="{FF2B5EF4-FFF2-40B4-BE49-F238E27FC236}">
                  <a16:creationId xmlns:a16="http://schemas.microsoft.com/office/drawing/2014/main" id="{F54C3607-5859-0698-4688-049F72BBD30B}"/>
                </a:ext>
              </a:extLst>
            </p:cNvPr>
            <p:cNvCxnSpPr>
              <a:cxnSpLocks/>
              <a:stCxn id="6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4040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CDB1A-BB6F-2E6F-3187-5A6B9AAB9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A5C7A688-61C9-487D-F091-3C5D87519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5" y="485774"/>
            <a:ext cx="9144000" cy="766763"/>
          </a:xfrm>
        </p:spPr>
        <p:txBody>
          <a:bodyPr>
            <a:normAutofit fontScale="90000"/>
          </a:bodyPr>
          <a:lstStyle/>
          <a:p>
            <a:pPr algn="l"/>
            <a:r>
              <a:rPr lang="da-DK" b="1" dirty="0">
                <a:latin typeface="Aptos Display" panose="020B0004020202020204" pitchFamily="34" charset="0"/>
              </a:rPr>
              <a:t>Interventioner</a:t>
            </a:r>
            <a:endParaRPr lang="da-DK" sz="4000" b="1" dirty="0">
              <a:latin typeface="Aptos Display" panose="020B0004020202020204" pitchFamily="34" charset="0"/>
            </a:endParaRPr>
          </a:p>
        </p:txBody>
      </p:sp>
      <p:pic>
        <p:nvPicPr>
          <p:cNvPr id="3" name="Picture 2" descr="A person's body with a blue and black symbol&#10;&#10;AI-generated content may be incorrect.">
            <a:extLst>
              <a:ext uri="{FF2B5EF4-FFF2-40B4-BE49-F238E27FC236}">
                <a16:creationId xmlns:a16="http://schemas.microsoft.com/office/drawing/2014/main" id="{89871CDC-0F79-F568-44C1-A98D153B6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/>
          <a:stretch/>
        </p:blipFill>
        <p:spPr>
          <a:xfrm>
            <a:off x="-10499303" y="1346050"/>
            <a:ext cx="19760356" cy="625231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7548839-954D-D25F-61B3-F29ABBA592ED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80EB266-A613-CDD1-440C-43A5BDC14D4D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16" name="Lige forbindelse 9">
                <a:extLst>
                  <a:ext uri="{FF2B5EF4-FFF2-40B4-BE49-F238E27FC236}">
                    <a16:creationId xmlns:a16="http://schemas.microsoft.com/office/drawing/2014/main" id="{4A32EA4D-61A9-1B4B-5A93-1C0A6BBD65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F11F0324-5990-AD71-522C-C820EC39F150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9" name="Lige forbindelse 9">
                  <a:extLst>
                    <a:ext uri="{FF2B5EF4-FFF2-40B4-BE49-F238E27FC236}">
                      <a16:creationId xmlns:a16="http://schemas.microsoft.com/office/drawing/2014/main" id="{B1715A0A-9D1C-F2E1-3E29-93FCEF29E1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Lige forbindelse 9">
                  <a:extLst>
                    <a:ext uri="{FF2B5EF4-FFF2-40B4-BE49-F238E27FC236}">
                      <a16:creationId xmlns:a16="http://schemas.microsoft.com/office/drawing/2014/main" id="{DA63C5CA-3173-8A73-62CC-B742824376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Lige forbindelse 9">
                  <a:extLst>
                    <a:ext uri="{FF2B5EF4-FFF2-40B4-BE49-F238E27FC236}">
                      <a16:creationId xmlns:a16="http://schemas.microsoft.com/office/drawing/2014/main" id="{45C5CB20-2DE2-876B-4A03-62C3DBC5E7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Lige forbindelse 9">
                  <a:extLst>
                    <a:ext uri="{FF2B5EF4-FFF2-40B4-BE49-F238E27FC236}">
                      <a16:creationId xmlns:a16="http://schemas.microsoft.com/office/drawing/2014/main" id="{FBB2DC83-4647-2207-555B-96CD07D409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Lige forbindelse 9">
                <a:extLst>
                  <a:ext uri="{FF2B5EF4-FFF2-40B4-BE49-F238E27FC236}">
                    <a16:creationId xmlns:a16="http://schemas.microsoft.com/office/drawing/2014/main" id="{D017CE39-F570-C973-DB6F-78095237BF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466F4B1-A709-F6B3-9D84-2C8C3164446B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15" name="Lige forbindelse 9">
              <a:extLst>
                <a:ext uri="{FF2B5EF4-FFF2-40B4-BE49-F238E27FC236}">
                  <a16:creationId xmlns:a16="http://schemas.microsoft.com/office/drawing/2014/main" id="{A4BB9074-E05A-FCA3-2E97-701435C7DC1B}"/>
                </a:ext>
              </a:extLst>
            </p:cNvPr>
            <p:cNvCxnSpPr>
              <a:cxnSpLocks/>
              <a:stCxn id="14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6863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7CD90-33C0-6474-B5B5-64AAC6A0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84C08BF-F6CE-05B3-0FFD-BCCB34F22E7B}"/>
              </a:ext>
            </a:extLst>
          </p:cNvPr>
          <p:cNvSpPr txBox="1">
            <a:spLocks/>
          </p:cNvSpPr>
          <p:nvPr/>
        </p:nvSpPr>
        <p:spPr>
          <a:xfrm>
            <a:off x="536153" y="435768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>
                <a:latin typeface="Aptos Display" panose="020B0004020202020204" pitchFamily="34" charset="0"/>
              </a:rPr>
              <a:t>Method</a:t>
            </a:r>
          </a:p>
        </p:txBody>
      </p:sp>
      <p:pic>
        <p:nvPicPr>
          <p:cNvPr id="2" name="Picture 1" descr="A line art of a set of icons&#10;&#10;Description automatically generated with medium confidence">
            <a:extLst>
              <a:ext uri="{FF2B5EF4-FFF2-40B4-BE49-F238E27FC236}">
                <a16:creationId xmlns:a16="http://schemas.microsoft.com/office/drawing/2014/main" id="{69A0C80E-C3EC-F174-5C1E-C530BBBA9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2" r="64917" b="22113"/>
          <a:stretch/>
        </p:blipFill>
        <p:spPr>
          <a:xfrm>
            <a:off x="3746365" y="1660338"/>
            <a:ext cx="2190045" cy="2006600"/>
          </a:xfrm>
          <a:prstGeom prst="rect">
            <a:avLst/>
          </a:prstGeom>
        </p:spPr>
      </p:pic>
      <p:pic>
        <p:nvPicPr>
          <p:cNvPr id="3" name="Picture 2" descr="A black and white image of an envelope with a question mark&#10;&#10;Description automatically generated">
            <a:extLst>
              <a:ext uri="{FF2B5EF4-FFF2-40B4-BE49-F238E27FC236}">
                <a16:creationId xmlns:a16="http://schemas.microsoft.com/office/drawing/2014/main" id="{2D850836-BF2B-CB65-1124-F9AA12BFE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9" t="28741" r="25407" b="28889"/>
          <a:stretch/>
        </p:blipFill>
        <p:spPr>
          <a:xfrm>
            <a:off x="5936410" y="1660338"/>
            <a:ext cx="2371436" cy="2006600"/>
          </a:xfrm>
          <a:prstGeom prst="rect">
            <a:avLst/>
          </a:prstGeom>
        </p:spPr>
      </p:pic>
      <p:pic>
        <p:nvPicPr>
          <p:cNvPr id="18" name="Picture 17" descr="A line art of a line drawing of a ambulance and a helicopter&#10;&#10;Description automatically generated">
            <a:extLst>
              <a:ext uri="{FF2B5EF4-FFF2-40B4-BE49-F238E27FC236}">
                <a16:creationId xmlns:a16="http://schemas.microsoft.com/office/drawing/2014/main" id="{89490EFB-AD9E-B18C-8A82-0042E4D55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09" b="36999"/>
          <a:stretch/>
        </p:blipFill>
        <p:spPr>
          <a:xfrm>
            <a:off x="2667000" y="3666938"/>
            <a:ext cx="6858000" cy="244774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4F38D65-B96E-485E-5427-2481922C2E60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69C6708-A980-0155-5F80-F46D34BF4BF4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17" name="Lige forbindelse 9">
                <a:extLst>
                  <a:ext uri="{FF2B5EF4-FFF2-40B4-BE49-F238E27FC236}">
                    <a16:creationId xmlns:a16="http://schemas.microsoft.com/office/drawing/2014/main" id="{53CFE567-011A-FB36-8330-4BDCB1B9A9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122D6D8-37ED-955E-C76F-F12FC3748F1C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21" name="Lige forbindelse 9">
                  <a:extLst>
                    <a:ext uri="{FF2B5EF4-FFF2-40B4-BE49-F238E27FC236}">
                      <a16:creationId xmlns:a16="http://schemas.microsoft.com/office/drawing/2014/main" id="{69DA700A-5A24-9B75-6122-E1921F4E0F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Lige forbindelse 9">
                  <a:extLst>
                    <a:ext uri="{FF2B5EF4-FFF2-40B4-BE49-F238E27FC236}">
                      <a16:creationId xmlns:a16="http://schemas.microsoft.com/office/drawing/2014/main" id="{AEEFE653-2EA4-FDBB-A728-67C0060DFC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Lige forbindelse 9">
                  <a:extLst>
                    <a:ext uri="{FF2B5EF4-FFF2-40B4-BE49-F238E27FC236}">
                      <a16:creationId xmlns:a16="http://schemas.microsoft.com/office/drawing/2014/main" id="{0F18D59A-3776-728B-0A34-7ACDCE29F4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Lige forbindelse 9">
                  <a:extLst>
                    <a:ext uri="{FF2B5EF4-FFF2-40B4-BE49-F238E27FC236}">
                      <a16:creationId xmlns:a16="http://schemas.microsoft.com/office/drawing/2014/main" id="{9E2AA7C3-E1A1-C1E9-ED79-7F9F1737E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" name="Lige forbindelse 9">
                <a:extLst>
                  <a:ext uri="{FF2B5EF4-FFF2-40B4-BE49-F238E27FC236}">
                    <a16:creationId xmlns:a16="http://schemas.microsoft.com/office/drawing/2014/main" id="{CDF0425B-FCF1-5DDD-E64C-C4917B327C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DB97C7-79F2-A6F2-7154-659DC27F6687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16" name="Lige forbindelse 9">
              <a:extLst>
                <a:ext uri="{FF2B5EF4-FFF2-40B4-BE49-F238E27FC236}">
                  <a16:creationId xmlns:a16="http://schemas.microsoft.com/office/drawing/2014/main" id="{1851DA82-5D5C-80BD-431C-EB3CCA4312E0}"/>
                </a:ext>
              </a:extLst>
            </p:cNvPr>
            <p:cNvCxnSpPr>
              <a:cxnSpLocks/>
              <a:stCxn id="15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36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81959-CFE4-4B60-95F4-04F5D7299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805A17C-97B7-F050-3AE5-06C43158532A}"/>
              </a:ext>
            </a:extLst>
          </p:cNvPr>
          <p:cNvSpPr txBox="1">
            <a:spLocks/>
          </p:cNvSpPr>
          <p:nvPr/>
        </p:nvSpPr>
        <p:spPr>
          <a:xfrm>
            <a:off x="536152" y="435768"/>
            <a:ext cx="9988591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Eligibility</a:t>
            </a:r>
            <a:endParaRPr lang="da-DK" sz="5400" b="1" dirty="0"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D42305-93AB-B918-DD2B-E05CEC7D69D8}"/>
              </a:ext>
            </a:extLst>
          </p:cNvPr>
          <p:cNvSpPr txBox="1"/>
          <p:nvPr/>
        </p:nvSpPr>
        <p:spPr>
          <a:xfrm>
            <a:off x="754773" y="1677641"/>
            <a:ext cx="503337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Aptos" panose="020B0004020202020204" pitchFamily="34" charset="0"/>
              </a:rPr>
              <a:t>Inclusion criteria: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Out-of-hospital cardiac arrest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Age ≥ 18 years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≥ 1 manual defibrillation attempt by emergency medical services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Shockable rhythm as the last known rhythm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Two manual defibrillators present on-site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C0196B-FBF7-06FA-1E30-49727204F1EF}"/>
              </a:ext>
            </a:extLst>
          </p:cNvPr>
          <p:cNvSpPr txBox="1"/>
          <p:nvPr/>
        </p:nvSpPr>
        <p:spPr>
          <a:xfrm>
            <a:off x="6096000" y="1677641"/>
            <a:ext cx="534122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Aptos" panose="020B0004020202020204" pitchFamily="34" charset="0"/>
              </a:rPr>
              <a:t>Exclusion criteria: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Traumatic cause of the cardiac arrest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Prior enrollment in the trial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Posterior pad placement not deemed possible by on-</a:t>
            </a:r>
            <a:r>
              <a:rPr lang="en-US" sz="2000" dirty="0" err="1">
                <a:latin typeface="Aptos" panose="020B0004020202020204" pitchFamily="34" charset="0"/>
              </a:rPr>
              <a:t>siteclinician</a:t>
            </a:r>
            <a:endParaRPr lang="en-US" sz="2000" dirty="0">
              <a:latin typeface="Aptos" panose="020B00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906936-1AD7-ECE4-6796-B6D5647C798F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5C3F75A-3EFF-DC0F-C844-D85D15FE6325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9" name="Lige forbindelse 9">
                <a:extLst>
                  <a:ext uri="{FF2B5EF4-FFF2-40B4-BE49-F238E27FC236}">
                    <a16:creationId xmlns:a16="http://schemas.microsoft.com/office/drawing/2014/main" id="{B7308ED3-A599-F75C-A9F0-31FC2928F3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ADE3EDB-058C-7D21-D0AC-205ED763D093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4209A8B7-3E61-311A-8369-4B5BE98A15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AAD4E510-C48A-47DB-78D7-A85A518946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73DBEE20-97BD-4BF7-BAB4-E16A2B6509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C1AD0648-C041-F887-BA15-AC9BC509A4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CB38B003-BE95-A956-4A99-011B16C41A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E6D367-0016-61BD-4BEF-7F22A899ED0D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23" name="Lige forbindelse 9">
              <a:extLst>
                <a:ext uri="{FF2B5EF4-FFF2-40B4-BE49-F238E27FC236}">
                  <a16:creationId xmlns:a16="http://schemas.microsoft.com/office/drawing/2014/main" id="{3CC7F6C4-4E5F-F7CA-5F09-D6D40EAF63F3}"/>
                </a:ext>
              </a:extLst>
            </p:cNvPr>
            <p:cNvCxnSpPr>
              <a:cxnSpLocks/>
              <a:stCxn id="21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710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1800C-AC7E-CF10-5445-F2018930B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4D53D392-1AE2-0065-953C-1D59E46686CB}"/>
              </a:ext>
            </a:extLst>
          </p:cNvPr>
          <p:cNvSpPr txBox="1">
            <a:spLocks/>
          </p:cNvSpPr>
          <p:nvPr/>
        </p:nvSpPr>
        <p:spPr>
          <a:xfrm>
            <a:off x="536153" y="435768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>
                <a:latin typeface="Aptos Display" panose="020B0004020202020204" pitchFamily="34" charset="0"/>
              </a:rPr>
              <a:t>Method</a:t>
            </a:r>
          </a:p>
        </p:txBody>
      </p:sp>
      <p:pic>
        <p:nvPicPr>
          <p:cNvPr id="6" name="Picture 5" descr="A map of europe with red countries/regions&#10;&#10;Description automatically generated">
            <a:extLst>
              <a:ext uri="{FF2B5EF4-FFF2-40B4-BE49-F238E27FC236}">
                <a16:creationId xmlns:a16="http://schemas.microsoft.com/office/drawing/2014/main" id="{0B7A1C80-4A55-671E-1843-3FAE80AC3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53" y="1770063"/>
            <a:ext cx="5510687" cy="3835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E7F213-ECD7-AD7E-6FCC-A8471892A029}"/>
              </a:ext>
            </a:extLst>
          </p:cNvPr>
          <p:cNvSpPr txBox="1"/>
          <p:nvPr/>
        </p:nvSpPr>
        <p:spPr>
          <a:xfrm>
            <a:off x="6345948" y="1656546"/>
            <a:ext cx="5341227" cy="3741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Aptos" panose="020B0004020202020204" pitchFamily="34" charset="0"/>
              </a:rPr>
              <a:t>909 Patients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latin typeface="Aptos" panose="020B0004020202020204" pitchFamily="34" charset="0"/>
              </a:rPr>
              <a:t>Primary outcome: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>
                <a:latin typeface="Aptos" panose="020B0004020202020204" pitchFamily="34" charset="0"/>
              </a:rPr>
              <a:t>Survival 30 days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latin typeface="Aptos" panose="020B0004020202020204" pitchFamily="34" charset="0"/>
              </a:rPr>
              <a:t>Secondary outcomes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>
                <a:latin typeface="Aptos" panose="020B0004020202020204" pitchFamily="34" charset="0"/>
              </a:rPr>
              <a:t>Survival at 90 days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>
                <a:latin typeface="Aptos" panose="020B0004020202020204" pitchFamily="34" charset="0"/>
              </a:rPr>
              <a:t>Survival at 30 and 90 days with a favorable neurological outcome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1A7406-588E-361F-DE23-7E5715A1D4D6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1EEDAD0-9A1B-B2E4-86D8-3510CEF5634B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17" name="Lige forbindelse 9">
                <a:extLst>
                  <a:ext uri="{FF2B5EF4-FFF2-40B4-BE49-F238E27FC236}">
                    <a16:creationId xmlns:a16="http://schemas.microsoft.com/office/drawing/2014/main" id="{AE4EF0D0-49C0-018F-4A28-05ED801E2D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8EE657E-1E5F-9989-261A-9BFAA9D6C55D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20" name="Lige forbindelse 9">
                  <a:extLst>
                    <a:ext uri="{FF2B5EF4-FFF2-40B4-BE49-F238E27FC236}">
                      <a16:creationId xmlns:a16="http://schemas.microsoft.com/office/drawing/2014/main" id="{2783BC50-D047-FD09-4879-DF67EA78F1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Lige forbindelse 9">
                  <a:extLst>
                    <a:ext uri="{FF2B5EF4-FFF2-40B4-BE49-F238E27FC236}">
                      <a16:creationId xmlns:a16="http://schemas.microsoft.com/office/drawing/2014/main" id="{B353CD62-968E-A0B3-B60E-104FD4E88C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Lige forbindelse 9">
                  <a:extLst>
                    <a:ext uri="{FF2B5EF4-FFF2-40B4-BE49-F238E27FC236}">
                      <a16:creationId xmlns:a16="http://schemas.microsoft.com/office/drawing/2014/main" id="{E3D37AB1-380D-C050-8148-BC61BF432D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Lige forbindelse 9">
                  <a:extLst>
                    <a:ext uri="{FF2B5EF4-FFF2-40B4-BE49-F238E27FC236}">
                      <a16:creationId xmlns:a16="http://schemas.microsoft.com/office/drawing/2014/main" id="{1B143C26-FB23-8577-4426-FC1AEC6687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Lige forbindelse 9">
                <a:extLst>
                  <a:ext uri="{FF2B5EF4-FFF2-40B4-BE49-F238E27FC236}">
                    <a16:creationId xmlns:a16="http://schemas.microsoft.com/office/drawing/2014/main" id="{40AF2430-7458-FB33-2414-C850166BEA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6A4D0AB-9D64-AD77-2351-7EAA2DFDE3A2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16" name="Lige forbindelse 9">
              <a:extLst>
                <a:ext uri="{FF2B5EF4-FFF2-40B4-BE49-F238E27FC236}">
                  <a16:creationId xmlns:a16="http://schemas.microsoft.com/office/drawing/2014/main" id="{2B32E3F5-9846-EA78-8052-0ED9C07B49E8}"/>
                </a:ext>
              </a:extLst>
            </p:cNvPr>
            <p:cNvCxnSpPr>
              <a:cxnSpLocks/>
              <a:stCxn id="5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814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DFE5D-D86B-A0F6-5651-F397E5251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9E2542A-60FD-04F7-ED78-BCC395435EF8}"/>
              </a:ext>
            </a:extLst>
          </p:cNvPr>
          <p:cNvSpPr txBox="1">
            <a:spLocks/>
          </p:cNvSpPr>
          <p:nvPr/>
        </p:nvSpPr>
        <p:spPr>
          <a:xfrm>
            <a:off x="536153" y="435768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>
                <a:latin typeface="Aptos Display" panose="020B0004020202020204" pitchFamily="34" charset="0"/>
              </a:rPr>
              <a:t>Status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3C945F-9B69-6BE8-FA6E-4D2477EEF2FD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FA9E2BA-D013-024D-C54B-E90A274CEBAD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17" name="Lige forbindelse 9">
                <a:extLst>
                  <a:ext uri="{FF2B5EF4-FFF2-40B4-BE49-F238E27FC236}">
                    <a16:creationId xmlns:a16="http://schemas.microsoft.com/office/drawing/2014/main" id="{2B0181F4-946D-BB03-0B07-A02D068468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A7D431A-50DB-41D5-F038-F29397CF20BE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20" name="Lige forbindelse 9">
                  <a:extLst>
                    <a:ext uri="{FF2B5EF4-FFF2-40B4-BE49-F238E27FC236}">
                      <a16:creationId xmlns:a16="http://schemas.microsoft.com/office/drawing/2014/main" id="{52B42A53-D7DB-F3F5-FFCA-39A677C36F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Lige forbindelse 9">
                  <a:extLst>
                    <a:ext uri="{FF2B5EF4-FFF2-40B4-BE49-F238E27FC236}">
                      <a16:creationId xmlns:a16="http://schemas.microsoft.com/office/drawing/2014/main" id="{E3BF9992-B283-D79F-0000-920B533761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Lige forbindelse 9">
                  <a:extLst>
                    <a:ext uri="{FF2B5EF4-FFF2-40B4-BE49-F238E27FC236}">
                      <a16:creationId xmlns:a16="http://schemas.microsoft.com/office/drawing/2014/main" id="{BE53545B-E060-3D36-5A16-D8C7B7A76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Lige forbindelse 9">
                  <a:extLst>
                    <a:ext uri="{FF2B5EF4-FFF2-40B4-BE49-F238E27FC236}">
                      <a16:creationId xmlns:a16="http://schemas.microsoft.com/office/drawing/2014/main" id="{A6228E7B-9879-6EEE-5892-931D51FC2F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Lige forbindelse 9">
                <a:extLst>
                  <a:ext uri="{FF2B5EF4-FFF2-40B4-BE49-F238E27FC236}">
                    <a16:creationId xmlns:a16="http://schemas.microsoft.com/office/drawing/2014/main" id="{86F37C80-A242-68AC-D9C7-9A13981CE7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809C3C9-D170-A440-727D-CDF988323AD6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16" name="Lige forbindelse 9">
              <a:extLst>
                <a:ext uri="{FF2B5EF4-FFF2-40B4-BE49-F238E27FC236}">
                  <a16:creationId xmlns:a16="http://schemas.microsoft.com/office/drawing/2014/main" id="{6A879979-E075-2260-0A20-B260A58E5F30}"/>
                </a:ext>
              </a:extLst>
            </p:cNvPr>
            <p:cNvCxnSpPr>
              <a:cxnSpLocks/>
              <a:stCxn id="5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4272B08-E233-DCD1-B39B-B1659AA12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735" y="1814485"/>
            <a:ext cx="3987398" cy="43173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744E04-CD4D-7932-4901-AE558382BD4C}"/>
              </a:ext>
            </a:extLst>
          </p:cNvPr>
          <p:cNvSpPr txBox="1"/>
          <p:nvPr/>
        </p:nvSpPr>
        <p:spPr>
          <a:xfrm>
            <a:off x="2090231" y="2261956"/>
            <a:ext cx="4913684" cy="59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ptos" panose="020B0004020202020204" pitchFamily="34" charset="0"/>
              </a:rPr>
              <a:t>Nationwide enrollment in Denmark</a:t>
            </a:r>
          </a:p>
        </p:txBody>
      </p:sp>
      <p:pic>
        <p:nvPicPr>
          <p:cNvPr id="12" name="Picture 11" descr="A red and white flag&#10;&#10;AI-generated content may be incorrect.">
            <a:extLst>
              <a:ext uri="{FF2B5EF4-FFF2-40B4-BE49-F238E27FC236}">
                <a16:creationId xmlns:a16="http://schemas.microsoft.com/office/drawing/2014/main" id="{CF4BBC96-57A0-9EF7-C45B-A2E76D5AB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70" y="1918429"/>
            <a:ext cx="1196682" cy="1196682"/>
          </a:xfrm>
          <a:prstGeom prst="rect">
            <a:avLst/>
          </a:prstGeom>
        </p:spPr>
      </p:pic>
      <p:pic>
        <p:nvPicPr>
          <p:cNvPr id="14" name="Picture 13" descr="A blue cross on a white background&#10;&#10;AI-generated content may be incorrect.">
            <a:extLst>
              <a:ext uri="{FF2B5EF4-FFF2-40B4-BE49-F238E27FC236}">
                <a16:creationId xmlns:a16="http://schemas.microsoft.com/office/drawing/2014/main" id="{067AA0D6-EBC2-1215-B2BC-0A442B6E2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70" y="3429000"/>
            <a:ext cx="1196682" cy="11966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A3F010-E78F-F80B-5DCC-FFC623EFD94A}"/>
              </a:ext>
            </a:extLst>
          </p:cNvPr>
          <p:cNvSpPr txBox="1"/>
          <p:nvPr/>
        </p:nvSpPr>
        <p:spPr>
          <a:xfrm>
            <a:off x="2090231" y="3565041"/>
            <a:ext cx="4913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Finland will start enrollment during this winter</a:t>
            </a:r>
          </a:p>
          <a:p>
            <a:r>
              <a:rPr lang="en-US" sz="2400" dirty="0">
                <a:latin typeface="Aptos" panose="020B0004020202020204" pitchFamily="34" charset="0"/>
              </a:rPr>
              <a:t>   </a:t>
            </a:r>
            <a:r>
              <a:rPr lang="en-US" dirty="0">
                <a:latin typeface="Aptos" panose="020B0004020202020204" pitchFamily="34" charset="0"/>
              </a:rPr>
              <a:t>- Helsinki, Turku, Tampere, Kuopio</a:t>
            </a:r>
            <a:endParaRPr lang="en-US" sz="2400" dirty="0">
              <a:latin typeface="Aptos" panose="020B00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10C651A-3286-7B8F-EEAC-BFFA5AD34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t="4512" r="5585" b="4108"/>
          <a:stretch>
            <a:fillRect/>
          </a:stretch>
        </p:blipFill>
        <p:spPr>
          <a:xfrm>
            <a:off x="536153" y="5225549"/>
            <a:ext cx="1183257" cy="11966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65EC265-1AB1-2CCF-6DA1-446A729749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80" y="5221903"/>
            <a:ext cx="1384111" cy="120032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DF7121B-9BF8-FBDB-C4D6-E988E8115A60}"/>
              </a:ext>
            </a:extLst>
          </p:cNvPr>
          <p:cNvSpPr txBox="1"/>
          <p:nvPr/>
        </p:nvSpPr>
        <p:spPr>
          <a:xfrm>
            <a:off x="3561891" y="5475408"/>
            <a:ext cx="3685215" cy="59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ptos" panose="020B0004020202020204" pitchFamily="34" charset="0"/>
              </a:rPr>
              <a:t>Enrollment will start 2026</a:t>
            </a:r>
          </a:p>
        </p:txBody>
      </p:sp>
    </p:spTree>
    <p:extLst>
      <p:ext uri="{BB962C8B-B14F-4D97-AF65-F5344CB8AC3E}">
        <p14:creationId xmlns:p14="http://schemas.microsoft.com/office/powerpoint/2010/main" val="244485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6AE04-2F18-702E-571E-4D6939668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heart with a lightning bolt in the middle&#10;&#10;Description automatically generated">
            <a:extLst>
              <a:ext uri="{FF2B5EF4-FFF2-40B4-BE49-F238E27FC236}">
                <a16:creationId xmlns:a16="http://schemas.microsoft.com/office/drawing/2014/main" id="{DC64393E-53B5-BBA6-E723-C5BBB0456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39" y="1670718"/>
            <a:ext cx="6048777" cy="3402437"/>
          </a:xfrm>
          <a:prstGeom prst="rect">
            <a:avLst/>
          </a:prstGeom>
        </p:spPr>
      </p:pic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ACCFECC-CF37-728A-68B1-BC6BE1350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867" y="1683913"/>
            <a:ext cx="2522466" cy="25224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CCB1D8-F964-BAAF-1A4A-480611E3BD13}"/>
              </a:ext>
            </a:extLst>
          </p:cNvPr>
          <p:cNvSpPr txBox="1"/>
          <p:nvPr/>
        </p:nvSpPr>
        <p:spPr>
          <a:xfrm>
            <a:off x="366345" y="5265639"/>
            <a:ext cx="2917913" cy="384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Funding:</a:t>
            </a:r>
          </a:p>
        </p:txBody>
      </p:sp>
      <p:pic>
        <p:nvPicPr>
          <p:cNvPr id="7" name="Picture 6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6A20399A-A49A-9C08-8D77-BEB3190808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62" b="30353"/>
          <a:stretch/>
        </p:blipFill>
        <p:spPr>
          <a:xfrm>
            <a:off x="65043" y="5668517"/>
            <a:ext cx="2917913" cy="94787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A51478-D628-B01C-C065-A0F872BC70F2}"/>
              </a:ext>
            </a:extLst>
          </p:cNvPr>
          <p:cNvSpPr/>
          <p:nvPr/>
        </p:nvSpPr>
        <p:spPr>
          <a:xfrm>
            <a:off x="4732020" y="5457871"/>
            <a:ext cx="2903220" cy="1204584"/>
          </a:xfrm>
          <a:prstGeom prst="roundRect">
            <a:avLst/>
          </a:prstGeom>
          <a:solidFill>
            <a:srgbClr val="0721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Picture 7" descr="A logo with blue lines on a black background&#10;&#10;Description automatically generated">
            <a:extLst>
              <a:ext uri="{FF2B5EF4-FFF2-40B4-BE49-F238E27FC236}">
                <a16:creationId xmlns:a16="http://schemas.microsoft.com/office/drawing/2014/main" id="{97CC65F3-0C41-B8D0-A7F0-9AEBD46B39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050" y="5677366"/>
            <a:ext cx="1177935" cy="93902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96D9CCC3-FC17-641E-D5A9-5119E12C8E58}"/>
              </a:ext>
            </a:extLst>
          </p:cNvPr>
          <p:cNvSpPr txBox="1">
            <a:spLocks/>
          </p:cNvSpPr>
          <p:nvPr/>
        </p:nvSpPr>
        <p:spPr>
          <a:xfrm>
            <a:off x="7099976" y="4127627"/>
            <a:ext cx="2922249" cy="51210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sz="2400" kern="0" dirty="0">
                <a:latin typeface="Montserrat Medium" panose="00000600000000000000" pitchFamily="2" charset="0"/>
              </a:rPr>
              <a:t>STRAT-DEFI.com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3B32F2-98D0-2122-0789-5045918F4D51}"/>
              </a:ext>
            </a:extLst>
          </p:cNvPr>
          <p:cNvSpPr txBox="1"/>
          <p:nvPr/>
        </p:nvSpPr>
        <p:spPr>
          <a:xfrm>
            <a:off x="4806865" y="5358073"/>
            <a:ext cx="2708799" cy="129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err="1">
                <a:solidFill>
                  <a:schemeClr val="bg1"/>
                </a:solidFill>
                <a:latin typeface="Aptos" panose="020B0004020202020204" pitchFamily="34" charset="0"/>
              </a:rPr>
              <a:t>C</a:t>
            </a:r>
            <a:r>
              <a:rPr lang="en-US" sz="1800" b="1" dirty="0" err="1">
                <a:solidFill>
                  <a:schemeClr val="bg1"/>
                </a:solidFill>
                <a:latin typeface="Aptos" panose="020B0004020202020204" pitchFamily="34" charset="0"/>
              </a:rPr>
              <a:t>ont</a:t>
            </a:r>
            <a:r>
              <a:rPr lang="en-US" b="1" dirty="0" err="1">
                <a:solidFill>
                  <a:schemeClr val="bg1"/>
                </a:solidFill>
                <a:latin typeface="Aptos" panose="020B0004020202020204" pitchFamily="34" charset="0"/>
              </a:rPr>
              <a:t>akt</a:t>
            </a:r>
            <a:r>
              <a:rPr lang="en-US" b="1" dirty="0">
                <a:solidFill>
                  <a:schemeClr val="bg1"/>
                </a:solidFill>
                <a:latin typeface="Aptos" panose="020B00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e-</a:t>
            </a:r>
            <a:r>
              <a:rPr lang="en-US" sz="1800" dirty="0">
                <a:solidFill>
                  <a:schemeClr val="bg1"/>
                </a:solidFill>
                <a:latin typeface="Aptos" panose="020B0004020202020204" pitchFamily="34" charset="0"/>
              </a:rPr>
              <a:t>mail: strat.defi@rm.dk</a:t>
            </a:r>
          </a:p>
          <a:p>
            <a:pPr algn="ctr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Aptos" panose="020B0004020202020204" pitchFamily="34" charset="0"/>
              </a:rPr>
              <a:t>Tlf</a:t>
            </a: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</a:rPr>
              <a:t>: +45 91 17 43 23</a:t>
            </a:r>
            <a:endParaRPr lang="en-US" sz="18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10" name="Picture 9" descr="A blue and black logo&#10;&#10;Description automatically generated">
            <a:extLst>
              <a:ext uri="{FF2B5EF4-FFF2-40B4-BE49-F238E27FC236}">
                <a16:creationId xmlns:a16="http://schemas.microsoft.com/office/drawing/2014/main" id="{73C9A7C0-A7A7-060F-F6BB-488D9DE3FD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275" y="5650103"/>
            <a:ext cx="1886093" cy="786240"/>
          </a:xfrm>
          <a:prstGeom prst="rect">
            <a:avLst/>
          </a:prstGeom>
        </p:spPr>
      </p:pic>
      <p:pic>
        <p:nvPicPr>
          <p:cNvPr id="14" name="Picture 13" descr="A close-up of a logo&#10;&#10;Description automatically generated">
            <a:extLst>
              <a:ext uri="{FF2B5EF4-FFF2-40B4-BE49-F238E27FC236}">
                <a16:creationId xmlns:a16="http://schemas.microsoft.com/office/drawing/2014/main" id="{677E1038-1186-290F-346A-97FF0C681C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019" y="5650102"/>
            <a:ext cx="1587406" cy="7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32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C2ADD-1D55-CCED-CB23-56BD2FB71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6C4DCF9D-D023-B251-8395-87DFBD609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678" y="4099044"/>
            <a:ext cx="7350506" cy="766763"/>
          </a:xfrm>
        </p:spPr>
        <p:txBody>
          <a:bodyPr>
            <a:noAutofit/>
          </a:bodyPr>
          <a:lstStyle/>
          <a:p>
            <a:pPr algn="l"/>
            <a:r>
              <a:rPr lang="da-DK" sz="4800" b="1" dirty="0">
                <a:latin typeface="Aptos Display" panose="020B0004020202020204" pitchFamily="34" charset="0"/>
              </a:rPr>
              <a:t>Initial </a:t>
            </a:r>
            <a:r>
              <a:rPr lang="da-DK" sz="4800" b="1" dirty="0" err="1">
                <a:latin typeface="Aptos Display" panose="020B0004020202020204" pitchFamily="34" charset="0"/>
              </a:rPr>
              <a:t>use</a:t>
            </a:r>
            <a:r>
              <a:rPr lang="da-DK" sz="4800" b="1" dirty="0">
                <a:latin typeface="Aptos Display" panose="020B0004020202020204" pitchFamily="34" charset="0"/>
              </a:rPr>
              <a:t> of double defibrillation in out-of-hospital </a:t>
            </a:r>
            <a:r>
              <a:rPr lang="da-DK" sz="4800" b="1" dirty="0" err="1">
                <a:latin typeface="Aptos Display" panose="020B0004020202020204" pitchFamily="34" charset="0"/>
              </a:rPr>
              <a:t>cardiac</a:t>
            </a:r>
            <a:r>
              <a:rPr lang="da-DK" sz="4800" b="1" dirty="0">
                <a:latin typeface="Aptos Display" panose="020B0004020202020204" pitchFamily="34" charset="0"/>
              </a:rPr>
              <a:t> arrest </a:t>
            </a:r>
          </a:p>
        </p:txBody>
      </p:sp>
      <p:sp>
        <p:nvSpPr>
          <p:cNvPr id="8" name="Tekstfelt 4">
            <a:extLst>
              <a:ext uri="{FF2B5EF4-FFF2-40B4-BE49-F238E27FC236}">
                <a16:creationId xmlns:a16="http://schemas.microsoft.com/office/drawing/2014/main" id="{F2E869F8-8E4A-EF86-C28A-0A83B7541DF2}"/>
              </a:ext>
            </a:extLst>
          </p:cNvPr>
          <p:cNvSpPr txBox="1"/>
          <p:nvPr/>
        </p:nvSpPr>
        <p:spPr>
          <a:xfrm>
            <a:off x="571749" y="4865807"/>
            <a:ext cx="4422045" cy="68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2000" dirty="0">
                <a:solidFill>
                  <a:prstClr val="black"/>
                </a:solidFill>
              </a:rPr>
              <a:t>A pilot </a:t>
            </a:r>
            <a:r>
              <a:rPr lang="da-DK" sz="2000" dirty="0" err="1">
                <a:solidFill>
                  <a:prstClr val="black"/>
                </a:solidFill>
              </a:rPr>
              <a:t>study</a:t>
            </a:r>
            <a:r>
              <a:rPr lang="da-DK" sz="2000" dirty="0">
                <a:solidFill>
                  <a:prstClr val="black"/>
                </a:solidFill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400" dirty="0">
                <a:solidFill>
                  <a:prstClr val="black"/>
                </a:solidFill>
              </a:rPr>
              <a:t>Vegard Nordviste </a:t>
            </a: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827C40-1D46-A6BE-80A6-2250BE54A153}"/>
              </a:ext>
            </a:extLst>
          </p:cNvPr>
          <p:cNvGrpSpPr/>
          <p:nvPr/>
        </p:nvGrpSpPr>
        <p:grpSpPr>
          <a:xfrm>
            <a:off x="571749" y="5552662"/>
            <a:ext cx="11113980" cy="614037"/>
            <a:chOff x="536153" y="794878"/>
            <a:chExt cx="11113980" cy="61403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9403FC3-C096-583E-9AB2-3A122AE76E38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6" name="Lige forbindelse 9">
                <a:extLst>
                  <a:ext uri="{FF2B5EF4-FFF2-40B4-BE49-F238E27FC236}">
                    <a16:creationId xmlns:a16="http://schemas.microsoft.com/office/drawing/2014/main" id="{1F24AF70-7E9C-42A2-65EE-35EF6816E9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81220C2-1DED-E7C9-EE9B-FCA09A709770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32B6E3CD-0888-24F4-F3F4-523E55A80A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F4FD8846-F542-87BD-7AE0-FB453D7262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BD3F09FA-B060-A31B-2595-591689A47B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4053D744-091E-35BF-B648-05AE3BFB87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17D85748-AC8A-9682-F8BE-BD89C71304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AB5306C-699C-D03E-B400-BCDBA119762B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5" name="Lige forbindelse 9">
              <a:extLst>
                <a:ext uri="{FF2B5EF4-FFF2-40B4-BE49-F238E27FC236}">
                  <a16:creationId xmlns:a16="http://schemas.microsoft.com/office/drawing/2014/main" id="{8B34344D-7802-6303-B35F-8351A036B4CA}"/>
                </a:ext>
              </a:extLst>
            </p:cNvPr>
            <p:cNvCxnSpPr>
              <a:cxnSpLocks/>
              <a:stCxn id="4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Bilde 16">
            <a:extLst>
              <a:ext uri="{FF2B5EF4-FFF2-40B4-BE49-F238E27FC236}">
                <a16:creationId xmlns:a16="http://schemas.microsoft.com/office/drawing/2014/main" id="{441633D0-044C-3CCD-669A-8CD3FDE20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369" y="3378083"/>
            <a:ext cx="5317284" cy="144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2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16D09-D558-AF74-D4BE-44E590D36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A8C6F6AF-B613-4EEB-AB06-D89531D83AC5}"/>
              </a:ext>
            </a:extLst>
          </p:cNvPr>
          <p:cNvSpPr txBox="1">
            <a:spLocks/>
          </p:cNvSpPr>
          <p:nvPr/>
        </p:nvSpPr>
        <p:spPr>
          <a:xfrm>
            <a:off x="536152" y="435768"/>
            <a:ext cx="9988591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Study</a:t>
            </a:r>
            <a:r>
              <a:rPr lang="da-DK" sz="5400" b="1" dirty="0">
                <a:latin typeface="Aptos Display" panose="020B0004020202020204" pitchFamily="34" charset="0"/>
              </a:rPr>
              <a:t> rationale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6BA7B9-DEF8-1437-55C7-C8DE1BDBDB4A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2D30E5C-2C7A-C5B6-B494-5FD45B0DA1BF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9" name="Lige forbindelse 9">
                <a:extLst>
                  <a:ext uri="{FF2B5EF4-FFF2-40B4-BE49-F238E27FC236}">
                    <a16:creationId xmlns:a16="http://schemas.microsoft.com/office/drawing/2014/main" id="{92F8A31A-88AB-5A45-0D2E-480292430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6537476-F78B-338E-9D60-CC447CD44214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9612179A-31A8-F699-CED1-DB4958BFE1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A004AF9F-E24E-506C-138D-43A137B80A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4D2320B3-E7A2-DA6E-22F1-6EEB9EB839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9B06FE11-C37C-64DE-0F18-36D3724109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140779AB-EB76-D38A-27E1-4D575B1413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6DE421E-96FC-6C50-1EB3-295B2F6B88E1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23" name="Lige forbindelse 9">
              <a:extLst>
                <a:ext uri="{FF2B5EF4-FFF2-40B4-BE49-F238E27FC236}">
                  <a16:creationId xmlns:a16="http://schemas.microsoft.com/office/drawing/2014/main" id="{870C82CC-F4C6-1BCA-A93E-D97DF4185D86}"/>
                </a:ext>
              </a:extLst>
            </p:cNvPr>
            <p:cNvCxnSpPr>
              <a:cxnSpLocks/>
              <a:stCxn id="21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lassholder for innhold 4" descr="Et bilde som inneholder maskin, Service, Nødtjenester, brannkonstabel&#10;&#10;KI-generert innhold kan være feil.">
            <a:extLst>
              <a:ext uri="{FF2B5EF4-FFF2-40B4-BE49-F238E27FC236}">
                <a16:creationId xmlns:a16="http://schemas.microsoft.com/office/drawing/2014/main" id="{8505E1C9-1691-C17D-B6D1-8DDBF378E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534" y="2073493"/>
            <a:ext cx="4903142" cy="3677356"/>
          </a:xfr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82FA533-C811-C1F8-B812-E95DF4CA1C42}"/>
              </a:ext>
            </a:extLst>
          </p:cNvPr>
          <p:cNvSpPr txBox="1"/>
          <p:nvPr/>
        </p:nvSpPr>
        <p:spPr>
          <a:xfrm>
            <a:off x="6437534" y="5874485"/>
            <a:ext cx="29563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Set-up </a:t>
            </a:r>
            <a:r>
              <a:rPr lang="nb-NO" sz="1600" dirty="0" err="1"/>
              <a:t>of</a:t>
            </a:r>
            <a:r>
              <a:rPr lang="nb-NO" sz="1600" dirty="0"/>
              <a:t> </a:t>
            </a:r>
            <a:r>
              <a:rPr lang="nb-NO" sz="1600" dirty="0" err="1"/>
              <a:t>included</a:t>
            </a:r>
            <a:r>
              <a:rPr lang="nb-NO" sz="1600" dirty="0"/>
              <a:t> </a:t>
            </a:r>
            <a:r>
              <a:rPr lang="nb-NO" sz="1600" dirty="0" err="1"/>
              <a:t>ambulances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415703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FCE6F-D2D0-8EBE-0002-B0BB6E39C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Sylinder 19">
            <a:extLst>
              <a:ext uri="{FF2B5EF4-FFF2-40B4-BE49-F238E27FC236}">
                <a16:creationId xmlns:a16="http://schemas.microsoft.com/office/drawing/2014/main" id="{E4148B9C-088D-6668-9245-80982486D5AE}"/>
              </a:ext>
            </a:extLst>
          </p:cNvPr>
          <p:cNvSpPr txBox="1"/>
          <p:nvPr/>
        </p:nvSpPr>
        <p:spPr>
          <a:xfrm>
            <a:off x="716078" y="1664527"/>
            <a:ext cx="10286149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noProof="0" dirty="0"/>
              <a:t>Ethical</a:t>
            </a:r>
            <a:r>
              <a:rPr lang="en-GB" sz="2800" b="1" dirty="0"/>
              <a:t> challenge</a:t>
            </a:r>
            <a:endParaRPr lang="en-GB" sz="2800" b="1" noProof="0" dirty="0"/>
          </a:p>
          <a:p>
            <a:r>
              <a:rPr lang="en-GB" sz="2400" noProof="0" dirty="0"/>
              <a:t>Background: </a:t>
            </a:r>
            <a:r>
              <a:rPr lang="en-GB" sz="2400" dirty="0"/>
              <a:t>It is known that rapid defibrillation increase chance of survival. </a:t>
            </a:r>
            <a:r>
              <a:rPr lang="en-GB" sz="2400" noProof="0" dirty="0"/>
              <a:t> </a:t>
            </a:r>
          </a:p>
          <a:p>
            <a:endParaRPr lang="en-GB" sz="2400" dirty="0"/>
          </a:p>
          <a:p>
            <a:r>
              <a:rPr lang="en-GB" sz="2400" dirty="0"/>
              <a:t>D</a:t>
            </a:r>
            <a:r>
              <a:rPr lang="en-GB" sz="2400" noProof="0" dirty="0" err="1"/>
              <a:t>ilemma</a:t>
            </a:r>
            <a:r>
              <a:rPr lang="en-GB" sz="2400" noProof="0" dirty="0"/>
              <a:t>: If the scope shows VF after applying the first defibrillator, </a:t>
            </a:r>
          </a:p>
          <a:p>
            <a:r>
              <a:rPr lang="en-GB" sz="2400" dirty="0"/>
              <a:t>	        what is the cost of applying a second defibrillator? </a:t>
            </a:r>
            <a:endParaRPr lang="en-GB" sz="2400" noProof="0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6ADD6DD-1723-3AEB-771D-1E53CD1CA513}"/>
              </a:ext>
            </a:extLst>
          </p:cNvPr>
          <p:cNvSpPr txBox="1">
            <a:spLocks/>
          </p:cNvSpPr>
          <p:nvPr/>
        </p:nvSpPr>
        <p:spPr>
          <a:xfrm>
            <a:off x="536152" y="435768"/>
            <a:ext cx="9988591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Study</a:t>
            </a:r>
            <a:r>
              <a:rPr lang="da-DK" sz="5400" b="1" dirty="0">
                <a:latin typeface="Aptos Display" panose="020B0004020202020204" pitchFamily="34" charset="0"/>
              </a:rPr>
              <a:t> rationale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8E31A27-91AF-53E4-DE6B-136F50683CE2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7A7DA40-7E40-7A2A-2CBE-C6DCBC5DF3F4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9" name="Lige forbindelse 9">
                <a:extLst>
                  <a:ext uri="{FF2B5EF4-FFF2-40B4-BE49-F238E27FC236}">
                    <a16:creationId xmlns:a16="http://schemas.microsoft.com/office/drawing/2014/main" id="{255184D6-DF08-80FC-CB2B-69B451E775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9FDBEC62-98B4-5FD2-425D-3A959820FAFA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95D81C57-36B4-ED4B-3983-0CDE62DFA1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73DAFD69-BD83-057E-0D26-42E2D46AA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8E262D98-15AA-A082-2D8F-FED3C08A4A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718F37B6-E0D3-8D49-74D7-33A7E94BAF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16A8C222-C630-A7C2-C933-7E8745A5B6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61C6572-F753-2968-AED7-E510424D3C2E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23" name="Lige forbindelse 9">
              <a:extLst>
                <a:ext uri="{FF2B5EF4-FFF2-40B4-BE49-F238E27FC236}">
                  <a16:creationId xmlns:a16="http://schemas.microsoft.com/office/drawing/2014/main" id="{C9E80060-2CCB-E2EC-36F7-37722BEE3D62}"/>
                </a:ext>
              </a:extLst>
            </p:cNvPr>
            <p:cNvCxnSpPr>
              <a:cxnSpLocks/>
              <a:stCxn id="21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lassholder for innhold 3">
            <a:extLst>
              <a:ext uri="{FF2B5EF4-FFF2-40B4-BE49-F238E27FC236}">
                <a16:creationId xmlns:a16="http://schemas.microsoft.com/office/drawing/2014/main" id="{6DEA8E73-60EF-437A-F634-9439C3F064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" t="6395" r="773" b="40424"/>
          <a:stretch>
            <a:fillRect/>
          </a:stretch>
        </p:blipFill>
        <p:spPr>
          <a:xfrm>
            <a:off x="1099281" y="956016"/>
            <a:ext cx="7476734" cy="546621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Ramme 16">
            <a:extLst>
              <a:ext uri="{FF2B5EF4-FFF2-40B4-BE49-F238E27FC236}">
                <a16:creationId xmlns:a16="http://schemas.microsoft.com/office/drawing/2014/main" id="{E531DF64-FDF1-7280-2E9A-9970CAD290B5}"/>
              </a:ext>
            </a:extLst>
          </p:cNvPr>
          <p:cNvSpPr/>
          <p:nvPr/>
        </p:nvSpPr>
        <p:spPr>
          <a:xfrm>
            <a:off x="2454798" y="5959529"/>
            <a:ext cx="2688702" cy="221602"/>
          </a:xfrm>
          <a:prstGeom prst="frame">
            <a:avLst/>
          </a:prstGeom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8" name="Ramme 17">
            <a:extLst>
              <a:ext uri="{FF2B5EF4-FFF2-40B4-BE49-F238E27FC236}">
                <a16:creationId xmlns:a16="http://schemas.microsoft.com/office/drawing/2014/main" id="{EB56EF16-92A4-CFFF-53EC-8B50F4299DD0}"/>
              </a:ext>
            </a:extLst>
          </p:cNvPr>
          <p:cNvSpPr/>
          <p:nvPr/>
        </p:nvSpPr>
        <p:spPr>
          <a:xfrm>
            <a:off x="2662748" y="5533412"/>
            <a:ext cx="1694940" cy="221602"/>
          </a:xfrm>
          <a:prstGeom prst="frame">
            <a:avLst/>
          </a:prstGeom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9" name="Ramme 18">
            <a:extLst>
              <a:ext uri="{FF2B5EF4-FFF2-40B4-BE49-F238E27FC236}">
                <a16:creationId xmlns:a16="http://schemas.microsoft.com/office/drawing/2014/main" id="{23D0BC03-BF8F-C799-1609-BDA5ED47A4C1}"/>
              </a:ext>
            </a:extLst>
          </p:cNvPr>
          <p:cNvSpPr/>
          <p:nvPr/>
        </p:nvSpPr>
        <p:spPr>
          <a:xfrm>
            <a:off x="4357688" y="5402562"/>
            <a:ext cx="2100262" cy="221602"/>
          </a:xfrm>
          <a:prstGeom prst="frame">
            <a:avLst/>
          </a:prstGeom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CD28427-514B-28AF-3B1F-0485C7AE5058}"/>
              </a:ext>
            </a:extLst>
          </p:cNvPr>
          <p:cNvSpPr/>
          <p:nvPr/>
        </p:nvSpPr>
        <p:spPr>
          <a:xfrm>
            <a:off x="1357313" y="4614863"/>
            <a:ext cx="6743700" cy="1455467"/>
          </a:xfrm>
          <a:prstGeom prst="rect">
            <a:avLst/>
          </a:prstGeom>
          <a:solidFill>
            <a:srgbClr val="96EA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400" b="1" dirty="0" err="1">
                <a:solidFill>
                  <a:schemeClr val="tx1"/>
                </a:solidFill>
              </a:rPr>
              <a:t>Results</a:t>
            </a:r>
            <a:r>
              <a:rPr lang="nb-NO" sz="2400" dirty="0">
                <a:solidFill>
                  <a:schemeClr val="tx1"/>
                </a:solidFill>
              </a:rPr>
              <a:t>:</a:t>
            </a:r>
          </a:p>
          <a:p>
            <a:r>
              <a:rPr lang="nb-NO" sz="2400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nb-NO" sz="2400" dirty="0">
                <a:solidFill>
                  <a:schemeClr val="tx1"/>
                </a:solidFill>
              </a:rPr>
              <a:t>Time </a:t>
            </a:r>
            <a:r>
              <a:rPr lang="nb-NO" sz="2400" dirty="0" err="1">
                <a:solidFill>
                  <a:schemeClr val="tx1"/>
                </a:solidFill>
              </a:rPr>
              <a:t>difference</a:t>
            </a:r>
            <a:r>
              <a:rPr lang="nb-NO" sz="2400" dirty="0">
                <a:solidFill>
                  <a:schemeClr val="tx1"/>
                </a:solidFill>
              </a:rPr>
              <a:t> </a:t>
            </a:r>
            <a:r>
              <a:rPr lang="nb-NO" sz="2400" dirty="0" err="1">
                <a:solidFill>
                  <a:schemeClr val="tx1"/>
                </a:solidFill>
              </a:rPr>
              <a:t>two</a:t>
            </a:r>
            <a:r>
              <a:rPr lang="nb-NO" sz="2400" dirty="0">
                <a:solidFill>
                  <a:schemeClr val="tx1"/>
                </a:solidFill>
              </a:rPr>
              <a:t> </a:t>
            </a:r>
            <a:r>
              <a:rPr lang="nb-NO" sz="2400" dirty="0" err="1">
                <a:solidFill>
                  <a:schemeClr val="tx1"/>
                </a:solidFill>
              </a:rPr>
              <a:t>vs</a:t>
            </a:r>
            <a:r>
              <a:rPr lang="nb-NO" sz="2400" dirty="0">
                <a:solidFill>
                  <a:schemeClr val="tx1"/>
                </a:solidFill>
              </a:rPr>
              <a:t> </a:t>
            </a:r>
            <a:r>
              <a:rPr lang="nb-NO" sz="2400" dirty="0" err="1">
                <a:solidFill>
                  <a:schemeClr val="tx1"/>
                </a:solidFill>
              </a:rPr>
              <a:t>one</a:t>
            </a:r>
            <a:r>
              <a:rPr lang="nb-NO" sz="2400" dirty="0">
                <a:solidFill>
                  <a:schemeClr val="tx1"/>
                </a:solidFill>
              </a:rPr>
              <a:t> defibrillator: 14 sec</a:t>
            </a:r>
          </a:p>
          <a:p>
            <a:r>
              <a:rPr lang="nb-NO" sz="2400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nb-NO" sz="2400" dirty="0">
                <a:solidFill>
                  <a:schemeClr val="tx1"/>
                </a:solidFill>
              </a:rPr>
              <a:t>No time </a:t>
            </a:r>
            <a:r>
              <a:rPr lang="nb-NO" sz="2400" dirty="0" err="1">
                <a:solidFill>
                  <a:schemeClr val="tx1"/>
                </a:solidFill>
              </a:rPr>
              <a:t>difference</a:t>
            </a:r>
            <a:r>
              <a:rPr lang="nb-NO" sz="2400" dirty="0">
                <a:solidFill>
                  <a:schemeClr val="tx1"/>
                </a:solidFill>
              </a:rPr>
              <a:t> in BMI 21 </a:t>
            </a:r>
            <a:r>
              <a:rPr lang="nb-NO" sz="2400" dirty="0" err="1">
                <a:solidFill>
                  <a:schemeClr val="tx1"/>
                </a:solidFill>
              </a:rPr>
              <a:t>vs</a:t>
            </a:r>
            <a:r>
              <a:rPr lang="nb-NO" sz="2400" dirty="0">
                <a:solidFill>
                  <a:schemeClr val="tx1"/>
                </a:solidFill>
              </a:rPr>
              <a:t> 33 </a:t>
            </a:r>
          </a:p>
        </p:txBody>
      </p:sp>
    </p:spTree>
    <p:extLst>
      <p:ext uri="{BB962C8B-B14F-4D97-AF65-F5344CB8AC3E}">
        <p14:creationId xmlns:p14="http://schemas.microsoft.com/office/powerpoint/2010/main" val="408348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D9AB6-E960-1FBB-A41E-28CCC53D1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07147442-EDBF-3322-E47F-8D57E82416ED}"/>
              </a:ext>
            </a:extLst>
          </p:cNvPr>
          <p:cNvSpPr txBox="1">
            <a:spLocks/>
          </p:cNvSpPr>
          <p:nvPr/>
        </p:nvSpPr>
        <p:spPr>
          <a:xfrm>
            <a:off x="536152" y="435768"/>
            <a:ext cx="9988591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Eligibility</a:t>
            </a:r>
            <a:endParaRPr lang="da-DK" sz="5400" b="1" dirty="0"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0CBB6-D148-E4FB-B421-628682CBCDF8}"/>
              </a:ext>
            </a:extLst>
          </p:cNvPr>
          <p:cNvSpPr txBox="1"/>
          <p:nvPr/>
        </p:nvSpPr>
        <p:spPr>
          <a:xfrm>
            <a:off x="754773" y="1677641"/>
            <a:ext cx="503337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Aptos" panose="020B0004020202020204" pitchFamily="34" charset="0"/>
              </a:rPr>
              <a:t>Inclusion criteria: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Out-of-hospital cardiac arrest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Age ≥ 18 years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Shockable rhythm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C0EBBD-126C-FF0B-EB16-A9629E1E44FF}"/>
              </a:ext>
            </a:extLst>
          </p:cNvPr>
          <p:cNvSpPr txBox="1"/>
          <p:nvPr/>
        </p:nvSpPr>
        <p:spPr>
          <a:xfrm>
            <a:off x="6096000" y="1677641"/>
            <a:ext cx="534122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Aptos" panose="020B0004020202020204" pitchFamily="34" charset="0"/>
              </a:rPr>
              <a:t>Exclusion criteria: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Traumatic cause of the cardiac arrest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Known do-not-resuscitate status </a:t>
            </a:r>
          </a:p>
          <a:p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Vulnerable patient groups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Pregnancy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Incarcerated patients</a:t>
            </a:r>
          </a:p>
          <a:p>
            <a:pPr lvl="1"/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ptos" panose="020B00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B359E6-F47F-C950-C403-0A81EB5CCAF8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7C7A74-E39F-497E-0B23-E9CBD5981900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9" name="Lige forbindelse 9">
                <a:extLst>
                  <a:ext uri="{FF2B5EF4-FFF2-40B4-BE49-F238E27FC236}">
                    <a16:creationId xmlns:a16="http://schemas.microsoft.com/office/drawing/2014/main" id="{D23F1BBE-20C6-DB26-54F3-EC102B9AB8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CEA40A1-DC75-AC63-2645-CD8EC736AFE5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EE4ED68A-9A3C-E7B9-8463-52FE61830F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89D27C1F-1284-6F15-89C7-E38AAA23F8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A87A2E05-EB3C-319E-C27D-2E9A4DBAB7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9DBE4A7E-22AD-4F17-A4E4-CFFBCE5883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7B741BC4-C62F-12B6-29F1-EE13AD4BDF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D212EE-1ECD-490C-2C54-07A53FA3F72D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23" name="Lige forbindelse 9">
              <a:extLst>
                <a:ext uri="{FF2B5EF4-FFF2-40B4-BE49-F238E27FC236}">
                  <a16:creationId xmlns:a16="http://schemas.microsoft.com/office/drawing/2014/main" id="{0728BBB6-6C5A-33AD-31D9-9750BCAD0A5F}"/>
                </a:ext>
              </a:extLst>
            </p:cNvPr>
            <p:cNvCxnSpPr>
              <a:cxnSpLocks/>
              <a:stCxn id="21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261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7C86A-372C-55A5-512A-4B5D9BEF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B9961DE6-3DF7-7F36-3113-F980E09ADEEB}"/>
              </a:ext>
            </a:extLst>
          </p:cNvPr>
          <p:cNvSpPr txBox="1">
            <a:spLocks/>
          </p:cNvSpPr>
          <p:nvPr/>
        </p:nvSpPr>
        <p:spPr>
          <a:xfrm>
            <a:off x="536152" y="435768"/>
            <a:ext cx="9988591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Study</a:t>
            </a:r>
            <a:r>
              <a:rPr lang="da-DK" sz="5400" b="1" dirty="0">
                <a:latin typeface="Aptos Display" panose="020B0004020202020204" pitchFamily="34" charset="0"/>
              </a:rPr>
              <a:t> </a:t>
            </a:r>
            <a:r>
              <a:rPr lang="da-DK" sz="5400" b="1" dirty="0" err="1">
                <a:latin typeface="Aptos Display" panose="020B0004020202020204" pitchFamily="34" charset="0"/>
              </a:rPr>
              <a:t>outcomes</a:t>
            </a:r>
            <a:endParaRPr lang="da-DK" sz="5400" b="1" dirty="0"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17A8D9-328B-D455-353F-7B74E623AFFB}"/>
              </a:ext>
            </a:extLst>
          </p:cNvPr>
          <p:cNvSpPr txBox="1"/>
          <p:nvPr/>
        </p:nvSpPr>
        <p:spPr>
          <a:xfrm>
            <a:off x="754773" y="1677641"/>
            <a:ext cx="50333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Aptos" panose="020B0004020202020204" pitchFamily="34" charset="0"/>
              </a:rPr>
              <a:t>Primary outcome: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Survival to hospital admission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DB6251-9736-666A-52E5-DB37C76911CF}"/>
              </a:ext>
            </a:extLst>
          </p:cNvPr>
          <p:cNvSpPr txBox="1"/>
          <p:nvPr/>
        </p:nvSpPr>
        <p:spPr>
          <a:xfrm>
            <a:off x="6096000" y="1677641"/>
            <a:ext cx="534122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Aptos" panose="020B0004020202020204" pitchFamily="34" charset="0"/>
              </a:rPr>
              <a:t>Secondary outcomes: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Prehospital ROSC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Survival to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Hospital discharge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30 days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90 days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1 year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Neurological state 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30 days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90 days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C286F30-B0A7-D261-C13C-A10B5666FA6C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B33006D-DED2-E53A-AABB-1D0C591D3DDB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9" name="Lige forbindelse 9">
                <a:extLst>
                  <a:ext uri="{FF2B5EF4-FFF2-40B4-BE49-F238E27FC236}">
                    <a16:creationId xmlns:a16="http://schemas.microsoft.com/office/drawing/2014/main" id="{5781C40D-0B86-A037-C209-1BB8E4F05F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79B88CC-F35A-0814-0E1A-A268DEB5F6DD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1106B882-1EB2-0A4B-7150-71D28FF706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6B002DA9-C38F-F64D-0BB6-2526E98745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46881DC2-BA7A-CEDB-59B2-2021955581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54A20955-99A8-2B72-B473-99C37F7CFD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9948EE65-5275-71EF-6C21-2260890C9F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2F58D19-407D-A51A-A282-8343BA0DD043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23" name="Lige forbindelse 9">
              <a:extLst>
                <a:ext uri="{FF2B5EF4-FFF2-40B4-BE49-F238E27FC236}">
                  <a16:creationId xmlns:a16="http://schemas.microsoft.com/office/drawing/2014/main" id="{15286A0A-B84B-31D6-5FE6-FDBDF0A33A1D}"/>
                </a:ext>
              </a:extLst>
            </p:cNvPr>
            <p:cNvCxnSpPr>
              <a:cxnSpLocks/>
              <a:stCxn id="21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015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EFF88-D19C-AF5D-EC27-D13708AA8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37CB7152-2BCA-6DBC-2E21-BA4B0906B508}"/>
              </a:ext>
            </a:extLst>
          </p:cNvPr>
          <p:cNvSpPr txBox="1">
            <a:spLocks/>
          </p:cNvSpPr>
          <p:nvPr/>
        </p:nvSpPr>
        <p:spPr>
          <a:xfrm>
            <a:off x="536152" y="435768"/>
            <a:ext cx="9988591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Ongoing</a:t>
            </a:r>
            <a:r>
              <a:rPr lang="da-DK" sz="5400" b="1" dirty="0">
                <a:latin typeface="Aptos Display" panose="020B0004020202020204" pitchFamily="34" charset="0"/>
              </a:rPr>
              <a:t> pilot </a:t>
            </a:r>
            <a:r>
              <a:rPr lang="da-DK" sz="5400" b="1" dirty="0" err="1">
                <a:latin typeface="Aptos Display" panose="020B0004020202020204" pitchFamily="34" charset="0"/>
              </a:rPr>
              <a:t>study</a:t>
            </a:r>
            <a:r>
              <a:rPr lang="da-DK" sz="5400" b="1" dirty="0">
                <a:latin typeface="Aptos Display" panose="020B0004020202020204" pitchFamily="34" charset="0"/>
              </a:rPr>
              <a:t>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0CCD4F-874B-89A2-C9CC-D9CBFB307DD2}"/>
              </a:ext>
            </a:extLst>
          </p:cNvPr>
          <p:cNvGrpSpPr/>
          <p:nvPr/>
        </p:nvGrpSpPr>
        <p:grpSpPr>
          <a:xfrm>
            <a:off x="536153" y="794878"/>
            <a:ext cx="11113980" cy="614037"/>
            <a:chOff x="536153" y="794878"/>
            <a:chExt cx="11113980" cy="61403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D6C6023-9B37-E1F5-52D9-784AF9A44F2B}"/>
                </a:ext>
              </a:extLst>
            </p:cNvPr>
            <p:cNvGrpSpPr/>
            <p:nvPr/>
          </p:nvGrpSpPr>
          <p:grpSpPr>
            <a:xfrm>
              <a:off x="536153" y="794878"/>
              <a:ext cx="11113980" cy="614037"/>
              <a:chOff x="536153" y="794878"/>
              <a:chExt cx="11113980" cy="614037"/>
            </a:xfrm>
          </p:grpSpPr>
          <p:cxnSp>
            <p:nvCxnSpPr>
              <p:cNvPr id="9" name="Lige forbindelse 9">
                <a:extLst>
                  <a:ext uri="{FF2B5EF4-FFF2-40B4-BE49-F238E27FC236}">
                    <a16:creationId xmlns:a16="http://schemas.microsoft.com/office/drawing/2014/main" id="{A71506F7-F373-90E6-0686-4FDA9C6579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153" y="1243964"/>
                <a:ext cx="8623087" cy="11430"/>
              </a:xfrm>
              <a:prstGeom prst="line">
                <a:avLst/>
              </a:prstGeom>
              <a:ln w="19050">
                <a:solidFill>
                  <a:srgbClr val="0721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2908416-372F-0B07-DD22-497053DA4FE4}"/>
                  </a:ext>
                </a:extLst>
              </p:cNvPr>
              <p:cNvGrpSpPr/>
              <p:nvPr/>
            </p:nvGrpSpPr>
            <p:grpSpPr>
              <a:xfrm>
                <a:off x="9997506" y="794878"/>
                <a:ext cx="189863" cy="614037"/>
                <a:chOff x="5782312" y="802005"/>
                <a:chExt cx="189863" cy="614037"/>
              </a:xfrm>
            </p:grpSpPr>
            <p:cxnSp>
              <p:nvCxnSpPr>
                <p:cNvPr id="12" name="Lige forbindelse 9">
                  <a:extLst>
                    <a:ext uri="{FF2B5EF4-FFF2-40B4-BE49-F238E27FC236}">
                      <a16:creationId xmlns:a16="http://schemas.microsoft.com/office/drawing/2014/main" id="{E4F83962-FA14-8534-6B3B-1E4A16496D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2312" y="1268237"/>
                  <a:ext cx="39841" cy="83527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Lige forbindelse 9">
                  <a:extLst>
                    <a:ext uri="{FF2B5EF4-FFF2-40B4-BE49-F238E27FC236}">
                      <a16:creationId xmlns:a16="http://schemas.microsoft.com/office/drawing/2014/main" id="{2CB8D9E5-4277-DA8C-37C1-5EC5B9A8B2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823585" y="802005"/>
                  <a:ext cx="45720" cy="549759"/>
                </a:xfrm>
                <a:prstGeom prst="line">
                  <a:avLst/>
                </a:prstGeom>
                <a:ln w="19050">
                  <a:solidFill>
                    <a:srgbClr val="07215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Lige forbindelse 9">
                  <a:extLst>
                    <a:ext uri="{FF2B5EF4-FFF2-40B4-BE49-F238E27FC236}">
                      <a16:creationId xmlns:a16="http://schemas.microsoft.com/office/drawing/2014/main" id="{B5A355E3-E04E-8577-5BF9-0776DE0B0B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70255" y="802005"/>
                  <a:ext cx="46675" cy="614037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Lige forbindelse 9">
                  <a:extLst>
                    <a:ext uri="{FF2B5EF4-FFF2-40B4-BE49-F238E27FC236}">
                      <a16:creationId xmlns:a16="http://schemas.microsoft.com/office/drawing/2014/main" id="{0ED7EEB0-AD80-653F-24F4-5F638BEBDA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16930" y="1263434"/>
                  <a:ext cx="55245" cy="152608"/>
                </a:xfrm>
                <a:prstGeom prst="line">
                  <a:avLst/>
                </a:prstGeom>
                <a:ln w="19050">
                  <a:solidFill>
                    <a:srgbClr val="D7163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Lige forbindelse 9">
                <a:extLst>
                  <a:ext uri="{FF2B5EF4-FFF2-40B4-BE49-F238E27FC236}">
                    <a16:creationId xmlns:a16="http://schemas.microsoft.com/office/drawing/2014/main" id="{73171893-080B-0186-5719-DBBA4197A7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81654" y="1255394"/>
                <a:ext cx="1468479" cy="0"/>
              </a:xfrm>
              <a:prstGeom prst="line">
                <a:avLst/>
              </a:prstGeom>
              <a:ln w="19050">
                <a:solidFill>
                  <a:srgbClr val="D716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C93FF5-298C-C39F-6799-DB44DDE134C1}"/>
                </a:ext>
              </a:extLst>
            </p:cNvPr>
            <p:cNvSpPr/>
            <p:nvPr/>
          </p:nvSpPr>
          <p:spPr>
            <a:xfrm>
              <a:off x="9154298" y="1164624"/>
              <a:ext cx="635374" cy="183629"/>
            </a:xfrm>
            <a:custGeom>
              <a:avLst/>
              <a:gdLst>
                <a:gd name="connsiteX0" fmla="*/ 0 w 635374"/>
                <a:gd name="connsiteY0" fmla="*/ 86035 h 183629"/>
                <a:gd name="connsiteX1" fmla="*/ 47625 w 635374"/>
                <a:gd name="connsiteY1" fmla="*/ 150805 h 183629"/>
                <a:gd name="connsiteX2" fmla="*/ 80010 w 635374"/>
                <a:gd name="connsiteY2" fmla="*/ 55555 h 183629"/>
                <a:gd name="connsiteX3" fmla="*/ 114300 w 635374"/>
                <a:gd name="connsiteY3" fmla="*/ 126040 h 183629"/>
                <a:gd name="connsiteX4" fmla="*/ 152400 w 635374"/>
                <a:gd name="connsiteY4" fmla="*/ 53650 h 183629"/>
                <a:gd name="connsiteX5" fmla="*/ 194310 w 635374"/>
                <a:gd name="connsiteY5" fmla="*/ 183190 h 183629"/>
                <a:gd name="connsiteX6" fmla="*/ 230505 w 635374"/>
                <a:gd name="connsiteY6" fmla="*/ 310 h 183629"/>
                <a:gd name="connsiteX7" fmla="*/ 274320 w 635374"/>
                <a:gd name="connsiteY7" fmla="*/ 137470 h 183629"/>
                <a:gd name="connsiteX8" fmla="*/ 314325 w 635374"/>
                <a:gd name="connsiteY8" fmla="*/ 57460 h 183629"/>
                <a:gd name="connsiteX9" fmla="*/ 356235 w 635374"/>
                <a:gd name="connsiteY9" fmla="*/ 148900 h 183629"/>
                <a:gd name="connsiteX10" fmla="*/ 411480 w 635374"/>
                <a:gd name="connsiteY10" fmla="*/ 9835 h 183629"/>
                <a:gd name="connsiteX11" fmla="*/ 436245 w 635374"/>
                <a:gd name="connsiteY11" fmla="*/ 167950 h 183629"/>
                <a:gd name="connsiteX12" fmla="*/ 481965 w 635374"/>
                <a:gd name="connsiteY12" fmla="*/ 99370 h 183629"/>
                <a:gd name="connsiteX13" fmla="*/ 497205 w 635374"/>
                <a:gd name="connsiteY13" fmla="*/ 23170 h 183629"/>
                <a:gd name="connsiteX14" fmla="*/ 548640 w 635374"/>
                <a:gd name="connsiteY14" fmla="*/ 137470 h 183629"/>
                <a:gd name="connsiteX15" fmla="*/ 596265 w 635374"/>
                <a:gd name="connsiteY15" fmla="*/ 51745 h 183629"/>
                <a:gd name="connsiteX16" fmla="*/ 632460 w 635374"/>
                <a:gd name="connsiteY16" fmla="*/ 106990 h 183629"/>
                <a:gd name="connsiteX17" fmla="*/ 630555 w 635374"/>
                <a:gd name="connsiteY17" fmla="*/ 99370 h 183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35374" h="183629">
                  <a:moveTo>
                    <a:pt x="0" y="86035"/>
                  </a:moveTo>
                  <a:cubicBezTo>
                    <a:pt x="17145" y="120960"/>
                    <a:pt x="34290" y="155885"/>
                    <a:pt x="47625" y="150805"/>
                  </a:cubicBezTo>
                  <a:cubicBezTo>
                    <a:pt x="60960" y="145725"/>
                    <a:pt x="68898" y="59682"/>
                    <a:pt x="80010" y="55555"/>
                  </a:cubicBezTo>
                  <a:cubicBezTo>
                    <a:pt x="91122" y="51428"/>
                    <a:pt x="102235" y="126357"/>
                    <a:pt x="114300" y="126040"/>
                  </a:cubicBezTo>
                  <a:cubicBezTo>
                    <a:pt x="126365" y="125723"/>
                    <a:pt x="139065" y="44125"/>
                    <a:pt x="152400" y="53650"/>
                  </a:cubicBezTo>
                  <a:cubicBezTo>
                    <a:pt x="165735" y="63175"/>
                    <a:pt x="181293" y="192080"/>
                    <a:pt x="194310" y="183190"/>
                  </a:cubicBezTo>
                  <a:cubicBezTo>
                    <a:pt x="207327" y="174300"/>
                    <a:pt x="217170" y="7930"/>
                    <a:pt x="230505" y="310"/>
                  </a:cubicBezTo>
                  <a:cubicBezTo>
                    <a:pt x="243840" y="-7310"/>
                    <a:pt x="260350" y="127945"/>
                    <a:pt x="274320" y="137470"/>
                  </a:cubicBezTo>
                  <a:cubicBezTo>
                    <a:pt x="288290" y="146995"/>
                    <a:pt x="300673" y="55555"/>
                    <a:pt x="314325" y="57460"/>
                  </a:cubicBezTo>
                  <a:cubicBezTo>
                    <a:pt x="327978" y="59365"/>
                    <a:pt x="340043" y="156838"/>
                    <a:pt x="356235" y="148900"/>
                  </a:cubicBezTo>
                  <a:cubicBezTo>
                    <a:pt x="372428" y="140963"/>
                    <a:pt x="398145" y="6660"/>
                    <a:pt x="411480" y="9835"/>
                  </a:cubicBezTo>
                  <a:cubicBezTo>
                    <a:pt x="424815" y="13010"/>
                    <a:pt x="424498" y="153028"/>
                    <a:pt x="436245" y="167950"/>
                  </a:cubicBezTo>
                  <a:cubicBezTo>
                    <a:pt x="447993" y="182873"/>
                    <a:pt x="471805" y="123500"/>
                    <a:pt x="481965" y="99370"/>
                  </a:cubicBezTo>
                  <a:cubicBezTo>
                    <a:pt x="492125" y="75240"/>
                    <a:pt x="486093" y="16820"/>
                    <a:pt x="497205" y="23170"/>
                  </a:cubicBezTo>
                  <a:cubicBezTo>
                    <a:pt x="508317" y="29520"/>
                    <a:pt x="532130" y="132707"/>
                    <a:pt x="548640" y="137470"/>
                  </a:cubicBezTo>
                  <a:cubicBezTo>
                    <a:pt x="565150" y="142233"/>
                    <a:pt x="582295" y="56825"/>
                    <a:pt x="596265" y="51745"/>
                  </a:cubicBezTo>
                  <a:cubicBezTo>
                    <a:pt x="610235" y="46665"/>
                    <a:pt x="626745" y="99053"/>
                    <a:pt x="632460" y="106990"/>
                  </a:cubicBezTo>
                  <a:cubicBezTo>
                    <a:pt x="638175" y="114928"/>
                    <a:pt x="634365" y="107149"/>
                    <a:pt x="630555" y="99370"/>
                  </a:cubicBezTo>
                </a:path>
              </a:pathLst>
            </a:custGeom>
            <a:noFill/>
            <a:ln>
              <a:solidFill>
                <a:srgbClr val="0721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ln>
                  <a:solidFill>
                    <a:srgbClr val="072159"/>
                  </a:solidFill>
                </a:ln>
                <a:solidFill>
                  <a:srgbClr val="072159"/>
                </a:solidFill>
              </a:endParaRPr>
            </a:p>
          </p:txBody>
        </p:sp>
        <p:cxnSp>
          <p:nvCxnSpPr>
            <p:cNvPr id="23" name="Lige forbindelse 9">
              <a:extLst>
                <a:ext uri="{FF2B5EF4-FFF2-40B4-BE49-F238E27FC236}">
                  <a16:creationId xmlns:a16="http://schemas.microsoft.com/office/drawing/2014/main" id="{1C0EB505-1E6F-2F1D-98CA-C6F5DE2F0E1C}"/>
                </a:ext>
              </a:extLst>
            </p:cNvPr>
            <p:cNvCxnSpPr>
              <a:cxnSpLocks/>
              <a:stCxn id="21" idx="16"/>
            </p:cNvCxnSpPr>
            <p:nvPr/>
          </p:nvCxnSpPr>
          <p:spPr>
            <a:xfrm flipV="1">
              <a:off x="9786758" y="1268729"/>
              <a:ext cx="216463" cy="2885"/>
            </a:xfrm>
            <a:prstGeom prst="line">
              <a:avLst/>
            </a:prstGeom>
            <a:ln w="19050">
              <a:solidFill>
                <a:srgbClr val="072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Bilde 1" descr="Et bilde som inneholder tekst, programvare, Dataikon, Nettside&#10;&#10;KI-generert innhold kan være feil.">
            <a:extLst>
              <a:ext uri="{FF2B5EF4-FFF2-40B4-BE49-F238E27FC236}">
                <a16:creationId xmlns:a16="http://schemas.microsoft.com/office/drawing/2014/main" id="{543F9CBA-3854-69A0-B8D5-AA19C0B0D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23516" r="22613" b="6038"/>
          <a:stretch>
            <a:fillRect/>
          </a:stretch>
        </p:blipFill>
        <p:spPr>
          <a:xfrm>
            <a:off x="1072386" y="1633097"/>
            <a:ext cx="5382211" cy="4207281"/>
          </a:xfrm>
          <a:prstGeom prst="rect">
            <a:avLst/>
          </a:prstGeom>
        </p:spPr>
      </p:pic>
      <p:sp useBgFill="1">
        <p:nvSpPr>
          <p:cNvPr id="3" name="TekstSylinder 2">
            <a:extLst>
              <a:ext uri="{FF2B5EF4-FFF2-40B4-BE49-F238E27FC236}">
                <a16:creationId xmlns:a16="http://schemas.microsoft.com/office/drawing/2014/main" id="{FB75611C-2176-58DD-C498-0131BE9E55E6}"/>
              </a:ext>
            </a:extLst>
          </p:cNvPr>
          <p:cNvSpPr txBox="1"/>
          <p:nvPr/>
        </p:nvSpPr>
        <p:spPr>
          <a:xfrm>
            <a:off x="1236414" y="4917126"/>
            <a:ext cx="1578574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nb-NO" sz="1400" dirty="0"/>
              <a:t>Stations </a:t>
            </a:r>
            <a:r>
              <a:rPr lang="nb-NO" sz="1400" dirty="0" err="1"/>
              <a:t>included</a:t>
            </a:r>
            <a:r>
              <a:rPr lang="nb-NO" sz="1400" dirty="0"/>
              <a:t> </a:t>
            </a:r>
          </a:p>
        </p:txBody>
      </p:sp>
      <p:sp useBgFill="1">
        <p:nvSpPr>
          <p:cNvPr id="5" name="TekstSylinder 4">
            <a:extLst>
              <a:ext uri="{FF2B5EF4-FFF2-40B4-BE49-F238E27FC236}">
                <a16:creationId xmlns:a16="http://schemas.microsoft.com/office/drawing/2014/main" id="{8C6CDDFB-1F2D-F165-57DF-C30B9661106F}"/>
              </a:ext>
            </a:extLst>
          </p:cNvPr>
          <p:cNvSpPr txBox="1"/>
          <p:nvPr/>
        </p:nvSpPr>
        <p:spPr>
          <a:xfrm>
            <a:off x="2814988" y="4933639"/>
            <a:ext cx="1867769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nb-NO" sz="1400" dirty="0" err="1"/>
              <a:t>Ambulances</a:t>
            </a:r>
            <a:r>
              <a:rPr lang="nb-NO" sz="1400" dirty="0"/>
              <a:t> </a:t>
            </a:r>
            <a:r>
              <a:rPr lang="nb-NO" sz="1400" dirty="0" err="1"/>
              <a:t>included</a:t>
            </a:r>
            <a:r>
              <a:rPr lang="nb-NO" sz="1400" dirty="0"/>
              <a:t> </a:t>
            </a:r>
          </a:p>
        </p:txBody>
      </p:sp>
      <p:sp useBgFill="1">
        <p:nvSpPr>
          <p:cNvPr id="16" name="TekstSylinder 15">
            <a:extLst>
              <a:ext uri="{FF2B5EF4-FFF2-40B4-BE49-F238E27FC236}">
                <a16:creationId xmlns:a16="http://schemas.microsoft.com/office/drawing/2014/main" id="{A75FDE0F-196B-F0B6-D124-8EF77A8ACA40}"/>
              </a:ext>
            </a:extLst>
          </p:cNvPr>
          <p:cNvSpPr txBox="1"/>
          <p:nvPr/>
        </p:nvSpPr>
        <p:spPr>
          <a:xfrm>
            <a:off x="4846785" y="4933639"/>
            <a:ext cx="160781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nb-NO" sz="1400" dirty="0" err="1"/>
              <a:t>Patients</a:t>
            </a:r>
            <a:r>
              <a:rPr lang="nb-NO" sz="1400" dirty="0"/>
              <a:t>  </a:t>
            </a:r>
            <a:r>
              <a:rPr lang="nb-NO" sz="1400" dirty="0" err="1"/>
              <a:t>included</a:t>
            </a:r>
            <a:r>
              <a:rPr lang="nb-NO" sz="1400" dirty="0"/>
              <a:t> 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634600EC-4479-C357-33A6-54456809AE93}"/>
              </a:ext>
            </a:extLst>
          </p:cNvPr>
          <p:cNvSpPr txBox="1"/>
          <p:nvPr/>
        </p:nvSpPr>
        <p:spPr>
          <a:xfrm>
            <a:off x="7069112" y="2137771"/>
            <a:ext cx="35126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noProof="0" dirty="0"/>
              <a:t>Pilot study 2025</a:t>
            </a:r>
          </a:p>
          <a:p>
            <a:r>
              <a:rPr lang="en-GB" sz="2400" dirty="0"/>
              <a:t>Site: Trondheim, Norway (population 200,000)</a:t>
            </a:r>
          </a:p>
          <a:p>
            <a:endParaRPr lang="en-GB" sz="2400" dirty="0"/>
          </a:p>
          <a:p>
            <a:r>
              <a:rPr lang="en-GB" sz="2400" noProof="0" dirty="0"/>
              <a:t>Trained personnel: 75</a:t>
            </a:r>
          </a:p>
          <a:p>
            <a:r>
              <a:rPr lang="en-GB" sz="2400" noProof="0" dirty="0"/>
              <a:t> </a:t>
            </a:r>
          </a:p>
          <a:p>
            <a:r>
              <a:rPr lang="nb-NO" sz="2400" dirty="0"/>
              <a:t>Start: May 2025 </a:t>
            </a:r>
          </a:p>
          <a:p>
            <a:endParaRPr lang="nb-NO" sz="2400" dirty="0"/>
          </a:p>
          <a:p>
            <a:r>
              <a:rPr lang="nb-NO" sz="2400" dirty="0"/>
              <a:t>End: </a:t>
            </a:r>
            <a:r>
              <a:rPr lang="nb-NO" sz="2400" dirty="0" err="1"/>
              <a:t>December</a:t>
            </a:r>
            <a:r>
              <a:rPr lang="nb-NO" sz="2400" dirty="0"/>
              <a:t> 2025? </a:t>
            </a:r>
          </a:p>
        </p:txBody>
      </p:sp>
    </p:spTree>
    <p:extLst>
      <p:ext uri="{BB962C8B-B14F-4D97-AF65-F5344CB8AC3E}">
        <p14:creationId xmlns:p14="http://schemas.microsoft.com/office/powerpoint/2010/main" val="169637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AFAB3-C07F-375A-94D5-A6A30ACB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978194B-B0F5-7E2E-72E7-7F949FF58598}"/>
              </a:ext>
            </a:extLst>
          </p:cNvPr>
          <p:cNvSpPr txBox="1">
            <a:spLocks/>
          </p:cNvSpPr>
          <p:nvPr/>
        </p:nvSpPr>
        <p:spPr>
          <a:xfrm>
            <a:off x="536153" y="468012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Discussion</a:t>
            </a:r>
            <a:endParaRPr lang="da-DK" sz="5400" b="1" dirty="0">
              <a:latin typeface="Aptos Display" panose="020B0004020202020204" pitchFamily="34" charset="0"/>
            </a:endParaRPr>
          </a:p>
        </p:txBody>
      </p:sp>
      <p:cxnSp>
        <p:nvCxnSpPr>
          <p:cNvPr id="5" name="Lige forbindelse 9">
            <a:extLst>
              <a:ext uri="{FF2B5EF4-FFF2-40B4-BE49-F238E27FC236}">
                <a16:creationId xmlns:a16="http://schemas.microsoft.com/office/drawing/2014/main" id="{B1A4E297-BC6B-DA4C-6574-3868AEB6C1B2}"/>
              </a:ext>
            </a:extLst>
          </p:cNvPr>
          <p:cNvCxnSpPr>
            <a:cxnSpLocks/>
          </p:cNvCxnSpPr>
          <p:nvPr/>
        </p:nvCxnSpPr>
        <p:spPr>
          <a:xfrm>
            <a:off x="536153" y="1252537"/>
            <a:ext cx="11151022" cy="9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EDD0CA-D112-663A-6A66-5AC2A19DD443}"/>
              </a:ext>
            </a:extLst>
          </p:cNvPr>
          <p:cNvSpPr txBox="1"/>
          <p:nvPr/>
        </p:nvSpPr>
        <p:spPr>
          <a:xfrm>
            <a:off x="536153" y="1306046"/>
            <a:ext cx="11151022" cy="2615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ptos" panose="020B0004020202020204" pitchFamily="34" charset="0"/>
              </a:rPr>
              <a:t>Logistical challenges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Preparation of additional pads (Correct placement of AL pads)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Two defibrillators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Transportation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EAEE1-0A64-206E-AF8F-EECB898A7133}"/>
              </a:ext>
            </a:extLst>
          </p:cNvPr>
          <p:cNvSpPr txBox="1"/>
          <p:nvPr/>
        </p:nvSpPr>
        <p:spPr>
          <a:xfrm>
            <a:off x="536153" y="4161006"/>
            <a:ext cx="11151022" cy="1969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ptos" panose="020B0004020202020204" pitchFamily="34" charset="0"/>
              </a:rPr>
              <a:t>Implementation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Education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Research culture</a:t>
            </a:r>
          </a:p>
        </p:txBody>
      </p:sp>
    </p:spTree>
    <p:extLst>
      <p:ext uri="{BB962C8B-B14F-4D97-AF65-F5344CB8AC3E}">
        <p14:creationId xmlns:p14="http://schemas.microsoft.com/office/powerpoint/2010/main" val="318782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8175D-A27B-17CC-3527-976E33252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EAF33D0D-F2BF-460E-3D69-579334B1C514}"/>
              </a:ext>
            </a:extLst>
          </p:cNvPr>
          <p:cNvSpPr txBox="1">
            <a:spLocks/>
          </p:cNvSpPr>
          <p:nvPr/>
        </p:nvSpPr>
        <p:spPr>
          <a:xfrm>
            <a:off x="536153" y="468012"/>
            <a:ext cx="9144000" cy="76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5400" b="1" dirty="0" err="1">
                <a:latin typeface="Aptos Display" panose="020B0004020202020204" pitchFamily="34" charset="0"/>
              </a:rPr>
              <a:t>Discussion</a:t>
            </a:r>
            <a:endParaRPr lang="da-DK" sz="5400" b="1" dirty="0">
              <a:latin typeface="Aptos Display" panose="020B0004020202020204" pitchFamily="34" charset="0"/>
            </a:endParaRPr>
          </a:p>
        </p:txBody>
      </p:sp>
      <p:cxnSp>
        <p:nvCxnSpPr>
          <p:cNvPr id="5" name="Lige forbindelse 9">
            <a:extLst>
              <a:ext uri="{FF2B5EF4-FFF2-40B4-BE49-F238E27FC236}">
                <a16:creationId xmlns:a16="http://schemas.microsoft.com/office/drawing/2014/main" id="{6350C089-B1AF-83EC-B517-62A0700C3CC1}"/>
              </a:ext>
            </a:extLst>
          </p:cNvPr>
          <p:cNvCxnSpPr>
            <a:cxnSpLocks/>
          </p:cNvCxnSpPr>
          <p:nvPr/>
        </p:nvCxnSpPr>
        <p:spPr>
          <a:xfrm>
            <a:off x="536153" y="1252537"/>
            <a:ext cx="11151022" cy="93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B7FA39-C6CB-82E8-A939-1419D6608602}"/>
              </a:ext>
            </a:extLst>
          </p:cNvPr>
          <p:cNvSpPr txBox="1"/>
          <p:nvPr/>
        </p:nvSpPr>
        <p:spPr>
          <a:xfrm>
            <a:off x="536153" y="1306046"/>
            <a:ext cx="11151022" cy="497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ptos" panose="020B0004020202020204" pitchFamily="34" charset="0"/>
              </a:rPr>
              <a:t>Differences between the trials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Design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Outcomes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Aptos" panose="020B0004020202020204" pitchFamily="34" charset="0"/>
              </a:rPr>
              <a:t>Future perspectives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Other trials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ptos" panose="020B0004020202020204" pitchFamily="34" charset="0"/>
              </a:rPr>
              <a:t>DoubleD</a:t>
            </a:r>
            <a:r>
              <a:rPr lang="en-US" dirty="0">
                <a:latin typeface="Aptos" panose="020B0004020202020204" pitchFamily="34" charset="0"/>
              </a:rPr>
              <a:t>-trial, DOSE-VF2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Guidelines</a:t>
            </a:r>
          </a:p>
        </p:txBody>
      </p:sp>
    </p:spTree>
    <p:extLst>
      <p:ext uri="{BB962C8B-B14F-4D97-AF65-F5344CB8AC3E}">
        <p14:creationId xmlns:p14="http://schemas.microsoft.com/office/powerpoint/2010/main" val="13990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840</Words>
  <Application>Microsoft Office PowerPoint</Application>
  <PresentationFormat>Widescreen</PresentationFormat>
  <Paragraphs>162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Montserrat Medium</vt:lpstr>
      <vt:lpstr>Wingdings</vt:lpstr>
      <vt:lpstr>Office Theme</vt:lpstr>
      <vt:lpstr>Strategies for Defibrillation During Out-of-Hospital Cardiac Arrest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Strategies for Defibrillation During Out-of-Hospital Cardiac Arrest</vt:lpstr>
      <vt:lpstr>Interventions</vt:lpstr>
      <vt:lpstr>Interventioner</vt:lpstr>
      <vt:lpstr>Interventioner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Initial use of double defibrillation in out-of-hospital cardiac arrest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Bertram Kirkegaard</dc:creator>
  <cp:lastModifiedBy>Bertram Kirkegaard</cp:lastModifiedBy>
  <cp:revision>21</cp:revision>
  <dcterms:created xsi:type="dcterms:W3CDTF">2025-09-16T11:30:10Z</dcterms:created>
  <dcterms:modified xsi:type="dcterms:W3CDTF">2025-10-31T11:11:39Z</dcterms:modified>
</cp:coreProperties>
</file>