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3"/>
  </p:notesMasterIdLst>
  <p:sldIdLst>
    <p:sldId id="321" r:id="rId2"/>
    <p:sldId id="256" r:id="rId3"/>
    <p:sldId id="257" r:id="rId4"/>
    <p:sldId id="268" r:id="rId5"/>
    <p:sldId id="273" r:id="rId6"/>
    <p:sldId id="269" r:id="rId7"/>
    <p:sldId id="270" r:id="rId8"/>
    <p:sldId id="271" r:id="rId9"/>
    <p:sldId id="294" r:id="rId10"/>
    <p:sldId id="292" r:id="rId11"/>
    <p:sldId id="293" r:id="rId12"/>
    <p:sldId id="272" r:id="rId13"/>
    <p:sldId id="296" r:id="rId14"/>
    <p:sldId id="278" r:id="rId15"/>
    <p:sldId id="295" r:id="rId16"/>
    <p:sldId id="299" r:id="rId17"/>
    <p:sldId id="301" r:id="rId18"/>
    <p:sldId id="266" r:id="rId19"/>
    <p:sldId id="267" r:id="rId20"/>
    <p:sldId id="260" r:id="rId21"/>
    <p:sldId id="300" r:id="rId22"/>
    <p:sldId id="302" r:id="rId23"/>
    <p:sldId id="303" r:id="rId24"/>
    <p:sldId id="304" r:id="rId25"/>
    <p:sldId id="305" r:id="rId26"/>
    <p:sldId id="306" r:id="rId27"/>
    <p:sldId id="289" r:id="rId28"/>
    <p:sldId id="309" r:id="rId29"/>
    <p:sldId id="307" r:id="rId30"/>
    <p:sldId id="275" r:id="rId31"/>
    <p:sldId id="310" r:id="rId32"/>
    <p:sldId id="276" r:id="rId33"/>
    <p:sldId id="308" r:id="rId34"/>
    <p:sldId id="320" r:id="rId35"/>
    <p:sldId id="311" r:id="rId36"/>
    <p:sldId id="312" r:id="rId37"/>
    <p:sldId id="274" r:id="rId38"/>
    <p:sldId id="281" r:id="rId39"/>
    <p:sldId id="313" r:id="rId40"/>
    <p:sldId id="280" r:id="rId41"/>
    <p:sldId id="314" r:id="rId42"/>
    <p:sldId id="298" r:id="rId43"/>
    <p:sldId id="258" r:id="rId44"/>
    <p:sldId id="259" r:id="rId45"/>
    <p:sldId id="315" r:id="rId46"/>
    <p:sldId id="316" r:id="rId47"/>
    <p:sldId id="263" r:id="rId48"/>
    <p:sldId id="264" r:id="rId49"/>
    <p:sldId id="265" r:id="rId50"/>
    <p:sldId id="317" r:id="rId51"/>
    <p:sldId id="318" r:id="rId52"/>
    <p:sldId id="262" r:id="rId53"/>
    <p:sldId id="261" r:id="rId54"/>
    <p:sldId id="284" r:id="rId55"/>
    <p:sldId id="283" r:id="rId56"/>
    <p:sldId id="282" r:id="rId57"/>
    <p:sldId id="286" r:id="rId58"/>
    <p:sldId id="287" r:id="rId59"/>
    <p:sldId id="288" r:id="rId60"/>
    <p:sldId id="285" r:id="rId61"/>
    <p:sldId id="319"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602"/>
    <p:restoredTop sz="88296"/>
  </p:normalViewPr>
  <p:slideViewPr>
    <p:cSldViewPr snapToGrid="0">
      <p:cViewPr>
        <p:scale>
          <a:sx n="77" d="100"/>
          <a:sy n="77" d="100"/>
        </p:scale>
        <p:origin x="656" y="8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59266F-1671-CF40-945C-076ADB65A88F}" type="datetimeFigureOut">
              <a:rPr lang="en-US" smtClean="0"/>
              <a:t>10/27/25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C8685D-7C19-7F45-BA54-DF69AE69B7D4}" type="slidenum">
              <a:rPr lang="en-US" smtClean="0"/>
              <a:t>‹#›</a:t>
            </a:fld>
            <a:endParaRPr lang="en-US"/>
          </a:p>
        </p:txBody>
      </p:sp>
    </p:spTree>
    <p:extLst>
      <p:ext uri="{BB962C8B-B14F-4D97-AF65-F5344CB8AC3E}">
        <p14:creationId xmlns:p14="http://schemas.microsoft.com/office/powerpoint/2010/main" val="3388858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I’ll start with a very reasonable question. One that a lot of my colleagues asked me when I started to do this type of work. </a:t>
            </a:r>
          </a:p>
        </p:txBody>
      </p:sp>
      <p:sp>
        <p:nvSpPr>
          <p:cNvPr id="4" name="Slide Number Placeholder 3"/>
          <p:cNvSpPr>
            <a:spLocks noGrp="1"/>
          </p:cNvSpPr>
          <p:nvPr>
            <p:ph type="sldNum" sz="quarter" idx="5"/>
          </p:nvPr>
        </p:nvSpPr>
        <p:spPr/>
        <p:txBody>
          <a:bodyPr/>
          <a:lstStyle/>
          <a:p>
            <a:fld id="{6CC8685D-7C19-7F45-BA54-DF69AE69B7D4}" type="slidenum">
              <a:rPr lang="en-US" smtClean="0"/>
              <a:t>5</a:t>
            </a:fld>
            <a:endParaRPr lang="en-US"/>
          </a:p>
        </p:txBody>
      </p:sp>
    </p:spTree>
    <p:extLst>
      <p:ext uri="{BB962C8B-B14F-4D97-AF65-F5344CB8AC3E}">
        <p14:creationId xmlns:p14="http://schemas.microsoft.com/office/powerpoint/2010/main" val="2601349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when you could be doing something useful. </a:t>
            </a:r>
          </a:p>
        </p:txBody>
      </p:sp>
      <p:sp>
        <p:nvSpPr>
          <p:cNvPr id="4" name="Slide Number Placeholder 3"/>
          <p:cNvSpPr>
            <a:spLocks noGrp="1"/>
          </p:cNvSpPr>
          <p:nvPr>
            <p:ph type="sldNum" sz="quarter" idx="5"/>
          </p:nvPr>
        </p:nvSpPr>
        <p:spPr/>
        <p:txBody>
          <a:bodyPr/>
          <a:lstStyle/>
          <a:p>
            <a:fld id="{6CC8685D-7C19-7F45-BA54-DF69AE69B7D4}" type="slidenum">
              <a:rPr lang="en-US" smtClean="0"/>
              <a:t>7</a:t>
            </a:fld>
            <a:endParaRPr lang="en-US"/>
          </a:p>
        </p:txBody>
      </p:sp>
    </p:spTree>
    <p:extLst>
      <p:ext uri="{BB962C8B-B14F-4D97-AF65-F5344CB8AC3E}">
        <p14:creationId xmlns:p14="http://schemas.microsoft.com/office/powerpoint/2010/main" val="1429614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the why came from our front door, doing this work and seeing how much things beyond our control impacted on what we do. </a:t>
            </a:r>
          </a:p>
          <a:p>
            <a:endParaRPr lang="en-US" dirty="0"/>
          </a:p>
          <a:p>
            <a:r>
              <a:rPr lang="en-US" dirty="0"/>
              <a:t>How, very often, as pre-hospital care, all we did was respond to things that have happened as a result of peoples lives, the way they are lived - the effects of violence, homelessness,</a:t>
            </a:r>
          </a:p>
        </p:txBody>
      </p:sp>
      <p:sp>
        <p:nvSpPr>
          <p:cNvPr id="4" name="Slide Number Placeholder 3"/>
          <p:cNvSpPr>
            <a:spLocks noGrp="1"/>
          </p:cNvSpPr>
          <p:nvPr>
            <p:ph type="sldNum" sz="quarter" idx="5"/>
          </p:nvPr>
        </p:nvSpPr>
        <p:spPr/>
        <p:txBody>
          <a:bodyPr/>
          <a:lstStyle/>
          <a:p>
            <a:fld id="{6CC8685D-7C19-7F45-BA54-DF69AE69B7D4}" type="slidenum">
              <a:rPr lang="en-US" smtClean="0"/>
              <a:t>8</a:t>
            </a:fld>
            <a:endParaRPr lang="en-US"/>
          </a:p>
        </p:txBody>
      </p:sp>
    </p:spTree>
    <p:extLst>
      <p:ext uri="{BB962C8B-B14F-4D97-AF65-F5344CB8AC3E}">
        <p14:creationId xmlns:p14="http://schemas.microsoft.com/office/powerpoint/2010/main" val="460423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Drug use – we have seen a crisis in drugs deaths</a:t>
            </a:r>
          </a:p>
        </p:txBody>
      </p:sp>
      <p:sp>
        <p:nvSpPr>
          <p:cNvPr id="4" name="Slide Number Placeholder 3"/>
          <p:cNvSpPr>
            <a:spLocks noGrp="1"/>
          </p:cNvSpPr>
          <p:nvPr>
            <p:ph type="sldNum" sz="quarter" idx="5"/>
          </p:nvPr>
        </p:nvSpPr>
        <p:spPr/>
        <p:txBody>
          <a:bodyPr/>
          <a:lstStyle/>
          <a:p>
            <a:fld id="{6CC8685D-7C19-7F45-BA54-DF69AE69B7D4}" type="slidenum">
              <a:rPr lang="en-US" smtClean="0"/>
              <a:t>9</a:t>
            </a:fld>
            <a:endParaRPr lang="en-US"/>
          </a:p>
        </p:txBody>
      </p:sp>
    </p:spTree>
    <p:extLst>
      <p:ext uri="{BB962C8B-B14F-4D97-AF65-F5344CB8AC3E}">
        <p14:creationId xmlns:p14="http://schemas.microsoft.com/office/powerpoint/2010/main" val="2017571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And this central point.</a:t>
            </a:r>
          </a:p>
          <a:p>
            <a:endParaRPr lang="en-US" dirty="0"/>
          </a:p>
          <a:p>
            <a:r>
              <a:rPr lang="en-US" dirty="0"/>
              <a:t>This is what the public think. Your chance of having an emergency condition is roughly the same regardless of who you are. We should be available equally distributed across the population.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But we know it’s not. We know, because we’re doing the work, that some might need us more than others.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that other factors, outside our control, change how we do this work, for example</a:t>
            </a:r>
          </a:p>
        </p:txBody>
      </p:sp>
      <p:sp>
        <p:nvSpPr>
          <p:cNvPr id="4" name="Slide Number Placeholder 3"/>
          <p:cNvSpPr>
            <a:spLocks noGrp="1"/>
          </p:cNvSpPr>
          <p:nvPr>
            <p:ph type="sldNum" sz="quarter" idx="5"/>
          </p:nvPr>
        </p:nvSpPr>
        <p:spPr/>
        <p:txBody>
          <a:bodyPr/>
          <a:lstStyle/>
          <a:p>
            <a:fld id="{6CC8685D-7C19-7F45-BA54-DF69AE69B7D4}" type="slidenum">
              <a:rPr lang="en-US" smtClean="0"/>
              <a:t>12</a:t>
            </a:fld>
            <a:endParaRPr lang="en-US"/>
          </a:p>
        </p:txBody>
      </p:sp>
    </p:spTree>
    <p:extLst>
      <p:ext uri="{BB962C8B-B14F-4D97-AF65-F5344CB8AC3E}">
        <p14:creationId xmlns:p14="http://schemas.microsoft.com/office/powerpoint/2010/main" val="3347351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C56FF-6F42-8ADE-2C11-2B2CD9106A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09C462-B972-AEC7-ACA6-D1A48447A5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5BB629-8689-B4A2-5124-9836228E9F84}"/>
              </a:ext>
            </a:extLst>
          </p:cNvPr>
          <p:cNvSpPr>
            <a:spLocks noGrp="1"/>
          </p:cNvSpPr>
          <p:nvPr>
            <p:ph type="body" idx="1"/>
          </p:nvPr>
        </p:nvSpPr>
        <p:spPr/>
        <p:txBody>
          <a:bodyPr/>
          <a:lstStyle/>
          <a:p>
            <a:r>
              <a:rPr lang="en-US" dirty="0"/>
              <a:t>So I suppose this talk is a tour of what we’ve done over the last few years</a:t>
            </a:r>
          </a:p>
        </p:txBody>
      </p:sp>
      <p:sp>
        <p:nvSpPr>
          <p:cNvPr id="4" name="Slide Number Placeholder 3">
            <a:extLst>
              <a:ext uri="{FF2B5EF4-FFF2-40B4-BE49-F238E27FC236}">
                <a16:creationId xmlns:a16="http://schemas.microsoft.com/office/drawing/2014/main" id="{E32C9F42-91DA-5642-EE9E-492BB4B6E847}"/>
              </a:ext>
            </a:extLst>
          </p:cNvPr>
          <p:cNvSpPr>
            <a:spLocks noGrp="1"/>
          </p:cNvSpPr>
          <p:nvPr>
            <p:ph type="sldNum" sz="quarter" idx="5"/>
          </p:nvPr>
        </p:nvSpPr>
        <p:spPr/>
        <p:txBody>
          <a:bodyPr/>
          <a:lstStyle/>
          <a:p>
            <a:fld id="{6CC8685D-7C19-7F45-BA54-DF69AE69B7D4}" type="slidenum">
              <a:rPr lang="en-US" smtClean="0"/>
              <a:t>13</a:t>
            </a:fld>
            <a:endParaRPr lang="en-US"/>
          </a:p>
        </p:txBody>
      </p:sp>
    </p:spTree>
    <p:extLst>
      <p:ext uri="{BB962C8B-B14F-4D97-AF65-F5344CB8AC3E}">
        <p14:creationId xmlns:p14="http://schemas.microsoft.com/office/powerpoint/2010/main" val="3046555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Exploring the impact of social deprivation</a:t>
            </a:r>
          </a:p>
        </p:txBody>
      </p:sp>
      <p:sp>
        <p:nvSpPr>
          <p:cNvPr id="4" name="Slide Number Placeholder 3"/>
          <p:cNvSpPr>
            <a:spLocks noGrp="1"/>
          </p:cNvSpPr>
          <p:nvPr>
            <p:ph type="sldNum" sz="quarter" idx="5"/>
          </p:nvPr>
        </p:nvSpPr>
        <p:spPr/>
        <p:txBody>
          <a:bodyPr/>
          <a:lstStyle/>
          <a:p>
            <a:fld id="{6CC8685D-7C19-7F45-BA54-DF69AE69B7D4}" type="slidenum">
              <a:rPr lang="en-US" smtClean="0"/>
              <a:t>14</a:t>
            </a:fld>
            <a:endParaRPr lang="en-US"/>
          </a:p>
        </p:txBody>
      </p:sp>
    </p:spTree>
    <p:extLst>
      <p:ext uri="{BB962C8B-B14F-4D97-AF65-F5344CB8AC3E}">
        <p14:creationId xmlns:p14="http://schemas.microsoft.com/office/powerpoint/2010/main" val="3401678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that of geographic isolation, on the work we do.</a:t>
            </a:r>
          </a:p>
        </p:txBody>
      </p:sp>
      <p:sp>
        <p:nvSpPr>
          <p:cNvPr id="4" name="Slide Number Placeholder 3"/>
          <p:cNvSpPr>
            <a:spLocks noGrp="1"/>
          </p:cNvSpPr>
          <p:nvPr>
            <p:ph type="sldNum" sz="quarter" idx="5"/>
          </p:nvPr>
        </p:nvSpPr>
        <p:spPr/>
        <p:txBody>
          <a:bodyPr/>
          <a:lstStyle/>
          <a:p>
            <a:fld id="{6CC8685D-7C19-7F45-BA54-DF69AE69B7D4}" type="slidenum">
              <a:rPr lang="en-US" smtClean="0"/>
              <a:t>15</a:t>
            </a:fld>
            <a:endParaRPr lang="en-US"/>
          </a:p>
        </p:txBody>
      </p:sp>
    </p:spTree>
    <p:extLst>
      <p:ext uri="{BB962C8B-B14F-4D97-AF65-F5344CB8AC3E}">
        <p14:creationId xmlns:p14="http://schemas.microsoft.com/office/powerpoint/2010/main" val="4230973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C00FA-9EF9-25BA-1DED-9BE186F4D0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76EF96-1B90-0E6A-35EE-D6124BAD88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F7443-F82B-B0F0-51B1-D42F13F3CA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17DCCF-93FC-80FC-9A95-CAADB9B5C8D1}"/>
              </a:ext>
            </a:extLst>
          </p:cNvPr>
          <p:cNvSpPr>
            <a:spLocks noGrp="1"/>
          </p:cNvSpPr>
          <p:nvPr>
            <p:ph type="sldNum" sz="quarter" idx="5"/>
          </p:nvPr>
        </p:nvSpPr>
        <p:spPr/>
        <p:txBody>
          <a:bodyPr/>
          <a:lstStyle/>
          <a:p>
            <a:fld id="{6CC8685D-7C19-7F45-BA54-DF69AE69B7D4}" type="slidenum">
              <a:rPr lang="en-US" smtClean="0"/>
              <a:t>16</a:t>
            </a:fld>
            <a:endParaRPr lang="en-US"/>
          </a:p>
        </p:txBody>
      </p:sp>
    </p:spTree>
    <p:extLst>
      <p:ext uri="{BB962C8B-B14F-4D97-AF65-F5344CB8AC3E}">
        <p14:creationId xmlns:p14="http://schemas.microsoft.com/office/powerpoint/2010/main" val="2631178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0F500-657C-DCD6-7982-A64FE8B782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441122-9E09-A450-07F5-94C1501BD3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A029A6-BC0F-E24B-BCE1-7C47D5C1F391}"/>
              </a:ext>
            </a:extLst>
          </p:cNvPr>
          <p:cNvSpPr>
            <a:spLocks noGrp="1"/>
          </p:cNvSpPr>
          <p:nvPr>
            <p:ph type="body" idx="1"/>
          </p:nvPr>
        </p:nvSpPr>
        <p:spPr/>
        <p:txBody>
          <a:bodyPr/>
          <a:lstStyle/>
          <a:p>
            <a:r>
              <a:rPr lang="en-US" dirty="0"/>
              <a:t>So I suppose this talk is a tour of what we’ve done over the last few years</a:t>
            </a:r>
          </a:p>
        </p:txBody>
      </p:sp>
      <p:sp>
        <p:nvSpPr>
          <p:cNvPr id="4" name="Slide Number Placeholder 3">
            <a:extLst>
              <a:ext uri="{FF2B5EF4-FFF2-40B4-BE49-F238E27FC236}">
                <a16:creationId xmlns:a16="http://schemas.microsoft.com/office/drawing/2014/main" id="{25975A56-EFA7-3D1B-44D9-142403A5A18C}"/>
              </a:ext>
            </a:extLst>
          </p:cNvPr>
          <p:cNvSpPr>
            <a:spLocks noGrp="1"/>
          </p:cNvSpPr>
          <p:nvPr>
            <p:ph type="sldNum" sz="quarter" idx="5"/>
          </p:nvPr>
        </p:nvSpPr>
        <p:spPr/>
        <p:txBody>
          <a:bodyPr/>
          <a:lstStyle/>
          <a:p>
            <a:fld id="{6CC8685D-7C19-7F45-BA54-DF69AE69B7D4}" type="slidenum">
              <a:rPr lang="en-US" smtClean="0"/>
              <a:t>17</a:t>
            </a:fld>
            <a:endParaRPr lang="en-US"/>
          </a:p>
        </p:txBody>
      </p:sp>
    </p:spTree>
    <p:extLst>
      <p:ext uri="{BB962C8B-B14F-4D97-AF65-F5344CB8AC3E}">
        <p14:creationId xmlns:p14="http://schemas.microsoft.com/office/powerpoint/2010/main" val="692867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Spearman’s rank </a:t>
            </a:r>
            <a:r>
              <a:rPr lang="en-GB" sz="1200" kern="1200" dirty="0" err="1">
                <a:solidFill>
                  <a:schemeClr val="tx1"/>
                </a:solidFill>
                <a:effectLst/>
                <a:latin typeface="+mn-lt"/>
                <a:ea typeface="+mn-ea"/>
                <a:cs typeface="+mn-cs"/>
              </a:rPr>
              <a:t>correla</a:t>
            </a:r>
            <a:r>
              <a:rPr lang="en-GB" sz="1200" kern="1200" dirty="0">
                <a:solidFill>
                  <a:schemeClr val="tx1"/>
                </a:solidFill>
                <a:effectLst/>
                <a:latin typeface="+mn-lt"/>
                <a:ea typeface="+mn-ea"/>
                <a:cs typeface="+mn-cs"/>
              </a:rPr>
              <a:t>-</a:t>
            </a:r>
          </a:p>
          <a:p>
            <a:r>
              <a:rPr lang="en-GB" sz="1200" kern="1200" dirty="0" err="1">
                <a:solidFill>
                  <a:schemeClr val="tx1"/>
                </a:solidFill>
                <a:effectLst/>
                <a:latin typeface="+mn-lt"/>
                <a:ea typeface="+mn-ea"/>
                <a:cs typeface="+mn-cs"/>
              </a:rPr>
              <a:t>tion</a:t>
            </a:r>
            <a:r>
              <a:rPr lang="en-GB" sz="1200" kern="1200" dirty="0">
                <a:solidFill>
                  <a:schemeClr val="tx1"/>
                </a:solidFill>
                <a:effectLst/>
                <a:latin typeface="+mn-lt"/>
                <a:ea typeface="+mn-ea"/>
                <a:cs typeface="+mn-cs"/>
              </a:rPr>
              <a:t>, r(8)=-0.75, p</a:t>
            </a:r>
          </a:p>
          <a:p>
            <a:r>
              <a:rPr lang="en-GB" sz="1200" kern="1200" dirty="0">
                <a:solidFill>
                  <a:schemeClr val="tx1"/>
                </a:solidFill>
                <a:effectLst/>
                <a:latin typeface="+mn-lt"/>
                <a:ea typeface="+mn-ea"/>
                <a:cs typeface="+mn-cs"/>
              </a:rPr>
              <a:t>=</a:t>
            </a:r>
          </a:p>
          <a:p>
            <a:r>
              <a:rPr lang="en-GB" sz="1200" kern="1200" dirty="0">
                <a:solidFill>
                  <a:schemeClr val="tx1"/>
                </a:solidFill>
                <a:effectLst/>
                <a:latin typeface="+mn-lt"/>
                <a:ea typeface="+mn-ea"/>
                <a:cs typeface="+mn-cs"/>
              </a:rPr>
              <a:t>0.01</a:t>
            </a:r>
          </a:p>
          <a:p>
            <a:endParaRPr lang="en-US" dirty="0"/>
          </a:p>
        </p:txBody>
      </p:sp>
      <p:sp>
        <p:nvSpPr>
          <p:cNvPr id="4" name="Slide Number Placeholder 3"/>
          <p:cNvSpPr>
            <a:spLocks noGrp="1"/>
          </p:cNvSpPr>
          <p:nvPr>
            <p:ph type="sldNum" sz="quarter" idx="5"/>
          </p:nvPr>
        </p:nvSpPr>
        <p:spPr/>
        <p:txBody>
          <a:bodyPr/>
          <a:lstStyle/>
          <a:p>
            <a:fld id="{6CC8685D-7C19-7F45-BA54-DF69AE69B7D4}" type="slidenum">
              <a:rPr lang="en-US" smtClean="0"/>
              <a:t>20</a:t>
            </a:fld>
            <a:endParaRPr lang="en-US"/>
          </a:p>
        </p:txBody>
      </p:sp>
    </p:spTree>
    <p:extLst>
      <p:ext uri="{BB962C8B-B14F-4D97-AF65-F5344CB8AC3E}">
        <p14:creationId xmlns:p14="http://schemas.microsoft.com/office/powerpoint/2010/main" val="29150577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7EFD0-B4BE-3BDC-5400-39E60E470A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01A3AC-ED8B-DD56-00A3-9A0D68807B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62FD8D-AAED-C638-8611-C374EC024643}"/>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Spearman’s rank correlation, r(8)=-0.75, p=0.01</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No surprise when we know the kind of patients </a:t>
            </a:r>
          </a:p>
          <a:p>
            <a:endParaRPr lang="en-US" dirty="0"/>
          </a:p>
        </p:txBody>
      </p:sp>
      <p:sp>
        <p:nvSpPr>
          <p:cNvPr id="4" name="Slide Number Placeholder 3">
            <a:extLst>
              <a:ext uri="{FF2B5EF4-FFF2-40B4-BE49-F238E27FC236}">
                <a16:creationId xmlns:a16="http://schemas.microsoft.com/office/drawing/2014/main" id="{17F286CC-A377-4C2F-18C6-65FEC38C50C9}"/>
              </a:ext>
            </a:extLst>
          </p:cNvPr>
          <p:cNvSpPr>
            <a:spLocks noGrp="1"/>
          </p:cNvSpPr>
          <p:nvPr>
            <p:ph type="sldNum" sz="quarter" idx="5"/>
          </p:nvPr>
        </p:nvSpPr>
        <p:spPr/>
        <p:txBody>
          <a:bodyPr/>
          <a:lstStyle/>
          <a:p>
            <a:fld id="{6CC8685D-7C19-7F45-BA54-DF69AE69B7D4}" type="slidenum">
              <a:rPr lang="en-US" smtClean="0"/>
              <a:t>21</a:t>
            </a:fld>
            <a:endParaRPr lang="en-US"/>
          </a:p>
        </p:txBody>
      </p:sp>
    </p:spTree>
    <p:extLst>
      <p:ext uri="{BB962C8B-B14F-4D97-AF65-F5344CB8AC3E}">
        <p14:creationId xmlns:p14="http://schemas.microsoft.com/office/powerpoint/2010/main" val="13434126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2FAA0-C70E-39C7-61DB-7B6E234B5A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933AA7-3674-5B68-5A02-A71A266F31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C2491D-2C15-2825-BE7C-29A48B0000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B804A6-ED68-4211-C2A9-712CAF20AE27}"/>
              </a:ext>
            </a:extLst>
          </p:cNvPr>
          <p:cNvSpPr>
            <a:spLocks noGrp="1"/>
          </p:cNvSpPr>
          <p:nvPr>
            <p:ph type="sldNum" sz="quarter" idx="5"/>
          </p:nvPr>
        </p:nvSpPr>
        <p:spPr/>
        <p:txBody>
          <a:bodyPr/>
          <a:lstStyle/>
          <a:p>
            <a:fld id="{6CC8685D-7C19-7F45-BA54-DF69AE69B7D4}" type="slidenum">
              <a:rPr lang="en-US" smtClean="0"/>
              <a:t>22</a:t>
            </a:fld>
            <a:endParaRPr lang="en-US"/>
          </a:p>
        </p:txBody>
      </p:sp>
    </p:spTree>
    <p:extLst>
      <p:ext uri="{BB962C8B-B14F-4D97-AF65-F5344CB8AC3E}">
        <p14:creationId xmlns:p14="http://schemas.microsoft.com/office/powerpoint/2010/main" val="15461700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08C29-3A73-8D3A-6CB2-8F645091AB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93A854-2FAC-CCF1-332E-8483189A30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4CA585-BE9B-9927-65F9-F87EDB4EC50D}"/>
              </a:ext>
            </a:extLst>
          </p:cNvPr>
          <p:cNvSpPr>
            <a:spLocks noGrp="1"/>
          </p:cNvSpPr>
          <p:nvPr>
            <p:ph type="body" idx="1"/>
          </p:nvPr>
        </p:nvSpPr>
        <p:spPr/>
        <p:txBody>
          <a:bodyPr/>
          <a:lstStyle/>
          <a:p>
            <a:r>
              <a:rPr lang="en-US" dirty="0"/>
              <a:t>We ran into a problem. Many of you might be familiar. </a:t>
            </a:r>
          </a:p>
        </p:txBody>
      </p:sp>
      <p:sp>
        <p:nvSpPr>
          <p:cNvPr id="4" name="Slide Number Placeholder 3">
            <a:extLst>
              <a:ext uri="{FF2B5EF4-FFF2-40B4-BE49-F238E27FC236}">
                <a16:creationId xmlns:a16="http://schemas.microsoft.com/office/drawing/2014/main" id="{D73882D8-23CA-EB2B-2983-8B9156A8DE4F}"/>
              </a:ext>
            </a:extLst>
          </p:cNvPr>
          <p:cNvSpPr>
            <a:spLocks noGrp="1"/>
          </p:cNvSpPr>
          <p:nvPr>
            <p:ph type="sldNum" sz="quarter" idx="5"/>
          </p:nvPr>
        </p:nvSpPr>
        <p:spPr/>
        <p:txBody>
          <a:bodyPr/>
          <a:lstStyle/>
          <a:p>
            <a:fld id="{6CC8685D-7C19-7F45-BA54-DF69AE69B7D4}" type="slidenum">
              <a:rPr lang="en-US" smtClean="0"/>
              <a:t>23</a:t>
            </a:fld>
            <a:endParaRPr lang="en-US"/>
          </a:p>
        </p:txBody>
      </p:sp>
    </p:spTree>
    <p:extLst>
      <p:ext uri="{BB962C8B-B14F-4D97-AF65-F5344CB8AC3E}">
        <p14:creationId xmlns:p14="http://schemas.microsoft.com/office/powerpoint/2010/main" val="39087085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6E286-8F5E-DCB6-9550-8D0DCF5976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51AAC3-3145-0624-DCE2-4CA0164649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23EC9D-92EB-9F84-8109-D4F765C0E610}"/>
              </a:ext>
            </a:extLst>
          </p:cNvPr>
          <p:cNvSpPr>
            <a:spLocks noGrp="1"/>
          </p:cNvSpPr>
          <p:nvPr>
            <p:ph type="body" idx="1"/>
          </p:nvPr>
        </p:nvSpPr>
        <p:spPr/>
        <p:txBody>
          <a:bodyPr/>
          <a:lstStyle/>
          <a:p>
            <a:r>
              <a:rPr lang="en-US" dirty="0"/>
              <a:t>Extraordinary difficult to reliably track these patients through healthcare systems. Even in those supposedly joined-up healthcare systems</a:t>
            </a:r>
          </a:p>
        </p:txBody>
      </p:sp>
      <p:sp>
        <p:nvSpPr>
          <p:cNvPr id="4" name="Slide Number Placeholder 3">
            <a:extLst>
              <a:ext uri="{FF2B5EF4-FFF2-40B4-BE49-F238E27FC236}">
                <a16:creationId xmlns:a16="http://schemas.microsoft.com/office/drawing/2014/main" id="{340219B7-C8B8-6972-DA40-5012D7DB8CDE}"/>
              </a:ext>
            </a:extLst>
          </p:cNvPr>
          <p:cNvSpPr>
            <a:spLocks noGrp="1"/>
          </p:cNvSpPr>
          <p:nvPr>
            <p:ph type="sldNum" sz="quarter" idx="5"/>
          </p:nvPr>
        </p:nvSpPr>
        <p:spPr/>
        <p:txBody>
          <a:bodyPr/>
          <a:lstStyle/>
          <a:p>
            <a:fld id="{6CC8685D-7C19-7F45-BA54-DF69AE69B7D4}" type="slidenum">
              <a:rPr lang="en-US" smtClean="0"/>
              <a:t>24</a:t>
            </a:fld>
            <a:endParaRPr lang="en-US"/>
          </a:p>
        </p:txBody>
      </p:sp>
    </p:spTree>
    <p:extLst>
      <p:ext uri="{BB962C8B-B14F-4D97-AF65-F5344CB8AC3E}">
        <p14:creationId xmlns:p14="http://schemas.microsoft.com/office/powerpoint/2010/main" val="1676835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30A08-BD40-FAB9-7EDD-39DBDE3F19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A8AA76-0569-8F86-0351-186F10C765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EA17E6-F6B2-40F9-3C04-CDC102C36961}"/>
              </a:ext>
            </a:extLst>
          </p:cNvPr>
          <p:cNvSpPr>
            <a:spLocks noGrp="1"/>
          </p:cNvSpPr>
          <p:nvPr>
            <p:ph type="body" idx="1"/>
          </p:nvPr>
        </p:nvSpPr>
        <p:spPr/>
        <p:txBody>
          <a:bodyPr/>
          <a:lstStyle/>
          <a:p>
            <a:r>
              <a:rPr lang="en-US" dirty="0"/>
              <a:t>But we do know that many of our patients end up in ICU</a:t>
            </a:r>
          </a:p>
        </p:txBody>
      </p:sp>
      <p:sp>
        <p:nvSpPr>
          <p:cNvPr id="4" name="Slide Number Placeholder 3">
            <a:extLst>
              <a:ext uri="{FF2B5EF4-FFF2-40B4-BE49-F238E27FC236}">
                <a16:creationId xmlns:a16="http://schemas.microsoft.com/office/drawing/2014/main" id="{9A6F7F72-17AE-4793-4ADA-AE2B6AE0AACB}"/>
              </a:ext>
            </a:extLst>
          </p:cNvPr>
          <p:cNvSpPr>
            <a:spLocks noGrp="1"/>
          </p:cNvSpPr>
          <p:nvPr>
            <p:ph type="sldNum" sz="quarter" idx="5"/>
          </p:nvPr>
        </p:nvSpPr>
        <p:spPr/>
        <p:txBody>
          <a:bodyPr/>
          <a:lstStyle/>
          <a:p>
            <a:fld id="{6CC8685D-7C19-7F45-BA54-DF69AE69B7D4}" type="slidenum">
              <a:rPr lang="en-US" smtClean="0"/>
              <a:t>25</a:t>
            </a:fld>
            <a:endParaRPr lang="en-US"/>
          </a:p>
        </p:txBody>
      </p:sp>
    </p:spTree>
    <p:extLst>
      <p:ext uri="{BB962C8B-B14F-4D97-AF65-F5344CB8AC3E}">
        <p14:creationId xmlns:p14="http://schemas.microsoft.com/office/powerpoint/2010/main" val="42722522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08C13-BBA4-9807-B3AB-3693003632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A40E59-BFBA-31D3-C9C2-0B24FBA20F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CB2900-7B62-F4D2-0D0D-9425383C8182}"/>
              </a:ext>
            </a:extLst>
          </p:cNvPr>
          <p:cNvSpPr>
            <a:spLocks noGrp="1"/>
          </p:cNvSpPr>
          <p:nvPr>
            <p:ph type="body" idx="1"/>
          </p:nvPr>
        </p:nvSpPr>
        <p:spPr/>
        <p:txBody>
          <a:bodyPr/>
          <a:lstStyle/>
          <a:p>
            <a:r>
              <a:rPr lang="en-US" dirty="0"/>
              <a:t>And given that we’re in the business of providing critical care close to the onset of trauma or illness, this might be the population we’re looking for. </a:t>
            </a:r>
          </a:p>
        </p:txBody>
      </p:sp>
      <p:sp>
        <p:nvSpPr>
          <p:cNvPr id="4" name="Slide Number Placeholder 3">
            <a:extLst>
              <a:ext uri="{FF2B5EF4-FFF2-40B4-BE49-F238E27FC236}">
                <a16:creationId xmlns:a16="http://schemas.microsoft.com/office/drawing/2014/main" id="{315E82D7-F4B1-0947-7F1F-03F8C08A5FB4}"/>
              </a:ext>
            </a:extLst>
          </p:cNvPr>
          <p:cNvSpPr>
            <a:spLocks noGrp="1"/>
          </p:cNvSpPr>
          <p:nvPr>
            <p:ph type="sldNum" sz="quarter" idx="5"/>
          </p:nvPr>
        </p:nvSpPr>
        <p:spPr/>
        <p:txBody>
          <a:bodyPr/>
          <a:lstStyle/>
          <a:p>
            <a:fld id="{6CC8685D-7C19-7F45-BA54-DF69AE69B7D4}" type="slidenum">
              <a:rPr lang="en-US" smtClean="0"/>
              <a:t>26</a:t>
            </a:fld>
            <a:endParaRPr lang="en-US"/>
          </a:p>
        </p:txBody>
      </p:sp>
    </p:spTree>
    <p:extLst>
      <p:ext uri="{BB962C8B-B14F-4D97-AF65-F5344CB8AC3E}">
        <p14:creationId xmlns:p14="http://schemas.microsoft.com/office/powerpoint/2010/main" val="35349018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CCB24-3A23-0471-8D13-285B30D796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810C5B-BF0C-02E1-C712-25E4634623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1A1272-88DC-27AE-5D78-485A63AE65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CFEC09-FA2F-EC02-16A8-13117806D00A}"/>
              </a:ext>
            </a:extLst>
          </p:cNvPr>
          <p:cNvSpPr>
            <a:spLocks noGrp="1"/>
          </p:cNvSpPr>
          <p:nvPr>
            <p:ph type="sldNum" sz="quarter" idx="5"/>
          </p:nvPr>
        </p:nvSpPr>
        <p:spPr/>
        <p:txBody>
          <a:bodyPr/>
          <a:lstStyle/>
          <a:p>
            <a:fld id="{6CC8685D-7C19-7F45-BA54-DF69AE69B7D4}" type="slidenum">
              <a:rPr lang="en-US" smtClean="0"/>
              <a:t>28</a:t>
            </a:fld>
            <a:endParaRPr lang="en-US"/>
          </a:p>
        </p:txBody>
      </p:sp>
    </p:spTree>
    <p:extLst>
      <p:ext uri="{BB962C8B-B14F-4D97-AF65-F5344CB8AC3E}">
        <p14:creationId xmlns:p14="http://schemas.microsoft.com/office/powerpoint/2010/main" val="29954133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than 2.5x the ICU admissions in the most deprived 10%</a:t>
            </a:r>
          </a:p>
        </p:txBody>
      </p:sp>
      <p:sp>
        <p:nvSpPr>
          <p:cNvPr id="4" name="Slide Number Placeholder 3"/>
          <p:cNvSpPr>
            <a:spLocks noGrp="1"/>
          </p:cNvSpPr>
          <p:nvPr>
            <p:ph type="sldNum" sz="quarter" idx="5"/>
          </p:nvPr>
        </p:nvSpPr>
        <p:spPr/>
        <p:txBody>
          <a:bodyPr/>
          <a:lstStyle/>
          <a:p>
            <a:fld id="{6CC8685D-7C19-7F45-BA54-DF69AE69B7D4}" type="slidenum">
              <a:rPr lang="en-US" smtClean="0"/>
              <a:t>30</a:t>
            </a:fld>
            <a:endParaRPr lang="en-US"/>
          </a:p>
        </p:txBody>
      </p:sp>
    </p:spTree>
    <p:extLst>
      <p:ext uri="{BB962C8B-B14F-4D97-AF65-F5344CB8AC3E}">
        <p14:creationId xmlns:p14="http://schemas.microsoft.com/office/powerpoint/2010/main" val="31849266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4C88E-7893-0F10-DF3B-DF7A3E8E12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0044BD-7B3B-0746-BEBD-E1F3590F9B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4B7AFA-A72F-0AEA-062F-4235D0D195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6100EA-C261-3275-AEFD-E3590E3ECD18}"/>
              </a:ext>
            </a:extLst>
          </p:cNvPr>
          <p:cNvSpPr>
            <a:spLocks noGrp="1"/>
          </p:cNvSpPr>
          <p:nvPr>
            <p:ph type="sldNum" sz="quarter" idx="5"/>
          </p:nvPr>
        </p:nvSpPr>
        <p:spPr/>
        <p:txBody>
          <a:bodyPr/>
          <a:lstStyle/>
          <a:p>
            <a:fld id="{6CC8685D-7C19-7F45-BA54-DF69AE69B7D4}" type="slidenum">
              <a:rPr lang="en-US" smtClean="0"/>
              <a:t>31</a:t>
            </a:fld>
            <a:endParaRPr lang="en-US"/>
          </a:p>
        </p:txBody>
      </p:sp>
    </p:spTree>
    <p:extLst>
      <p:ext uri="{BB962C8B-B14F-4D97-AF65-F5344CB8AC3E}">
        <p14:creationId xmlns:p14="http://schemas.microsoft.com/office/powerpoint/2010/main" val="33817223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DB3F8-B500-F057-FC03-5F6DCAF6E0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0DE8EC-1AB4-86F3-BC9B-6302F0146D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1EA483-3273-BE2C-C3C9-F543A05448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1E535F-F68F-86F7-AA2F-87E33906DC7B}"/>
              </a:ext>
            </a:extLst>
          </p:cNvPr>
          <p:cNvSpPr>
            <a:spLocks noGrp="1"/>
          </p:cNvSpPr>
          <p:nvPr>
            <p:ph type="sldNum" sz="quarter" idx="5"/>
          </p:nvPr>
        </p:nvSpPr>
        <p:spPr/>
        <p:txBody>
          <a:bodyPr/>
          <a:lstStyle/>
          <a:p>
            <a:fld id="{6CC8685D-7C19-7F45-BA54-DF69AE69B7D4}" type="slidenum">
              <a:rPr lang="en-US" smtClean="0"/>
              <a:t>35</a:t>
            </a:fld>
            <a:endParaRPr lang="en-US"/>
          </a:p>
        </p:txBody>
      </p:sp>
    </p:spTree>
    <p:extLst>
      <p:ext uri="{BB962C8B-B14F-4D97-AF65-F5344CB8AC3E}">
        <p14:creationId xmlns:p14="http://schemas.microsoft.com/office/powerpoint/2010/main" val="3584028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B0E77-070C-70A6-5746-25B61EB0E2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2F41AF-E959-9A21-3041-A86828EEA1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50817F-70F6-11F3-CF2F-7CF080B658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810173-4B81-1F56-255A-2E45609F2220}"/>
              </a:ext>
            </a:extLst>
          </p:cNvPr>
          <p:cNvSpPr>
            <a:spLocks noGrp="1"/>
          </p:cNvSpPr>
          <p:nvPr>
            <p:ph type="sldNum" sz="quarter" idx="5"/>
          </p:nvPr>
        </p:nvSpPr>
        <p:spPr/>
        <p:txBody>
          <a:bodyPr/>
          <a:lstStyle/>
          <a:p>
            <a:fld id="{6CC8685D-7C19-7F45-BA54-DF69AE69B7D4}" type="slidenum">
              <a:rPr lang="en-US" smtClean="0"/>
              <a:t>36</a:t>
            </a:fld>
            <a:endParaRPr lang="en-US"/>
          </a:p>
        </p:txBody>
      </p:sp>
    </p:spTree>
    <p:extLst>
      <p:ext uri="{BB962C8B-B14F-4D97-AF65-F5344CB8AC3E}">
        <p14:creationId xmlns:p14="http://schemas.microsoft.com/office/powerpoint/2010/main" val="20011614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30E0F-AFDE-CB90-3BFD-E8E7B289AF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0F81E5-DA0E-208A-B391-36593ACE64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8DFFC4-4A58-9B73-B544-1C6F34438B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FAAD0C-5B77-56D8-E815-549474EEF33C}"/>
              </a:ext>
            </a:extLst>
          </p:cNvPr>
          <p:cNvSpPr>
            <a:spLocks noGrp="1"/>
          </p:cNvSpPr>
          <p:nvPr>
            <p:ph type="sldNum" sz="quarter" idx="5"/>
          </p:nvPr>
        </p:nvSpPr>
        <p:spPr/>
        <p:txBody>
          <a:bodyPr/>
          <a:lstStyle/>
          <a:p>
            <a:fld id="{6CC8685D-7C19-7F45-BA54-DF69AE69B7D4}" type="slidenum">
              <a:rPr lang="en-US" smtClean="0"/>
              <a:t>39</a:t>
            </a:fld>
            <a:endParaRPr lang="en-US"/>
          </a:p>
        </p:txBody>
      </p:sp>
    </p:spTree>
    <p:extLst>
      <p:ext uri="{BB962C8B-B14F-4D97-AF65-F5344CB8AC3E}">
        <p14:creationId xmlns:p14="http://schemas.microsoft.com/office/powerpoint/2010/main" val="7952808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C8685D-7C19-7F45-BA54-DF69AE69B7D4}" type="slidenum">
              <a:rPr lang="en-US" smtClean="0"/>
              <a:t>41</a:t>
            </a:fld>
            <a:endParaRPr lang="en-US"/>
          </a:p>
        </p:txBody>
      </p:sp>
    </p:spTree>
    <p:extLst>
      <p:ext uri="{BB962C8B-B14F-4D97-AF65-F5344CB8AC3E}">
        <p14:creationId xmlns:p14="http://schemas.microsoft.com/office/powerpoint/2010/main" val="16276412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might think that our health systems are set up to deal with this, especially in public-funded universal access systems like those we have in the UK</a:t>
            </a:r>
          </a:p>
        </p:txBody>
      </p:sp>
      <p:sp>
        <p:nvSpPr>
          <p:cNvPr id="4" name="Slide Number Placeholder 3"/>
          <p:cNvSpPr>
            <a:spLocks noGrp="1"/>
          </p:cNvSpPr>
          <p:nvPr>
            <p:ph type="sldNum" sz="quarter" idx="5"/>
          </p:nvPr>
        </p:nvSpPr>
        <p:spPr/>
        <p:txBody>
          <a:bodyPr/>
          <a:lstStyle/>
          <a:p>
            <a:fld id="{6CC8685D-7C19-7F45-BA54-DF69AE69B7D4}" type="slidenum">
              <a:rPr lang="en-US" smtClean="0"/>
              <a:t>42</a:t>
            </a:fld>
            <a:endParaRPr lang="en-US"/>
          </a:p>
        </p:txBody>
      </p:sp>
    </p:spTree>
    <p:extLst>
      <p:ext uri="{BB962C8B-B14F-4D97-AF65-F5344CB8AC3E}">
        <p14:creationId xmlns:p14="http://schemas.microsoft.com/office/powerpoint/2010/main" val="7618520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3B394-28FB-00D7-E96E-D5D1708728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298D48-1E7D-DFF0-F345-250245FCFE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E749F1-D268-1458-E2FD-EB4FD70F12F1}"/>
              </a:ext>
            </a:extLst>
          </p:cNvPr>
          <p:cNvSpPr>
            <a:spLocks noGrp="1"/>
          </p:cNvSpPr>
          <p:nvPr>
            <p:ph type="body" idx="1"/>
          </p:nvPr>
        </p:nvSpPr>
        <p:spPr/>
        <p:txBody>
          <a:bodyPr/>
          <a:lstStyle/>
          <a:p>
            <a:r>
              <a:rPr lang="en-US" dirty="0"/>
              <a:t>This isn’t just an ethnical good; it’s utilitarian too - if we want to </a:t>
            </a:r>
            <a:r>
              <a:rPr lang="en-US" dirty="0" err="1"/>
              <a:t>maximise</a:t>
            </a:r>
            <a:r>
              <a:rPr lang="en-US" dirty="0"/>
              <a:t> our impact, we need to be in the places that need us most. </a:t>
            </a:r>
          </a:p>
        </p:txBody>
      </p:sp>
      <p:sp>
        <p:nvSpPr>
          <p:cNvPr id="4" name="Slide Number Placeholder 3">
            <a:extLst>
              <a:ext uri="{FF2B5EF4-FFF2-40B4-BE49-F238E27FC236}">
                <a16:creationId xmlns:a16="http://schemas.microsoft.com/office/drawing/2014/main" id="{DDBFA71D-393A-0176-E322-0623FEB9E985}"/>
              </a:ext>
            </a:extLst>
          </p:cNvPr>
          <p:cNvSpPr>
            <a:spLocks noGrp="1"/>
          </p:cNvSpPr>
          <p:nvPr>
            <p:ph type="sldNum" sz="quarter" idx="5"/>
          </p:nvPr>
        </p:nvSpPr>
        <p:spPr/>
        <p:txBody>
          <a:bodyPr/>
          <a:lstStyle/>
          <a:p>
            <a:fld id="{6CC8685D-7C19-7F45-BA54-DF69AE69B7D4}" type="slidenum">
              <a:rPr lang="en-US" smtClean="0"/>
              <a:t>45</a:t>
            </a:fld>
            <a:endParaRPr lang="en-US"/>
          </a:p>
        </p:txBody>
      </p:sp>
    </p:spTree>
    <p:extLst>
      <p:ext uri="{BB962C8B-B14F-4D97-AF65-F5344CB8AC3E}">
        <p14:creationId xmlns:p14="http://schemas.microsoft.com/office/powerpoint/2010/main" val="20931883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we might say that this is because the rich people don’t live in our inner cities, where it’s harder to fly a helicopter. This has two major flaws – one that most of these </a:t>
            </a:r>
            <a:r>
              <a:rPr lang="en-US" dirty="0" err="1"/>
              <a:t>oerganisations</a:t>
            </a:r>
            <a:r>
              <a:rPr lang="en-US" dirty="0"/>
              <a:t> deploy by both road and air, and that in our analysis, HEMS is not relatively more plentiful in sparsely populated areas. </a:t>
            </a:r>
          </a:p>
        </p:txBody>
      </p:sp>
      <p:sp>
        <p:nvSpPr>
          <p:cNvPr id="4" name="Slide Number Placeholder 3"/>
          <p:cNvSpPr>
            <a:spLocks noGrp="1"/>
          </p:cNvSpPr>
          <p:nvPr>
            <p:ph type="sldNum" sz="quarter" idx="5"/>
          </p:nvPr>
        </p:nvSpPr>
        <p:spPr/>
        <p:txBody>
          <a:bodyPr/>
          <a:lstStyle/>
          <a:p>
            <a:fld id="{6CC8685D-7C19-7F45-BA54-DF69AE69B7D4}" type="slidenum">
              <a:rPr lang="en-US" smtClean="0"/>
              <a:t>50</a:t>
            </a:fld>
            <a:endParaRPr lang="en-US"/>
          </a:p>
        </p:txBody>
      </p:sp>
    </p:spTree>
    <p:extLst>
      <p:ext uri="{BB962C8B-B14F-4D97-AF65-F5344CB8AC3E}">
        <p14:creationId xmlns:p14="http://schemas.microsoft.com/office/powerpoint/2010/main" val="11253833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10593-DC67-FBC9-372F-4BBA6D661C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69FCED-B56A-68D1-6F74-2217328270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2C6A9B-35D7-4285-8D37-88FF62BE97FD}"/>
              </a:ext>
            </a:extLst>
          </p:cNvPr>
          <p:cNvSpPr>
            <a:spLocks noGrp="1"/>
          </p:cNvSpPr>
          <p:nvPr>
            <p:ph type="body" idx="1"/>
          </p:nvPr>
        </p:nvSpPr>
        <p:spPr/>
        <p:txBody>
          <a:bodyPr/>
          <a:lstStyle/>
          <a:p>
            <a:r>
              <a:rPr lang="en-US" dirty="0"/>
              <a:t>And in the UK at least, this is better news. </a:t>
            </a:r>
          </a:p>
        </p:txBody>
      </p:sp>
      <p:sp>
        <p:nvSpPr>
          <p:cNvPr id="4" name="Slide Number Placeholder 3">
            <a:extLst>
              <a:ext uri="{FF2B5EF4-FFF2-40B4-BE49-F238E27FC236}">
                <a16:creationId xmlns:a16="http://schemas.microsoft.com/office/drawing/2014/main" id="{72F8D6DB-5B0F-5675-121C-E579A7A5AE97}"/>
              </a:ext>
            </a:extLst>
          </p:cNvPr>
          <p:cNvSpPr>
            <a:spLocks noGrp="1"/>
          </p:cNvSpPr>
          <p:nvPr>
            <p:ph type="sldNum" sz="quarter" idx="5"/>
          </p:nvPr>
        </p:nvSpPr>
        <p:spPr/>
        <p:txBody>
          <a:bodyPr/>
          <a:lstStyle/>
          <a:p>
            <a:fld id="{6CC8685D-7C19-7F45-BA54-DF69AE69B7D4}" type="slidenum">
              <a:rPr lang="en-US" smtClean="0"/>
              <a:t>51</a:t>
            </a:fld>
            <a:endParaRPr lang="en-US"/>
          </a:p>
        </p:txBody>
      </p:sp>
    </p:spTree>
    <p:extLst>
      <p:ext uri="{BB962C8B-B14F-4D97-AF65-F5344CB8AC3E}">
        <p14:creationId xmlns:p14="http://schemas.microsoft.com/office/powerpoint/2010/main" val="695690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 how our services respond, but more than that, build services that respond to social and geographic inequalities – to be where we’re needed most.</a:t>
            </a:r>
          </a:p>
        </p:txBody>
      </p:sp>
      <p:sp>
        <p:nvSpPr>
          <p:cNvPr id="4" name="Slide Number Placeholder 3"/>
          <p:cNvSpPr>
            <a:spLocks noGrp="1"/>
          </p:cNvSpPr>
          <p:nvPr>
            <p:ph type="sldNum" sz="quarter" idx="5"/>
          </p:nvPr>
        </p:nvSpPr>
        <p:spPr/>
        <p:txBody>
          <a:bodyPr/>
          <a:lstStyle/>
          <a:p>
            <a:fld id="{6CC8685D-7C19-7F45-BA54-DF69AE69B7D4}" type="slidenum">
              <a:rPr lang="en-US" smtClean="0"/>
              <a:t>59</a:t>
            </a:fld>
            <a:endParaRPr lang="en-US"/>
          </a:p>
        </p:txBody>
      </p:sp>
    </p:spTree>
    <p:extLst>
      <p:ext uri="{BB962C8B-B14F-4D97-AF65-F5344CB8AC3E}">
        <p14:creationId xmlns:p14="http://schemas.microsoft.com/office/powerpoint/2010/main" val="2341962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7576C-FD4A-E126-8E12-ED21C0A9183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98412C4-50C9-1058-281D-BF15943482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FB325AD-4212-BE8A-1E0F-30F95E46281A}"/>
              </a:ext>
            </a:extLst>
          </p:cNvPr>
          <p:cNvSpPr>
            <a:spLocks noGrp="1"/>
          </p:cNvSpPr>
          <p:nvPr>
            <p:ph type="dt" sz="half" idx="10"/>
          </p:nvPr>
        </p:nvSpPr>
        <p:spPr/>
        <p:txBody>
          <a:bodyPr/>
          <a:lstStyle/>
          <a:p>
            <a:fld id="{5842B163-82B9-D24B-8AC1-6AE478AD4253}" type="datetimeFigureOut">
              <a:rPr lang="en-US" smtClean="0"/>
              <a:t>10/27/25</a:t>
            </a:fld>
            <a:endParaRPr lang="en-US"/>
          </a:p>
        </p:txBody>
      </p:sp>
      <p:sp>
        <p:nvSpPr>
          <p:cNvPr id="5" name="Footer Placeholder 4">
            <a:extLst>
              <a:ext uri="{FF2B5EF4-FFF2-40B4-BE49-F238E27FC236}">
                <a16:creationId xmlns:a16="http://schemas.microsoft.com/office/drawing/2014/main" id="{3F25E90F-8DBC-6285-E6C0-2BED28CDE7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6A6305-84FC-106C-66C7-059228792D9E}"/>
              </a:ext>
            </a:extLst>
          </p:cNvPr>
          <p:cNvSpPr>
            <a:spLocks noGrp="1"/>
          </p:cNvSpPr>
          <p:nvPr>
            <p:ph type="sldNum" sz="quarter" idx="12"/>
          </p:nvPr>
        </p:nvSpPr>
        <p:spPr/>
        <p:txBody>
          <a:bodyPr/>
          <a:lstStyle/>
          <a:p>
            <a:fld id="{5673C48C-5AA5-8549-9A58-BABBBE2FEA77}" type="slidenum">
              <a:rPr lang="en-US" smtClean="0"/>
              <a:t>‹#›</a:t>
            </a:fld>
            <a:endParaRPr lang="en-US"/>
          </a:p>
        </p:txBody>
      </p:sp>
    </p:spTree>
    <p:extLst>
      <p:ext uri="{BB962C8B-B14F-4D97-AF65-F5344CB8AC3E}">
        <p14:creationId xmlns:p14="http://schemas.microsoft.com/office/powerpoint/2010/main" val="3294374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528CC-E6C1-C740-D042-FCDA34514C0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185F944-2CD9-FA51-1F0F-7E1B8D2C75D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4419022-74F0-D1AE-61DC-63D85932561F}"/>
              </a:ext>
            </a:extLst>
          </p:cNvPr>
          <p:cNvSpPr>
            <a:spLocks noGrp="1"/>
          </p:cNvSpPr>
          <p:nvPr>
            <p:ph type="dt" sz="half" idx="10"/>
          </p:nvPr>
        </p:nvSpPr>
        <p:spPr/>
        <p:txBody>
          <a:bodyPr/>
          <a:lstStyle/>
          <a:p>
            <a:fld id="{5842B163-82B9-D24B-8AC1-6AE478AD4253}" type="datetimeFigureOut">
              <a:rPr lang="en-US" smtClean="0"/>
              <a:t>10/27/25</a:t>
            </a:fld>
            <a:endParaRPr lang="en-US"/>
          </a:p>
        </p:txBody>
      </p:sp>
      <p:sp>
        <p:nvSpPr>
          <p:cNvPr id="5" name="Footer Placeholder 4">
            <a:extLst>
              <a:ext uri="{FF2B5EF4-FFF2-40B4-BE49-F238E27FC236}">
                <a16:creationId xmlns:a16="http://schemas.microsoft.com/office/drawing/2014/main" id="{6CB6AEE0-D526-83F0-86BB-190E3F2377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119C1C-EC0D-EFD6-8A5C-3C8C3947204D}"/>
              </a:ext>
            </a:extLst>
          </p:cNvPr>
          <p:cNvSpPr>
            <a:spLocks noGrp="1"/>
          </p:cNvSpPr>
          <p:nvPr>
            <p:ph type="sldNum" sz="quarter" idx="12"/>
          </p:nvPr>
        </p:nvSpPr>
        <p:spPr/>
        <p:txBody>
          <a:bodyPr/>
          <a:lstStyle/>
          <a:p>
            <a:fld id="{5673C48C-5AA5-8549-9A58-BABBBE2FEA77}" type="slidenum">
              <a:rPr lang="en-US" smtClean="0"/>
              <a:t>‹#›</a:t>
            </a:fld>
            <a:endParaRPr lang="en-US"/>
          </a:p>
        </p:txBody>
      </p:sp>
    </p:spTree>
    <p:extLst>
      <p:ext uri="{BB962C8B-B14F-4D97-AF65-F5344CB8AC3E}">
        <p14:creationId xmlns:p14="http://schemas.microsoft.com/office/powerpoint/2010/main" val="3971529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589E0-9602-D266-F6D2-A5196398377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5165A94-016D-7170-2601-C98C01D5E93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0B4082D-305B-AFA0-9C3D-A0DEBB6FD169}"/>
              </a:ext>
            </a:extLst>
          </p:cNvPr>
          <p:cNvSpPr>
            <a:spLocks noGrp="1"/>
          </p:cNvSpPr>
          <p:nvPr>
            <p:ph type="dt" sz="half" idx="10"/>
          </p:nvPr>
        </p:nvSpPr>
        <p:spPr/>
        <p:txBody>
          <a:bodyPr/>
          <a:lstStyle/>
          <a:p>
            <a:fld id="{5842B163-82B9-D24B-8AC1-6AE478AD4253}" type="datetimeFigureOut">
              <a:rPr lang="en-US" smtClean="0"/>
              <a:t>10/27/25</a:t>
            </a:fld>
            <a:endParaRPr lang="en-US"/>
          </a:p>
        </p:txBody>
      </p:sp>
      <p:sp>
        <p:nvSpPr>
          <p:cNvPr id="5" name="Footer Placeholder 4">
            <a:extLst>
              <a:ext uri="{FF2B5EF4-FFF2-40B4-BE49-F238E27FC236}">
                <a16:creationId xmlns:a16="http://schemas.microsoft.com/office/drawing/2014/main" id="{56909331-663A-4158-99EA-85276E9D52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E86829-5DA6-C15F-A483-07CB2624E994}"/>
              </a:ext>
            </a:extLst>
          </p:cNvPr>
          <p:cNvSpPr>
            <a:spLocks noGrp="1"/>
          </p:cNvSpPr>
          <p:nvPr>
            <p:ph type="sldNum" sz="quarter" idx="12"/>
          </p:nvPr>
        </p:nvSpPr>
        <p:spPr/>
        <p:txBody>
          <a:bodyPr/>
          <a:lstStyle/>
          <a:p>
            <a:fld id="{5673C48C-5AA5-8549-9A58-BABBBE2FEA77}" type="slidenum">
              <a:rPr lang="en-US" smtClean="0"/>
              <a:t>‹#›</a:t>
            </a:fld>
            <a:endParaRPr lang="en-US"/>
          </a:p>
        </p:txBody>
      </p:sp>
    </p:spTree>
    <p:extLst>
      <p:ext uri="{BB962C8B-B14F-4D97-AF65-F5344CB8AC3E}">
        <p14:creationId xmlns:p14="http://schemas.microsoft.com/office/powerpoint/2010/main" val="3683394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3AF67-CAF8-4E6A-12B8-F176CF9AD63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257BC8F-48B9-C65E-6B03-20702001014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FAC4C6C-0F71-7BBA-A840-A744B42460A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6C94FED5-ADF6-F9C7-38E3-39458F25E002}"/>
              </a:ext>
            </a:extLst>
          </p:cNvPr>
          <p:cNvSpPr>
            <a:spLocks noGrp="1"/>
          </p:cNvSpPr>
          <p:nvPr>
            <p:ph type="dt" sz="half" idx="10"/>
          </p:nvPr>
        </p:nvSpPr>
        <p:spPr/>
        <p:txBody>
          <a:bodyPr/>
          <a:lstStyle/>
          <a:p>
            <a:fld id="{5842B163-82B9-D24B-8AC1-6AE478AD4253}" type="datetimeFigureOut">
              <a:rPr lang="en-US" smtClean="0"/>
              <a:t>10/27/25</a:t>
            </a:fld>
            <a:endParaRPr lang="en-US"/>
          </a:p>
        </p:txBody>
      </p:sp>
      <p:sp>
        <p:nvSpPr>
          <p:cNvPr id="6" name="Footer Placeholder 5">
            <a:extLst>
              <a:ext uri="{FF2B5EF4-FFF2-40B4-BE49-F238E27FC236}">
                <a16:creationId xmlns:a16="http://schemas.microsoft.com/office/drawing/2014/main" id="{05301307-3C6D-3C99-ABAD-9F088F73E3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487040-C1E1-E068-F064-91D51415CB62}"/>
              </a:ext>
            </a:extLst>
          </p:cNvPr>
          <p:cNvSpPr>
            <a:spLocks noGrp="1"/>
          </p:cNvSpPr>
          <p:nvPr>
            <p:ph type="sldNum" sz="quarter" idx="12"/>
          </p:nvPr>
        </p:nvSpPr>
        <p:spPr/>
        <p:txBody>
          <a:bodyPr/>
          <a:lstStyle/>
          <a:p>
            <a:fld id="{5673C48C-5AA5-8549-9A58-BABBBE2FEA77}" type="slidenum">
              <a:rPr lang="en-US" smtClean="0"/>
              <a:t>‹#›</a:t>
            </a:fld>
            <a:endParaRPr lang="en-US"/>
          </a:p>
        </p:txBody>
      </p:sp>
    </p:spTree>
    <p:extLst>
      <p:ext uri="{BB962C8B-B14F-4D97-AF65-F5344CB8AC3E}">
        <p14:creationId xmlns:p14="http://schemas.microsoft.com/office/powerpoint/2010/main" val="3263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9402D-C1FD-BB9B-5784-0B51ACC2DCA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14DE8FC-964E-8378-4ADE-61B5589342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516C16F-DD6E-9EE2-6DD4-C4704E66A97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172E1BB-5787-1431-A3C1-E257DE849B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467E731-254C-1D9B-1859-0E7E4BE764A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A5C6E9C-89CE-57A3-3BA8-CB7646AC4BC3}"/>
              </a:ext>
            </a:extLst>
          </p:cNvPr>
          <p:cNvSpPr>
            <a:spLocks noGrp="1"/>
          </p:cNvSpPr>
          <p:nvPr>
            <p:ph type="dt" sz="half" idx="10"/>
          </p:nvPr>
        </p:nvSpPr>
        <p:spPr/>
        <p:txBody>
          <a:bodyPr/>
          <a:lstStyle/>
          <a:p>
            <a:fld id="{5842B163-82B9-D24B-8AC1-6AE478AD4253}" type="datetimeFigureOut">
              <a:rPr lang="en-US" smtClean="0"/>
              <a:t>10/27/25</a:t>
            </a:fld>
            <a:endParaRPr lang="en-US"/>
          </a:p>
        </p:txBody>
      </p:sp>
      <p:sp>
        <p:nvSpPr>
          <p:cNvPr id="8" name="Footer Placeholder 7">
            <a:extLst>
              <a:ext uri="{FF2B5EF4-FFF2-40B4-BE49-F238E27FC236}">
                <a16:creationId xmlns:a16="http://schemas.microsoft.com/office/drawing/2014/main" id="{8C57DE05-3C1D-4EA5-73AB-76C6F23BDD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6A8A98D-0D4E-7506-CD49-B8B0F8B7D585}"/>
              </a:ext>
            </a:extLst>
          </p:cNvPr>
          <p:cNvSpPr>
            <a:spLocks noGrp="1"/>
          </p:cNvSpPr>
          <p:nvPr>
            <p:ph type="sldNum" sz="quarter" idx="12"/>
          </p:nvPr>
        </p:nvSpPr>
        <p:spPr/>
        <p:txBody>
          <a:bodyPr/>
          <a:lstStyle/>
          <a:p>
            <a:fld id="{5673C48C-5AA5-8549-9A58-BABBBE2FEA77}" type="slidenum">
              <a:rPr lang="en-US" smtClean="0"/>
              <a:t>‹#›</a:t>
            </a:fld>
            <a:endParaRPr lang="en-US"/>
          </a:p>
        </p:txBody>
      </p:sp>
    </p:spTree>
    <p:extLst>
      <p:ext uri="{BB962C8B-B14F-4D97-AF65-F5344CB8AC3E}">
        <p14:creationId xmlns:p14="http://schemas.microsoft.com/office/powerpoint/2010/main" val="706872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245B1-9F3B-BB40-E9F9-426B21A16E0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BE8F7AC-5DE8-9344-8568-FFA98DA4C601}"/>
              </a:ext>
            </a:extLst>
          </p:cNvPr>
          <p:cNvSpPr>
            <a:spLocks noGrp="1"/>
          </p:cNvSpPr>
          <p:nvPr>
            <p:ph type="dt" sz="half" idx="10"/>
          </p:nvPr>
        </p:nvSpPr>
        <p:spPr/>
        <p:txBody>
          <a:bodyPr/>
          <a:lstStyle/>
          <a:p>
            <a:fld id="{5842B163-82B9-D24B-8AC1-6AE478AD4253}" type="datetimeFigureOut">
              <a:rPr lang="en-US" smtClean="0"/>
              <a:t>10/27/25</a:t>
            </a:fld>
            <a:endParaRPr lang="en-US"/>
          </a:p>
        </p:txBody>
      </p:sp>
      <p:sp>
        <p:nvSpPr>
          <p:cNvPr id="4" name="Footer Placeholder 3">
            <a:extLst>
              <a:ext uri="{FF2B5EF4-FFF2-40B4-BE49-F238E27FC236}">
                <a16:creationId xmlns:a16="http://schemas.microsoft.com/office/drawing/2014/main" id="{68A35B79-C9A2-A5AB-4311-37F81E4AF60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518E60-231B-C592-BD62-DEBECC032CEF}"/>
              </a:ext>
            </a:extLst>
          </p:cNvPr>
          <p:cNvSpPr>
            <a:spLocks noGrp="1"/>
          </p:cNvSpPr>
          <p:nvPr>
            <p:ph type="sldNum" sz="quarter" idx="12"/>
          </p:nvPr>
        </p:nvSpPr>
        <p:spPr/>
        <p:txBody>
          <a:bodyPr/>
          <a:lstStyle/>
          <a:p>
            <a:fld id="{5673C48C-5AA5-8549-9A58-BABBBE2FEA77}" type="slidenum">
              <a:rPr lang="en-US" smtClean="0"/>
              <a:t>‹#›</a:t>
            </a:fld>
            <a:endParaRPr lang="en-US"/>
          </a:p>
        </p:txBody>
      </p:sp>
    </p:spTree>
    <p:extLst>
      <p:ext uri="{BB962C8B-B14F-4D97-AF65-F5344CB8AC3E}">
        <p14:creationId xmlns:p14="http://schemas.microsoft.com/office/powerpoint/2010/main" val="3073075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3DBACF-FD58-96A3-E66E-9731CDEB5027}"/>
              </a:ext>
            </a:extLst>
          </p:cNvPr>
          <p:cNvSpPr>
            <a:spLocks noGrp="1"/>
          </p:cNvSpPr>
          <p:nvPr>
            <p:ph type="dt" sz="half" idx="10"/>
          </p:nvPr>
        </p:nvSpPr>
        <p:spPr/>
        <p:txBody>
          <a:bodyPr/>
          <a:lstStyle/>
          <a:p>
            <a:fld id="{5842B163-82B9-D24B-8AC1-6AE478AD4253}" type="datetimeFigureOut">
              <a:rPr lang="en-US" smtClean="0"/>
              <a:t>10/27/25</a:t>
            </a:fld>
            <a:endParaRPr lang="en-US"/>
          </a:p>
        </p:txBody>
      </p:sp>
      <p:sp>
        <p:nvSpPr>
          <p:cNvPr id="3" name="Footer Placeholder 2">
            <a:extLst>
              <a:ext uri="{FF2B5EF4-FFF2-40B4-BE49-F238E27FC236}">
                <a16:creationId xmlns:a16="http://schemas.microsoft.com/office/drawing/2014/main" id="{6EE85757-99FA-C1C5-27F4-DFE238061DC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08ADD3-3EF9-1B33-BD7B-A3E2B406A62F}"/>
              </a:ext>
            </a:extLst>
          </p:cNvPr>
          <p:cNvSpPr>
            <a:spLocks noGrp="1"/>
          </p:cNvSpPr>
          <p:nvPr>
            <p:ph type="sldNum" sz="quarter" idx="12"/>
          </p:nvPr>
        </p:nvSpPr>
        <p:spPr/>
        <p:txBody>
          <a:bodyPr/>
          <a:lstStyle/>
          <a:p>
            <a:fld id="{5673C48C-5AA5-8549-9A58-BABBBE2FEA77}" type="slidenum">
              <a:rPr lang="en-US" smtClean="0"/>
              <a:t>‹#›</a:t>
            </a:fld>
            <a:endParaRPr lang="en-US"/>
          </a:p>
        </p:txBody>
      </p:sp>
    </p:spTree>
    <p:extLst>
      <p:ext uri="{BB962C8B-B14F-4D97-AF65-F5344CB8AC3E}">
        <p14:creationId xmlns:p14="http://schemas.microsoft.com/office/powerpoint/2010/main" val="1163455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F2B2-2D7A-C7AC-0184-718F009D1DC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2D4FA29-E716-1CBB-040F-4F8889017A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B21D3EC-D176-C014-E003-5F905E8AC8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34FA7EB-89B9-4D0C-FFBC-1140A6DDF38C}"/>
              </a:ext>
            </a:extLst>
          </p:cNvPr>
          <p:cNvSpPr>
            <a:spLocks noGrp="1"/>
          </p:cNvSpPr>
          <p:nvPr>
            <p:ph type="dt" sz="half" idx="10"/>
          </p:nvPr>
        </p:nvSpPr>
        <p:spPr/>
        <p:txBody>
          <a:bodyPr/>
          <a:lstStyle/>
          <a:p>
            <a:fld id="{5842B163-82B9-D24B-8AC1-6AE478AD4253}" type="datetimeFigureOut">
              <a:rPr lang="en-US" smtClean="0"/>
              <a:t>10/27/25</a:t>
            </a:fld>
            <a:endParaRPr lang="en-US"/>
          </a:p>
        </p:txBody>
      </p:sp>
      <p:sp>
        <p:nvSpPr>
          <p:cNvPr id="6" name="Footer Placeholder 5">
            <a:extLst>
              <a:ext uri="{FF2B5EF4-FFF2-40B4-BE49-F238E27FC236}">
                <a16:creationId xmlns:a16="http://schemas.microsoft.com/office/drawing/2014/main" id="{E4BC0E2D-EC91-7AF0-84B2-CD2FDC6CD5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895BC3-4752-3B01-A843-14788FF38603}"/>
              </a:ext>
            </a:extLst>
          </p:cNvPr>
          <p:cNvSpPr>
            <a:spLocks noGrp="1"/>
          </p:cNvSpPr>
          <p:nvPr>
            <p:ph type="sldNum" sz="quarter" idx="12"/>
          </p:nvPr>
        </p:nvSpPr>
        <p:spPr/>
        <p:txBody>
          <a:bodyPr/>
          <a:lstStyle/>
          <a:p>
            <a:fld id="{5673C48C-5AA5-8549-9A58-BABBBE2FEA77}" type="slidenum">
              <a:rPr lang="en-US" smtClean="0"/>
              <a:t>‹#›</a:t>
            </a:fld>
            <a:endParaRPr lang="en-US"/>
          </a:p>
        </p:txBody>
      </p:sp>
    </p:spTree>
    <p:extLst>
      <p:ext uri="{BB962C8B-B14F-4D97-AF65-F5344CB8AC3E}">
        <p14:creationId xmlns:p14="http://schemas.microsoft.com/office/powerpoint/2010/main" val="3608189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CF8AB-0389-9076-72B0-044F425EA04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6F8C8464-D6B1-D68F-DE3C-E4F33B7A1E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2635780-1984-390A-E617-51BB0B9A95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66B05D8-0125-E195-48C2-11462FA9F985}"/>
              </a:ext>
            </a:extLst>
          </p:cNvPr>
          <p:cNvSpPr>
            <a:spLocks noGrp="1"/>
          </p:cNvSpPr>
          <p:nvPr>
            <p:ph type="dt" sz="half" idx="10"/>
          </p:nvPr>
        </p:nvSpPr>
        <p:spPr/>
        <p:txBody>
          <a:bodyPr/>
          <a:lstStyle/>
          <a:p>
            <a:fld id="{5842B163-82B9-D24B-8AC1-6AE478AD4253}" type="datetimeFigureOut">
              <a:rPr lang="en-US" smtClean="0"/>
              <a:t>10/27/25</a:t>
            </a:fld>
            <a:endParaRPr lang="en-US"/>
          </a:p>
        </p:txBody>
      </p:sp>
      <p:sp>
        <p:nvSpPr>
          <p:cNvPr id="6" name="Footer Placeholder 5">
            <a:extLst>
              <a:ext uri="{FF2B5EF4-FFF2-40B4-BE49-F238E27FC236}">
                <a16:creationId xmlns:a16="http://schemas.microsoft.com/office/drawing/2014/main" id="{F5024F37-B745-4FB0-4D00-1B5FAC57FC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C949C7-DA5D-D98B-8C89-14502EA47332}"/>
              </a:ext>
            </a:extLst>
          </p:cNvPr>
          <p:cNvSpPr>
            <a:spLocks noGrp="1"/>
          </p:cNvSpPr>
          <p:nvPr>
            <p:ph type="sldNum" sz="quarter" idx="12"/>
          </p:nvPr>
        </p:nvSpPr>
        <p:spPr/>
        <p:txBody>
          <a:bodyPr/>
          <a:lstStyle/>
          <a:p>
            <a:fld id="{5673C48C-5AA5-8549-9A58-BABBBE2FEA77}" type="slidenum">
              <a:rPr lang="en-US" smtClean="0"/>
              <a:t>‹#›</a:t>
            </a:fld>
            <a:endParaRPr lang="en-US"/>
          </a:p>
        </p:txBody>
      </p:sp>
    </p:spTree>
    <p:extLst>
      <p:ext uri="{BB962C8B-B14F-4D97-AF65-F5344CB8AC3E}">
        <p14:creationId xmlns:p14="http://schemas.microsoft.com/office/powerpoint/2010/main" val="359236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F5A7A-FE28-0222-B02C-558DA21F5BE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9C16506-4F1A-B925-C42E-A5D14451CD5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0D8192A-880C-7FEA-AAB4-0360BD2EF0EC}"/>
              </a:ext>
            </a:extLst>
          </p:cNvPr>
          <p:cNvSpPr>
            <a:spLocks noGrp="1"/>
          </p:cNvSpPr>
          <p:nvPr>
            <p:ph type="dt" sz="half" idx="10"/>
          </p:nvPr>
        </p:nvSpPr>
        <p:spPr/>
        <p:txBody>
          <a:bodyPr/>
          <a:lstStyle/>
          <a:p>
            <a:fld id="{5842B163-82B9-D24B-8AC1-6AE478AD4253}" type="datetimeFigureOut">
              <a:rPr lang="en-US" smtClean="0"/>
              <a:t>10/27/25</a:t>
            </a:fld>
            <a:endParaRPr lang="en-US"/>
          </a:p>
        </p:txBody>
      </p:sp>
      <p:sp>
        <p:nvSpPr>
          <p:cNvPr id="5" name="Footer Placeholder 4">
            <a:extLst>
              <a:ext uri="{FF2B5EF4-FFF2-40B4-BE49-F238E27FC236}">
                <a16:creationId xmlns:a16="http://schemas.microsoft.com/office/drawing/2014/main" id="{4968D303-8DEB-D65D-74EE-EAC5E6CAB1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C0856F-74CC-ADE6-618B-E02B0467EA3E}"/>
              </a:ext>
            </a:extLst>
          </p:cNvPr>
          <p:cNvSpPr>
            <a:spLocks noGrp="1"/>
          </p:cNvSpPr>
          <p:nvPr>
            <p:ph type="sldNum" sz="quarter" idx="12"/>
          </p:nvPr>
        </p:nvSpPr>
        <p:spPr/>
        <p:txBody>
          <a:bodyPr/>
          <a:lstStyle/>
          <a:p>
            <a:fld id="{5673C48C-5AA5-8549-9A58-BABBBE2FEA77}" type="slidenum">
              <a:rPr lang="en-US" smtClean="0"/>
              <a:t>‹#›</a:t>
            </a:fld>
            <a:endParaRPr lang="en-US"/>
          </a:p>
        </p:txBody>
      </p:sp>
    </p:spTree>
    <p:extLst>
      <p:ext uri="{BB962C8B-B14F-4D97-AF65-F5344CB8AC3E}">
        <p14:creationId xmlns:p14="http://schemas.microsoft.com/office/powerpoint/2010/main" val="3392101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889A45-2499-5D27-973A-D265542B59F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64A1742-817A-6087-66E6-EA70C002CE1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B366B73-6BBB-F704-0369-88644AABE8F4}"/>
              </a:ext>
            </a:extLst>
          </p:cNvPr>
          <p:cNvSpPr>
            <a:spLocks noGrp="1"/>
          </p:cNvSpPr>
          <p:nvPr>
            <p:ph type="dt" sz="half" idx="10"/>
          </p:nvPr>
        </p:nvSpPr>
        <p:spPr/>
        <p:txBody>
          <a:bodyPr/>
          <a:lstStyle/>
          <a:p>
            <a:fld id="{5842B163-82B9-D24B-8AC1-6AE478AD4253}" type="datetimeFigureOut">
              <a:rPr lang="en-US" smtClean="0"/>
              <a:t>10/27/25</a:t>
            </a:fld>
            <a:endParaRPr lang="en-US"/>
          </a:p>
        </p:txBody>
      </p:sp>
      <p:sp>
        <p:nvSpPr>
          <p:cNvPr id="5" name="Footer Placeholder 4">
            <a:extLst>
              <a:ext uri="{FF2B5EF4-FFF2-40B4-BE49-F238E27FC236}">
                <a16:creationId xmlns:a16="http://schemas.microsoft.com/office/drawing/2014/main" id="{723AE6DB-226F-B52B-94CB-8FAC20C636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BC43A2-AC90-3F14-09DE-AB5D6C049F24}"/>
              </a:ext>
            </a:extLst>
          </p:cNvPr>
          <p:cNvSpPr>
            <a:spLocks noGrp="1"/>
          </p:cNvSpPr>
          <p:nvPr>
            <p:ph type="sldNum" sz="quarter" idx="12"/>
          </p:nvPr>
        </p:nvSpPr>
        <p:spPr/>
        <p:txBody>
          <a:bodyPr/>
          <a:lstStyle/>
          <a:p>
            <a:fld id="{5673C48C-5AA5-8549-9A58-BABBBE2FEA77}" type="slidenum">
              <a:rPr lang="en-US" smtClean="0"/>
              <a:t>‹#›</a:t>
            </a:fld>
            <a:endParaRPr lang="en-US"/>
          </a:p>
        </p:txBody>
      </p:sp>
    </p:spTree>
    <p:extLst>
      <p:ext uri="{BB962C8B-B14F-4D97-AF65-F5344CB8AC3E}">
        <p14:creationId xmlns:p14="http://schemas.microsoft.com/office/powerpoint/2010/main" val="3894910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F1E771-0281-A1A3-7873-CB80F1E821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BB9897B-5FCF-C87C-5F18-68C468825B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DB98962-15B5-6F6D-A44D-7AF140503E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842B163-82B9-D24B-8AC1-6AE478AD4253}" type="datetimeFigureOut">
              <a:rPr lang="en-US" smtClean="0"/>
              <a:t>10/27/25</a:t>
            </a:fld>
            <a:endParaRPr lang="en-US"/>
          </a:p>
        </p:txBody>
      </p:sp>
      <p:sp>
        <p:nvSpPr>
          <p:cNvPr id="5" name="Footer Placeholder 4">
            <a:extLst>
              <a:ext uri="{FF2B5EF4-FFF2-40B4-BE49-F238E27FC236}">
                <a16:creationId xmlns:a16="http://schemas.microsoft.com/office/drawing/2014/main" id="{01A02C68-3A5B-6A82-C2DC-AF82E3CE27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4638EA9-537F-E890-2F38-62446B1163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673C48C-5AA5-8549-9A58-BABBBE2FEA77}" type="slidenum">
              <a:rPr lang="en-US" smtClean="0"/>
              <a:t>‹#›</a:t>
            </a:fld>
            <a:endParaRPr lang="en-US"/>
          </a:p>
        </p:txBody>
      </p:sp>
    </p:spTree>
    <p:extLst>
      <p:ext uri="{BB962C8B-B14F-4D97-AF65-F5344CB8AC3E}">
        <p14:creationId xmlns:p14="http://schemas.microsoft.com/office/powerpoint/2010/main" val="22827236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Last Laugh: Now for something completely different … | Local Lifestyle  Columns | dailyrepublic.com">
            <a:extLst>
              <a:ext uri="{FF2B5EF4-FFF2-40B4-BE49-F238E27FC236}">
                <a16:creationId xmlns:a16="http://schemas.microsoft.com/office/drawing/2014/main" id="{C63A0C41-EF99-D851-EB73-4045C4688F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12192000" cy="6851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3385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0802AAC-119F-E60D-5330-129A4B1DF7AA}"/>
              </a:ext>
            </a:extLst>
          </p:cNvPr>
          <p:cNvPicPr>
            <a:picLocks noChangeAspect="1"/>
          </p:cNvPicPr>
          <p:nvPr/>
        </p:nvPicPr>
        <p:blipFill>
          <a:blip r:embed="rId2"/>
          <a:srcRect l="24161" t="37289" r="40344" b="9588"/>
          <a:stretch>
            <a:fillRect/>
          </a:stretch>
        </p:blipFill>
        <p:spPr>
          <a:xfrm>
            <a:off x="7784383" y="261383"/>
            <a:ext cx="4407617" cy="6596618"/>
          </a:xfrm>
          <a:prstGeom prst="rect">
            <a:avLst/>
          </a:prstGeom>
        </p:spPr>
      </p:pic>
      <p:sp>
        <p:nvSpPr>
          <p:cNvPr id="9" name="Rectangle 8">
            <a:extLst>
              <a:ext uri="{FF2B5EF4-FFF2-40B4-BE49-F238E27FC236}">
                <a16:creationId xmlns:a16="http://schemas.microsoft.com/office/drawing/2014/main" id="{86C1AE73-86BB-9AB2-D7C8-04DA50329351}"/>
              </a:ext>
            </a:extLst>
          </p:cNvPr>
          <p:cNvSpPr/>
          <p:nvPr/>
        </p:nvSpPr>
        <p:spPr>
          <a:xfrm>
            <a:off x="5827933" y="1215489"/>
            <a:ext cx="477982" cy="12469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C56F261-A566-04CE-5B8A-AAE0D01799D1}"/>
              </a:ext>
            </a:extLst>
          </p:cNvPr>
          <p:cNvSpPr txBox="1"/>
          <p:nvPr/>
        </p:nvSpPr>
        <p:spPr>
          <a:xfrm>
            <a:off x="263126" y="211768"/>
            <a:ext cx="7937744" cy="2862322"/>
          </a:xfrm>
          <a:prstGeom prst="rect">
            <a:avLst/>
          </a:prstGeom>
          <a:noFill/>
        </p:spPr>
        <p:txBody>
          <a:bodyPr wrap="square" rtlCol="0">
            <a:spAutoFit/>
          </a:bodyPr>
          <a:lstStyle/>
          <a:p>
            <a:r>
              <a:rPr lang="en-US" sz="6000" b="1" dirty="0">
                <a:latin typeface="Helvetica" pitchFamily="2" charset="0"/>
              </a:rPr>
              <a:t>Deprivation,</a:t>
            </a:r>
          </a:p>
          <a:p>
            <a:r>
              <a:rPr lang="en-US" sz="6000" b="1" dirty="0">
                <a:latin typeface="Helvetica" pitchFamily="2" charset="0"/>
              </a:rPr>
              <a:t>Isolation </a:t>
            </a:r>
          </a:p>
          <a:p>
            <a:r>
              <a:rPr lang="en-US" sz="6000" b="1" dirty="0">
                <a:latin typeface="Helvetica" pitchFamily="2" charset="0"/>
              </a:rPr>
              <a:t>&amp; Pre-Hospital Care</a:t>
            </a:r>
          </a:p>
        </p:txBody>
      </p:sp>
      <p:sp>
        <p:nvSpPr>
          <p:cNvPr id="11" name="TextBox 10">
            <a:extLst>
              <a:ext uri="{FF2B5EF4-FFF2-40B4-BE49-F238E27FC236}">
                <a16:creationId xmlns:a16="http://schemas.microsoft.com/office/drawing/2014/main" id="{269B1F77-31D7-6750-E0C5-B4DC349FEC65}"/>
              </a:ext>
            </a:extLst>
          </p:cNvPr>
          <p:cNvSpPr txBox="1"/>
          <p:nvPr/>
        </p:nvSpPr>
        <p:spPr>
          <a:xfrm>
            <a:off x="263125" y="5642511"/>
            <a:ext cx="9000795" cy="954107"/>
          </a:xfrm>
          <a:prstGeom prst="rect">
            <a:avLst/>
          </a:prstGeom>
          <a:solidFill>
            <a:schemeClr val="bg1"/>
          </a:solidFill>
        </p:spPr>
        <p:txBody>
          <a:bodyPr wrap="square" rtlCol="0">
            <a:spAutoFit/>
          </a:bodyPr>
          <a:lstStyle/>
          <a:p>
            <a:r>
              <a:rPr lang="en-US" sz="3200" b="1" dirty="0">
                <a:latin typeface="Helvetica" pitchFamily="2" charset="0"/>
              </a:rPr>
              <a:t>Dr Ryan McHenry</a:t>
            </a:r>
          </a:p>
          <a:p>
            <a:r>
              <a:rPr lang="en-US" sz="2400" dirty="0">
                <a:latin typeface="Helvetica" pitchFamily="2" charset="0"/>
              </a:rPr>
              <a:t>Clinical Research Fellow</a:t>
            </a:r>
          </a:p>
        </p:txBody>
      </p:sp>
      <p:pic>
        <p:nvPicPr>
          <p:cNvPr id="1026" name="Picture 2" descr="ScotSTAR Paediatric Retrieval Service">
            <a:extLst>
              <a:ext uri="{FF2B5EF4-FFF2-40B4-BE49-F238E27FC236}">
                <a16:creationId xmlns:a16="http://schemas.microsoft.com/office/drawing/2014/main" id="{E72F0A65-FBBF-41DF-ED49-178A7B5316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1648" y="5758774"/>
            <a:ext cx="2487752" cy="8378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9A4A21C-9464-B48C-BB4E-6A55CE0ADEE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8125" r="37656"/>
          <a:stretch>
            <a:fillRect/>
          </a:stretch>
        </p:blipFill>
        <p:spPr bwMode="auto">
          <a:xfrm>
            <a:off x="6822379" y="5584846"/>
            <a:ext cx="919802" cy="1125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6582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9A8D5-51B9-0E59-B98C-E10E661937EE}"/>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324F70E8-1F89-A8D3-6A1E-35B11F485777}"/>
              </a:ext>
            </a:extLst>
          </p:cNvPr>
          <p:cNvPicPr>
            <a:picLocks noChangeAspect="1"/>
          </p:cNvPicPr>
          <p:nvPr/>
        </p:nvPicPr>
        <p:blipFill>
          <a:blip r:embed="rId2"/>
          <a:srcRect l="24161" t="37289" r="40344" b="9588"/>
          <a:stretch>
            <a:fillRect/>
          </a:stretch>
        </p:blipFill>
        <p:spPr>
          <a:xfrm>
            <a:off x="7784383" y="261383"/>
            <a:ext cx="4407617" cy="6596618"/>
          </a:xfrm>
          <a:prstGeom prst="rect">
            <a:avLst/>
          </a:prstGeom>
        </p:spPr>
      </p:pic>
      <p:sp>
        <p:nvSpPr>
          <p:cNvPr id="9" name="Rectangle 8">
            <a:extLst>
              <a:ext uri="{FF2B5EF4-FFF2-40B4-BE49-F238E27FC236}">
                <a16:creationId xmlns:a16="http://schemas.microsoft.com/office/drawing/2014/main" id="{1B1C81A8-B62E-895D-7724-6DE0A79053EF}"/>
              </a:ext>
            </a:extLst>
          </p:cNvPr>
          <p:cNvSpPr/>
          <p:nvPr/>
        </p:nvSpPr>
        <p:spPr>
          <a:xfrm>
            <a:off x="5827933" y="1215489"/>
            <a:ext cx="477982" cy="12469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D2E0CA8-6E32-779C-B095-E654F7FE60CC}"/>
              </a:ext>
            </a:extLst>
          </p:cNvPr>
          <p:cNvSpPr txBox="1"/>
          <p:nvPr/>
        </p:nvSpPr>
        <p:spPr>
          <a:xfrm>
            <a:off x="263125" y="5642511"/>
            <a:ext cx="9000795" cy="954107"/>
          </a:xfrm>
          <a:prstGeom prst="rect">
            <a:avLst/>
          </a:prstGeom>
          <a:solidFill>
            <a:schemeClr val="bg1"/>
          </a:solidFill>
        </p:spPr>
        <p:txBody>
          <a:bodyPr wrap="square" rtlCol="0">
            <a:spAutoFit/>
          </a:bodyPr>
          <a:lstStyle/>
          <a:p>
            <a:r>
              <a:rPr lang="en-US" sz="3200" b="1" dirty="0">
                <a:latin typeface="Helvetica" pitchFamily="2" charset="0"/>
              </a:rPr>
              <a:t>Dr Ryan McHenry</a:t>
            </a:r>
          </a:p>
          <a:p>
            <a:r>
              <a:rPr lang="en-US" sz="2400" dirty="0">
                <a:latin typeface="Helvetica" pitchFamily="2" charset="0"/>
              </a:rPr>
              <a:t>Clinical Research Fellow</a:t>
            </a:r>
          </a:p>
        </p:txBody>
      </p:sp>
      <p:pic>
        <p:nvPicPr>
          <p:cNvPr id="1026" name="Picture 2" descr="ScotSTAR Paediatric Retrieval Service">
            <a:extLst>
              <a:ext uri="{FF2B5EF4-FFF2-40B4-BE49-F238E27FC236}">
                <a16:creationId xmlns:a16="http://schemas.microsoft.com/office/drawing/2014/main" id="{7A702A3A-32A1-EC8F-ED6A-59E81344D3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1648" y="5758774"/>
            <a:ext cx="2487752" cy="8378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34F25ED-4A41-53B7-2A57-55B2C9855BF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8125" r="37656"/>
          <a:stretch>
            <a:fillRect/>
          </a:stretch>
        </p:blipFill>
        <p:spPr bwMode="auto">
          <a:xfrm>
            <a:off x="6822379" y="5584846"/>
            <a:ext cx="919802" cy="112552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23D5877-1196-9D11-B5D3-95FA72AC7A37}"/>
              </a:ext>
            </a:extLst>
          </p:cNvPr>
          <p:cNvSpPr txBox="1"/>
          <p:nvPr/>
        </p:nvSpPr>
        <p:spPr>
          <a:xfrm>
            <a:off x="263126" y="211768"/>
            <a:ext cx="7937744" cy="3539430"/>
          </a:xfrm>
          <a:prstGeom prst="rect">
            <a:avLst/>
          </a:prstGeom>
          <a:noFill/>
        </p:spPr>
        <p:txBody>
          <a:bodyPr wrap="square" rtlCol="0">
            <a:spAutoFit/>
          </a:bodyPr>
          <a:lstStyle/>
          <a:p>
            <a:r>
              <a:rPr lang="en-US" sz="6000" b="1" dirty="0">
                <a:latin typeface="Helvetica" pitchFamily="2" charset="0"/>
              </a:rPr>
              <a:t>Deprivation,</a:t>
            </a:r>
          </a:p>
          <a:p>
            <a:r>
              <a:rPr lang="en-US" sz="6000" b="1" dirty="0">
                <a:latin typeface="Helvetica" pitchFamily="2" charset="0"/>
              </a:rPr>
              <a:t>Isolation </a:t>
            </a:r>
          </a:p>
          <a:p>
            <a:r>
              <a:rPr lang="en-US" sz="6000" b="1" dirty="0">
                <a:latin typeface="Helvetica" pitchFamily="2" charset="0"/>
              </a:rPr>
              <a:t>&amp; Pre-Hospital Care</a:t>
            </a:r>
          </a:p>
          <a:p>
            <a:r>
              <a:rPr lang="en-US" sz="4400" dirty="0">
                <a:latin typeface="Helvetica" pitchFamily="2" charset="0"/>
              </a:rPr>
              <a:t>Use, Outcomes, and Systems</a:t>
            </a:r>
          </a:p>
        </p:txBody>
      </p:sp>
    </p:spTree>
    <p:extLst>
      <p:ext uri="{BB962C8B-B14F-4D97-AF65-F5344CB8AC3E}">
        <p14:creationId xmlns:p14="http://schemas.microsoft.com/office/powerpoint/2010/main" val="3656216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113D3-74E4-70C3-4D2C-3D31DFDB6D71}"/>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D2C70B85-A286-3313-9695-37B68BBBE4C6}"/>
              </a:ext>
            </a:extLst>
          </p:cNvPr>
          <p:cNvPicPr>
            <a:picLocks noChangeAspect="1"/>
          </p:cNvPicPr>
          <p:nvPr/>
        </p:nvPicPr>
        <p:blipFill>
          <a:blip r:embed="rId2"/>
          <a:srcRect l="24161" t="37289" r="40344" b="9588"/>
          <a:stretch>
            <a:fillRect/>
          </a:stretch>
        </p:blipFill>
        <p:spPr>
          <a:xfrm>
            <a:off x="7784383" y="261383"/>
            <a:ext cx="4407617" cy="6596618"/>
          </a:xfrm>
          <a:prstGeom prst="rect">
            <a:avLst/>
          </a:prstGeom>
        </p:spPr>
      </p:pic>
      <p:sp>
        <p:nvSpPr>
          <p:cNvPr id="9" name="Rectangle 8">
            <a:extLst>
              <a:ext uri="{FF2B5EF4-FFF2-40B4-BE49-F238E27FC236}">
                <a16:creationId xmlns:a16="http://schemas.microsoft.com/office/drawing/2014/main" id="{F43B56C4-50F5-42EA-485E-FCB3EFE07D5C}"/>
              </a:ext>
            </a:extLst>
          </p:cNvPr>
          <p:cNvSpPr/>
          <p:nvPr/>
        </p:nvSpPr>
        <p:spPr>
          <a:xfrm>
            <a:off x="5827933" y="1215489"/>
            <a:ext cx="477982" cy="12469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FD87C5F-0760-B293-16D2-157ED313B93B}"/>
              </a:ext>
            </a:extLst>
          </p:cNvPr>
          <p:cNvSpPr txBox="1"/>
          <p:nvPr/>
        </p:nvSpPr>
        <p:spPr>
          <a:xfrm>
            <a:off x="263125" y="5642511"/>
            <a:ext cx="9000795" cy="954107"/>
          </a:xfrm>
          <a:prstGeom prst="rect">
            <a:avLst/>
          </a:prstGeom>
          <a:solidFill>
            <a:schemeClr val="bg1"/>
          </a:solidFill>
        </p:spPr>
        <p:txBody>
          <a:bodyPr wrap="square" rtlCol="0">
            <a:spAutoFit/>
          </a:bodyPr>
          <a:lstStyle/>
          <a:p>
            <a:r>
              <a:rPr lang="en-US" sz="3200" b="1" dirty="0">
                <a:latin typeface="Helvetica" pitchFamily="2" charset="0"/>
              </a:rPr>
              <a:t>Dr Ryan McHenry</a:t>
            </a:r>
          </a:p>
          <a:p>
            <a:r>
              <a:rPr lang="en-US" sz="2400" dirty="0">
                <a:latin typeface="Helvetica" pitchFamily="2" charset="0"/>
              </a:rPr>
              <a:t>Clinical Research Fellow</a:t>
            </a:r>
          </a:p>
        </p:txBody>
      </p:sp>
      <p:pic>
        <p:nvPicPr>
          <p:cNvPr id="1026" name="Picture 2" descr="ScotSTAR Paediatric Retrieval Service">
            <a:extLst>
              <a:ext uri="{FF2B5EF4-FFF2-40B4-BE49-F238E27FC236}">
                <a16:creationId xmlns:a16="http://schemas.microsoft.com/office/drawing/2014/main" id="{C41E52AE-8473-AFDB-6B7F-70DC13607D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1648" y="5758774"/>
            <a:ext cx="2487752" cy="8378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C3236F50-74F2-2A81-5606-9A4ECA80E51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8125" r="37656"/>
          <a:stretch>
            <a:fillRect/>
          </a:stretch>
        </p:blipFill>
        <p:spPr bwMode="auto">
          <a:xfrm>
            <a:off x="6822379" y="5584846"/>
            <a:ext cx="919802" cy="112552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0295ECD-0412-2787-A0DF-22F3016FC920}"/>
              </a:ext>
            </a:extLst>
          </p:cNvPr>
          <p:cNvSpPr txBox="1"/>
          <p:nvPr/>
        </p:nvSpPr>
        <p:spPr>
          <a:xfrm>
            <a:off x="263126" y="211768"/>
            <a:ext cx="7937744" cy="3539430"/>
          </a:xfrm>
          <a:prstGeom prst="rect">
            <a:avLst/>
          </a:prstGeom>
          <a:noFill/>
        </p:spPr>
        <p:txBody>
          <a:bodyPr wrap="square" rtlCol="0">
            <a:spAutoFit/>
          </a:bodyPr>
          <a:lstStyle/>
          <a:p>
            <a:r>
              <a:rPr lang="en-US" sz="6000" b="1" dirty="0">
                <a:latin typeface="Helvetica" pitchFamily="2" charset="0"/>
              </a:rPr>
              <a:t>Deprivation,</a:t>
            </a:r>
          </a:p>
          <a:p>
            <a:r>
              <a:rPr lang="en-US" sz="6000" b="1" dirty="0">
                <a:latin typeface="Helvetica" pitchFamily="2" charset="0"/>
              </a:rPr>
              <a:t>Isolation </a:t>
            </a:r>
          </a:p>
          <a:p>
            <a:r>
              <a:rPr lang="en-US" sz="6000" b="1" dirty="0">
                <a:latin typeface="Helvetica" pitchFamily="2" charset="0"/>
              </a:rPr>
              <a:t>&amp; Pre-Hospital Care</a:t>
            </a:r>
          </a:p>
          <a:p>
            <a:r>
              <a:rPr lang="en-US" sz="4400" dirty="0">
                <a:latin typeface="Helvetica" pitchFamily="2" charset="0"/>
              </a:rPr>
              <a:t>4 Years in 20 Minutes</a:t>
            </a:r>
          </a:p>
        </p:txBody>
      </p:sp>
    </p:spTree>
    <p:extLst>
      <p:ext uri="{BB962C8B-B14F-4D97-AF65-F5344CB8AC3E}">
        <p14:creationId xmlns:p14="http://schemas.microsoft.com/office/powerpoint/2010/main" val="619442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7652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B65CA59-DEBD-D071-CD2C-D3DE2EC931B4}"/>
              </a:ext>
            </a:extLst>
          </p:cNvPr>
          <p:cNvSpPr txBox="1"/>
          <p:nvPr/>
        </p:nvSpPr>
        <p:spPr>
          <a:xfrm>
            <a:off x="263126" y="211768"/>
            <a:ext cx="7937744" cy="1015663"/>
          </a:xfrm>
          <a:prstGeom prst="rect">
            <a:avLst/>
          </a:prstGeom>
          <a:noFill/>
        </p:spPr>
        <p:txBody>
          <a:bodyPr wrap="square" rtlCol="0">
            <a:spAutoFit/>
          </a:bodyPr>
          <a:lstStyle/>
          <a:p>
            <a:r>
              <a:rPr lang="en-US" sz="6000" b="1" dirty="0">
                <a:latin typeface="Helvetica" pitchFamily="2" charset="0"/>
              </a:rPr>
              <a:t>Why?</a:t>
            </a:r>
            <a:endParaRPr lang="en-US" sz="4400" dirty="0">
              <a:latin typeface="Helvetica" pitchFamily="2" charset="0"/>
            </a:endParaRPr>
          </a:p>
        </p:txBody>
      </p:sp>
    </p:spTree>
    <p:extLst>
      <p:ext uri="{BB962C8B-B14F-4D97-AF65-F5344CB8AC3E}">
        <p14:creationId xmlns:p14="http://schemas.microsoft.com/office/powerpoint/2010/main" val="2186003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F2E30-D30E-EE52-218D-1801089C59B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BBE428A-CF02-304C-7320-B34BFC6F6730}"/>
              </a:ext>
            </a:extLst>
          </p:cNvPr>
          <p:cNvSpPr txBox="1"/>
          <p:nvPr/>
        </p:nvSpPr>
        <p:spPr>
          <a:xfrm>
            <a:off x="263126" y="211768"/>
            <a:ext cx="7937744" cy="1015663"/>
          </a:xfrm>
          <a:prstGeom prst="rect">
            <a:avLst/>
          </a:prstGeom>
          <a:noFill/>
        </p:spPr>
        <p:txBody>
          <a:bodyPr wrap="square" rtlCol="0">
            <a:spAutoFit/>
          </a:bodyPr>
          <a:lstStyle/>
          <a:p>
            <a:r>
              <a:rPr lang="en-US" sz="6000" b="1" dirty="0">
                <a:latin typeface="Helvetica" pitchFamily="2" charset="0"/>
              </a:rPr>
              <a:t>Why?</a:t>
            </a:r>
            <a:endParaRPr lang="en-US" sz="4400" dirty="0">
              <a:latin typeface="Helvetica" pitchFamily="2" charset="0"/>
            </a:endParaRPr>
          </a:p>
        </p:txBody>
      </p:sp>
      <p:pic>
        <p:nvPicPr>
          <p:cNvPr id="3074" name="Picture 2" descr="Whole Blood in EMS May Save Lives">
            <a:extLst>
              <a:ext uri="{FF2B5EF4-FFF2-40B4-BE49-F238E27FC236}">
                <a16:creationId xmlns:a16="http://schemas.microsoft.com/office/drawing/2014/main" id="{4B0A728E-F18F-BAE1-5F26-E3E5D86502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3246" y="1366328"/>
            <a:ext cx="4118754" cy="549167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18D40987-159B-7D03-768E-3988D0E36C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68800" y="0"/>
            <a:ext cx="34544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nticipating and Treating the Most Common Complications of Prehospital  Intubation">
            <a:extLst>
              <a:ext uri="{FF2B5EF4-FFF2-40B4-BE49-F238E27FC236}">
                <a16:creationId xmlns:a16="http://schemas.microsoft.com/office/drawing/2014/main" id="{EF41A0EF-B417-3F14-A07B-3D54F0860E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035898"/>
            <a:ext cx="4172884" cy="2786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4345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CF731-3285-F410-D2B6-80840FCE1D9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8C1FB24-7E36-521F-CE8E-4EDF7D7DEEE5}"/>
              </a:ext>
            </a:extLst>
          </p:cNvPr>
          <p:cNvSpPr txBox="1"/>
          <p:nvPr/>
        </p:nvSpPr>
        <p:spPr>
          <a:xfrm>
            <a:off x="263126" y="211768"/>
            <a:ext cx="7937744" cy="1015663"/>
          </a:xfrm>
          <a:prstGeom prst="rect">
            <a:avLst/>
          </a:prstGeom>
          <a:noFill/>
        </p:spPr>
        <p:txBody>
          <a:bodyPr wrap="square" rtlCol="0">
            <a:spAutoFit/>
          </a:bodyPr>
          <a:lstStyle/>
          <a:p>
            <a:r>
              <a:rPr lang="en-US" sz="6000" b="1" dirty="0">
                <a:latin typeface="Helvetica" pitchFamily="2" charset="0"/>
              </a:rPr>
              <a:t>Why?</a:t>
            </a:r>
            <a:endParaRPr lang="en-US" sz="4400" dirty="0">
              <a:latin typeface="Helvetica" pitchFamily="2" charset="0"/>
            </a:endParaRPr>
          </a:p>
        </p:txBody>
      </p:sp>
      <p:sp>
        <p:nvSpPr>
          <p:cNvPr id="2" name="Freeform 2">
            <a:extLst>
              <a:ext uri="{FF2B5EF4-FFF2-40B4-BE49-F238E27FC236}">
                <a16:creationId xmlns:a16="http://schemas.microsoft.com/office/drawing/2014/main" id="{7DA693E3-94B6-546E-F0B5-7895F499C450}"/>
              </a:ext>
            </a:extLst>
          </p:cNvPr>
          <p:cNvSpPr/>
          <p:nvPr/>
        </p:nvSpPr>
        <p:spPr>
          <a:xfrm>
            <a:off x="5832874" y="1398103"/>
            <a:ext cx="6096000" cy="4061791"/>
          </a:xfrm>
          <a:custGeom>
            <a:avLst/>
            <a:gdLst/>
            <a:ahLst/>
            <a:cxnLst/>
            <a:rect l="l" t="t" r="r" b="b"/>
            <a:pathLst>
              <a:path w="18288000" h="12161520">
                <a:moveTo>
                  <a:pt x="0" y="0"/>
                </a:moveTo>
                <a:lnTo>
                  <a:pt x="18288000" y="0"/>
                </a:lnTo>
                <a:lnTo>
                  <a:pt x="18288000" y="12161520"/>
                </a:lnTo>
                <a:lnTo>
                  <a:pt x="0" y="12161520"/>
                </a:lnTo>
                <a:lnTo>
                  <a:pt x="0" y="0"/>
                </a:lnTo>
                <a:close/>
              </a:path>
            </a:pathLst>
          </a:custGeom>
          <a:blipFill>
            <a:blip r:embed="rId3"/>
            <a:stretch>
              <a:fillRect/>
            </a:stretch>
          </a:blipFill>
        </p:spPr>
        <p:txBody>
          <a:bodyPr/>
          <a:lstStyle/>
          <a:p>
            <a:endParaRPr lang="en-US"/>
          </a:p>
        </p:txBody>
      </p:sp>
      <p:sp>
        <p:nvSpPr>
          <p:cNvPr id="3" name="Freeform 2">
            <a:extLst>
              <a:ext uri="{FF2B5EF4-FFF2-40B4-BE49-F238E27FC236}">
                <a16:creationId xmlns:a16="http://schemas.microsoft.com/office/drawing/2014/main" id="{6B0FE8FA-160A-929B-1739-2B925F82EBC7}"/>
              </a:ext>
            </a:extLst>
          </p:cNvPr>
          <p:cNvSpPr/>
          <p:nvPr/>
        </p:nvSpPr>
        <p:spPr>
          <a:xfrm>
            <a:off x="263125" y="1398103"/>
            <a:ext cx="5298225" cy="4061791"/>
          </a:xfrm>
          <a:custGeom>
            <a:avLst/>
            <a:gdLst/>
            <a:ahLst/>
            <a:cxnLst/>
            <a:rect l="l" t="t" r="r" b="b"/>
            <a:pathLst>
              <a:path w="18288000" h="13716000">
                <a:moveTo>
                  <a:pt x="0" y="0"/>
                </a:moveTo>
                <a:lnTo>
                  <a:pt x="18288000" y="0"/>
                </a:lnTo>
                <a:lnTo>
                  <a:pt x="18288000" y="13716000"/>
                </a:lnTo>
                <a:lnTo>
                  <a:pt x="0" y="13716000"/>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1819861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8D05FB85-23D5-E317-C215-5F35AAC1F409}"/>
              </a:ext>
            </a:extLst>
          </p:cNvPr>
          <p:cNvSpPr/>
          <p:nvPr/>
        </p:nvSpPr>
        <p:spPr>
          <a:xfrm>
            <a:off x="413356" y="0"/>
            <a:ext cx="11376567" cy="6858000"/>
          </a:xfrm>
          <a:custGeom>
            <a:avLst/>
            <a:gdLst/>
            <a:ahLst/>
            <a:cxnLst/>
            <a:rect l="l" t="t" r="r" b="b"/>
            <a:pathLst>
              <a:path w="16760896" h="10287000">
                <a:moveTo>
                  <a:pt x="0" y="0"/>
                </a:moveTo>
                <a:lnTo>
                  <a:pt x="16760896" y="0"/>
                </a:lnTo>
                <a:lnTo>
                  <a:pt x="16760896" y="10287000"/>
                </a:lnTo>
                <a:lnTo>
                  <a:pt x="0" y="102870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418132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741459" y="182962"/>
            <a:ext cx="8709082" cy="2093009"/>
          </a:xfrm>
          <a:prstGeom prst="rect">
            <a:avLst/>
          </a:prstGeom>
        </p:spPr>
        <p:txBody>
          <a:bodyPr wrap="square" lIns="0" tIns="0" rIns="0" bIns="0" rtlCol="0" anchor="t">
            <a:spAutoFit/>
          </a:bodyPr>
          <a:lstStyle/>
          <a:p>
            <a:pPr algn="ctr">
              <a:lnSpc>
                <a:spcPts val="8129"/>
              </a:lnSpc>
            </a:pPr>
            <a:r>
              <a:rPr lang="en-US" sz="6000" b="1" spc="-81" dirty="0">
                <a:solidFill>
                  <a:srgbClr val="000000"/>
                </a:solidFill>
                <a:latin typeface="Helvetica" pitchFamily="2" charset="0"/>
                <a:ea typeface="Arial Bold"/>
                <a:cs typeface="Arial Bold"/>
                <a:sym typeface="Arial Bold"/>
              </a:rPr>
              <a:t>Emergency conditions are not equally spread </a:t>
            </a:r>
          </a:p>
        </p:txBody>
      </p:sp>
      <p:pic>
        <p:nvPicPr>
          <p:cNvPr id="3" name="Picture 3"/>
          <p:cNvPicPr>
            <a:picLocks noChangeAspect="1"/>
          </p:cNvPicPr>
          <p:nvPr/>
        </p:nvPicPr>
        <p:blipFill>
          <a:blip r:embed="rId3"/>
          <a:stretch>
            <a:fillRect/>
          </a:stretch>
        </p:blipFill>
        <p:spPr>
          <a:xfrm>
            <a:off x="996393" y="2030018"/>
            <a:ext cx="9819611" cy="528618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3"/>
          <a:stretch>
            <a:fillRect/>
          </a:stretch>
        </p:blipFill>
        <p:spPr>
          <a:xfrm>
            <a:off x="992368" y="2029652"/>
            <a:ext cx="9824001" cy="5286920"/>
          </a:xfrm>
          <a:prstGeom prst="rect">
            <a:avLst/>
          </a:prstGeom>
        </p:spPr>
      </p:pic>
      <p:sp>
        <p:nvSpPr>
          <p:cNvPr id="4" name="TextBox 2">
            <a:extLst>
              <a:ext uri="{FF2B5EF4-FFF2-40B4-BE49-F238E27FC236}">
                <a16:creationId xmlns:a16="http://schemas.microsoft.com/office/drawing/2014/main" id="{E81247DB-BE2C-4390-88FA-53C2CC21B758}"/>
              </a:ext>
            </a:extLst>
          </p:cNvPr>
          <p:cNvSpPr txBox="1"/>
          <p:nvPr/>
        </p:nvSpPr>
        <p:spPr>
          <a:xfrm>
            <a:off x="1741459" y="182962"/>
            <a:ext cx="8709082" cy="2093009"/>
          </a:xfrm>
          <a:prstGeom prst="rect">
            <a:avLst/>
          </a:prstGeom>
        </p:spPr>
        <p:txBody>
          <a:bodyPr wrap="square" lIns="0" tIns="0" rIns="0" bIns="0" rtlCol="0" anchor="t">
            <a:spAutoFit/>
          </a:bodyPr>
          <a:lstStyle/>
          <a:p>
            <a:pPr algn="ctr">
              <a:lnSpc>
                <a:spcPts val="8129"/>
              </a:lnSpc>
            </a:pPr>
            <a:r>
              <a:rPr lang="en-US" sz="6000" b="1" spc="-81" dirty="0">
                <a:solidFill>
                  <a:srgbClr val="000000"/>
                </a:solidFill>
                <a:latin typeface="Helvetica" pitchFamily="2" charset="0"/>
                <a:ea typeface="Arial Bold"/>
                <a:cs typeface="Arial Bold"/>
                <a:sym typeface="Arial Bold"/>
              </a:rPr>
              <a:t>Emergency conditions are not equally spread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E7F5C-F3F2-FCC5-3FC2-1F13FCDB44F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4CDD0FC-3C8B-9625-EBF2-8B7C98EEE341}"/>
              </a:ext>
            </a:extLst>
          </p:cNvPr>
          <p:cNvSpPr txBox="1"/>
          <p:nvPr/>
        </p:nvSpPr>
        <p:spPr>
          <a:xfrm>
            <a:off x="263126" y="211768"/>
            <a:ext cx="7937744" cy="1015663"/>
          </a:xfrm>
          <a:prstGeom prst="rect">
            <a:avLst/>
          </a:prstGeom>
          <a:noFill/>
        </p:spPr>
        <p:txBody>
          <a:bodyPr wrap="square" rtlCol="0">
            <a:spAutoFit/>
          </a:bodyPr>
          <a:lstStyle/>
          <a:p>
            <a:r>
              <a:rPr lang="en-US" sz="6000" b="1" dirty="0">
                <a:latin typeface="Helvetica" pitchFamily="2" charset="0"/>
              </a:rPr>
              <a:t>Why?</a:t>
            </a:r>
            <a:endParaRPr lang="en-US" sz="4400" dirty="0">
              <a:latin typeface="Helvetica" pitchFamily="2" charset="0"/>
            </a:endParaRPr>
          </a:p>
        </p:txBody>
      </p:sp>
      <p:pic>
        <p:nvPicPr>
          <p:cNvPr id="7" name="Picture 6" descr="A helicopter flying in the sky&#10;&#10;AI-generated content may be incorrect.">
            <a:extLst>
              <a:ext uri="{FF2B5EF4-FFF2-40B4-BE49-F238E27FC236}">
                <a16:creationId xmlns:a16="http://schemas.microsoft.com/office/drawing/2014/main" id="{FC4F0F9F-290D-9847-2FAF-0A5168FB21C5}"/>
              </a:ext>
            </a:extLst>
          </p:cNvPr>
          <p:cNvPicPr>
            <a:picLocks noChangeAspect="1"/>
          </p:cNvPicPr>
          <p:nvPr/>
        </p:nvPicPr>
        <p:blipFill>
          <a:blip r:embed="rId3"/>
          <a:srcRect l="1239"/>
          <a:stretch>
            <a:fillRect/>
          </a:stretch>
        </p:blipFill>
        <p:spPr>
          <a:xfrm>
            <a:off x="6720594" y="1227430"/>
            <a:ext cx="4454397" cy="5304883"/>
          </a:xfrm>
          <a:prstGeom prst="rect">
            <a:avLst/>
          </a:prstGeom>
        </p:spPr>
      </p:pic>
      <p:sp>
        <p:nvSpPr>
          <p:cNvPr id="8" name="AutoShape 4">
            <a:extLst>
              <a:ext uri="{FF2B5EF4-FFF2-40B4-BE49-F238E27FC236}">
                <a16:creationId xmlns:a16="http://schemas.microsoft.com/office/drawing/2014/main" id="{7D85B4AF-0548-A164-0F93-1AB24C6C7D15}"/>
              </a:ext>
            </a:extLst>
          </p:cNvPr>
          <p:cNvSpPr>
            <a:spLocks noChangeAspect="1" noChangeArrowheads="1"/>
          </p:cNvSpPr>
          <p:nvPr/>
        </p:nvSpPr>
        <p:spPr bwMode="auto">
          <a:xfrm>
            <a:off x="2413416" y="-253584"/>
            <a:ext cx="3834984" cy="383498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descr="A yellow helicopter on a green field&#10;&#10;AI-generated content may be incorrect.">
            <a:extLst>
              <a:ext uri="{FF2B5EF4-FFF2-40B4-BE49-F238E27FC236}">
                <a16:creationId xmlns:a16="http://schemas.microsoft.com/office/drawing/2014/main" id="{7AAFBEAF-1366-8532-B3A1-FDC328736A68}"/>
              </a:ext>
            </a:extLst>
          </p:cNvPr>
          <p:cNvPicPr>
            <a:picLocks noChangeAspect="1"/>
          </p:cNvPicPr>
          <p:nvPr/>
        </p:nvPicPr>
        <p:blipFill>
          <a:blip r:embed="rId4"/>
          <a:stretch>
            <a:fillRect/>
          </a:stretch>
        </p:blipFill>
        <p:spPr>
          <a:xfrm>
            <a:off x="632439" y="1227430"/>
            <a:ext cx="4838969" cy="5304883"/>
          </a:xfrm>
          <a:prstGeom prst="rect">
            <a:avLst/>
          </a:prstGeom>
        </p:spPr>
      </p:pic>
      <p:pic>
        <p:nvPicPr>
          <p:cNvPr id="5" name="Picture 4" descr="A house in a field with a mountain in the background&#10;&#10;AI-generated content may be incorrect.">
            <a:extLst>
              <a:ext uri="{FF2B5EF4-FFF2-40B4-BE49-F238E27FC236}">
                <a16:creationId xmlns:a16="http://schemas.microsoft.com/office/drawing/2014/main" id="{D3ED0FC5-0F5D-7482-DB91-A91D78195ED1}"/>
              </a:ext>
            </a:extLst>
          </p:cNvPr>
          <p:cNvPicPr>
            <a:picLocks noChangeAspect="1"/>
          </p:cNvPicPr>
          <p:nvPr/>
        </p:nvPicPr>
        <p:blipFill>
          <a:blip r:embed="rId5"/>
          <a:stretch>
            <a:fillRect/>
          </a:stretch>
        </p:blipFill>
        <p:spPr>
          <a:xfrm>
            <a:off x="6248400" y="1227429"/>
            <a:ext cx="7963778" cy="5304883"/>
          </a:xfrm>
          <a:prstGeom prst="rect">
            <a:avLst/>
          </a:prstGeom>
        </p:spPr>
      </p:pic>
    </p:spTree>
    <p:extLst>
      <p:ext uri="{BB962C8B-B14F-4D97-AF65-F5344CB8AC3E}">
        <p14:creationId xmlns:p14="http://schemas.microsoft.com/office/powerpoint/2010/main" val="815993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2FA6E-EA23-BFBF-CA64-A96BA4F906D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77816A4-B9D6-1283-5C71-CAD7EEAC4919}"/>
              </a:ext>
            </a:extLst>
          </p:cNvPr>
          <p:cNvSpPr txBox="1"/>
          <p:nvPr/>
        </p:nvSpPr>
        <p:spPr>
          <a:xfrm>
            <a:off x="263126" y="211768"/>
            <a:ext cx="7937744" cy="1015663"/>
          </a:xfrm>
          <a:prstGeom prst="rect">
            <a:avLst/>
          </a:prstGeom>
          <a:noFill/>
        </p:spPr>
        <p:txBody>
          <a:bodyPr wrap="square" rtlCol="0">
            <a:spAutoFit/>
          </a:bodyPr>
          <a:lstStyle/>
          <a:p>
            <a:r>
              <a:rPr lang="en-US" sz="6000" b="1" dirty="0">
                <a:latin typeface="Helvetica" pitchFamily="2" charset="0"/>
              </a:rPr>
              <a:t>A tour of a ‘PhD’</a:t>
            </a:r>
            <a:endParaRPr lang="en-US" sz="4400" dirty="0">
              <a:latin typeface="Helvetica" pitchFamily="2" charset="0"/>
            </a:endParaRPr>
          </a:p>
        </p:txBody>
      </p:sp>
    </p:spTree>
    <p:extLst>
      <p:ext uri="{BB962C8B-B14F-4D97-AF65-F5344CB8AC3E}">
        <p14:creationId xmlns:p14="http://schemas.microsoft.com/office/powerpoint/2010/main" val="2631466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A92B9-7578-A76E-8108-748958C99359}"/>
            </a:ext>
          </a:extLst>
        </p:cNvPr>
        <p:cNvGrpSpPr/>
        <p:nvPr/>
      </p:nvGrpSpPr>
      <p:grpSpPr>
        <a:xfrm>
          <a:off x="0" y="0"/>
          <a:ext cx="0" cy="0"/>
          <a:chOff x="0" y="0"/>
          <a:chExt cx="0" cy="0"/>
        </a:xfrm>
      </p:grpSpPr>
      <p:pic>
        <p:nvPicPr>
          <p:cNvPr id="3" name="Picture 2" descr="A diagram of a social distancing&#10;&#10;AI-generated content may be incorrect.">
            <a:extLst>
              <a:ext uri="{FF2B5EF4-FFF2-40B4-BE49-F238E27FC236}">
                <a16:creationId xmlns:a16="http://schemas.microsoft.com/office/drawing/2014/main" id="{56F5B66D-9345-2615-215C-AB58244EDE39}"/>
              </a:ext>
            </a:extLst>
          </p:cNvPr>
          <p:cNvPicPr>
            <a:picLocks noChangeAspect="1"/>
          </p:cNvPicPr>
          <p:nvPr/>
        </p:nvPicPr>
        <p:blipFill>
          <a:blip r:embed="rId3"/>
          <a:stretch>
            <a:fillRect/>
          </a:stretch>
        </p:blipFill>
        <p:spPr>
          <a:xfrm>
            <a:off x="263126" y="1012072"/>
            <a:ext cx="9053128" cy="5845928"/>
          </a:xfrm>
          <a:prstGeom prst="rect">
            <a:avLst/>
          </a:prstGeom>
        </p:spPr>
      </p:pic>
      <p:sp>
        <p:nvSpPr>
          <p:cNvPr id="7" name="TextBox 6">
            <a:extLst>
              <a:ext uri="{FF2B5EF4-FFF2-40B4-BE49-F238E27FC236}">
                <a16:creationId xmlns:a16="http://schemas.microsoft.com/office/drawing/2014/main" id="{75B11D36-D2A3-2C17-C5ED-92B279391B1A}"/>
              </a:ext>
            </a:extLst>
          </p:cNvPr>
          <p:cNvSpPr txBox="1"/>
          <p:nvPr/>
        </p:nvSpPr>
        <p:spPr>
          <a:xfrm>
            <a:off x="263126" y="211768"/>
            <a:ext cx="7937744" cy="1015663"/>
          </a:xfrm>
          <a:prstGeom prst="rect">
            <a:avLst/>
          </a:prstGeom>
          <a:noFill/>
        </p:spPr>
        <p:txBody>
          <a:bodyPr wrap="square" rtlCol="0">
            <a:spAutoFit/>
          </a:bodyPr>
          <a:lstStyle/>
          <a:p>
            <a:r>
              <a:rPr lang="en-US" sz="6000" b="1" dirty="0">
                <a:latin typeface="Helvetica" pitchFamily="2" charset="0"/>
              </a:rPr>
              <a:t>A tour of a ‘PhD’</a:t>
            </a:r>
            <a:endParaRPr lang="en-US" sz="4400" dirty="0">
              <a:latin typeface="Helvetica" pitchFamily="2" charset="0"/>
            </a:endParaRPr>
          </a:p>
        </p:txBody>
      </p:sp>
    </p:spTree>
    <p:extLst>
      <p:ext uri="{BB962C8B-B14F-4D97-AF65-F5344CB8AC3E}">
        <p14:creationId xmlns:p14="http://schemas.microsoft.com/office/powerpoint/2010/main" val="3400483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81AE2-FCFB-D073-F074-9BD1135E57D8}"/>
            </a:ext>
          </a:extLst>
        </p:cNvPr>
        <p:cNvGrpSpPr/>
        <p:nvPr/>
      </p:nvGrpSpPr>
      <p:grpSpPr>
        <a:xfrm>
          <a:off x="0" y="0"/>
          <a:ext cx="0" cy="0"/>
          <a:chOff x="0" y="0"/>
          <a:chExt cx="0" cy="0"/>
        </a:xfrm>
      </p:grpSpPr>
      <p:pic>
        <p:nvPicPr>
          <p:cNvPr id="5" name="Picture 4" descr="A map of scotland with colorful text&#10;&#10;AI-generated content may be incorrect.">
            <a:extLst>
              <a:ext uri="{FF2B5EF4-FFF2-40B4-BE49-F238E27FC236}">
                <a16:creationId xmlns:a16="http://schemas.microsoft.com/office/drawing/2014/main" id="{BF58C571-A601-9CA5-7F3F-BFDB95ADD31E}"/>
              </a:ext>
            </a:extLst>
          </p:cNvPr>
          <p:cNvPicPr>
            <a:picLocks noChangeAspect="1"/>
          </p:cNvPicPr>
          <p:nvPr/>
        </p:nvPicPr>
        <p:blipFill>
          <a:blip r:embed="rId3"/>
          <a:stretch>
            <a:fillRect/>
          </a:stretch>
        </p:blipFill>
        <p:spPr>
          <a:xfrm>
            <a:off x="263126" y="1009472"/>
            <a:ext cx="7771869" cy="5848528"/>
          </a:xfrm>
          <a:prstGeom prst="rect">
            <a:avLst/>
          </a:prstGeom>
        </p:spPr>
      </p:pic>
      <p:sp>
        <p:nvSpPr>
          <p:cNvPr id="6" name="TextBox 5">
            <a:extLst>
              <a:ext uri="{FF2B5EF4-FFF2-40B4-BE49-F238E27FC236}">
                <a16:creationId xmlns:a16="http://schemas.microsoft.com/office/drawing/2014/main" id="{8AE15327-5E86-C33D-F4F6-47CFD9F99CC0}"/>
              </a:ext>
            </a:extLst>
          </p:cNvPr>
          <p:cNvSpPr txBox="1"/>
          <p:nvPr/>
        </p:nvSpPr>
        <p:spPr>
          <a:xfrm>
            <a:off x="263126" y="211768"/>
            <a:ext cx="7937744" cy="1015663"/>
          </a:xfrm>
          <a:prstGeom prst="rect">
            <a:avLst/>
          </a:prstGeom>
          <a:noFill/>
        </p:spPr>
        <p:txBody>
          <a:bodyPr wrap="square" rtlCol="0">
            <a:spAutoFit/>
          </a:bodyPr>
          <a:lstStyle/>
          <a:p>
            <a:r>
              <a:rPr lang="en-US" sz="6000" b="1" dirty="0">
                <a:latin typeface="Helvetica" pitchFamily="2" charset="0"/>
              </a:rPr>
              <a:t>A tour of a ‘PhD’</a:t>
            </a:r>
            <a:endParaRPr lang="en-US" sz="4400" dirty="0">
              <a:latin typeface="Helvetica" pitchFamily="2" charset="0"/>
            </a:endParaRPr>
          </a:p>
        </p:txBody>
      </p:sp>
    </p:spTree>
    <p:extLst>
      <p:ext uri="{BB962C8B-B14F-4D97-AF65-F5344CB8AC3E}">
        <p14:creationId xmlns:p14="http://schemas.microsoft.com/office/powerpoint/2010/main" val="2517111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A5D63-1795-A893-44A6-326A4057742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A3F7001-37B9-93BD-34D4-B8196B69B697}"/>
              </a:ext>
            </a:extLst>
          </p:cNvPr>
          <p:cNvSpPr txBox="1"/>
          <p:nvPr/>
        </p:nvSpPr>
        <p:spPr>
          <a:xfrm>
            <a:off x="263125" y="211768"/>
            <a:ext cx="10651309" cy="1938992"/>
          </a:xfrm>
          <a:prstGeom prst="rect">
            <a:avLst/>
          </a:prstGeom>
          <a:noFill/>
        </p:spPr>
        <p:txBody>
          <a:bodyPr wrap="square" rtlCol="0">
            <a:spAutoFit/>
          </a:bodyPr>
          <a:lstStyle/>
          <a:p>
            <a:r>
              <a:rPr lang="en-US" sz="6000" b="1" dirty="0">
                <a:latin typeface="Helvetica" pitchFamily="2" charset="0"/>
              </a:rPr>
              <a:t>How does social deprivation influence use of PHCC?</a:t>
            </a:r>
            <a:endParaRPr lang="en-US" sz="4400" dirty="0">
              <a:latin typeface="Helvetica" pitchFamily="2" charset="0"/>
            </a:endParaRPr>
          </a:p>
        </p:txBody>
      </p:sp>
    </p:spTree>
    <p:extLst>
      <p:ext uri="{BB962C8B-B14F-4D97-AF65-F5344CB8AC3E}">
        <p14:creationId xmlns:p14="http://schemas.microsoft.com/office/powerpoint/2010/main" val="2378173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89A5F-275E-5334-08F3-4760C6CD0890}"/>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6B6F4AE8-D395-79C2-1DB7-B37550F6153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125" r="37656"/>
          <a:stretch>
            <a:fillRect/>
          </a:stretch>
        </p:blipFill>
        <p:spPr bwMode="auto">
          <a:xfrm>
            <a:off x="182057" y="2274330"/>
            <a:ext cx="3572820" cy="437190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4FE7F02-C9B3-3514-4DEE-536C9BB417DC}"/>
              </a:ext>
            </a:extLst>
          </p:cNvPr>
          <p:cNvSpPr txBox="1"/>
          <p:nvPr/>
        </p:nvSpPr>
        <p:spPr>
          <a:xfrm>
            <a:off x="3754877" y="2473696"/>
            <a:ext cx="8579795" cy="4708981"/>
          </a:xfrm>
          <a:prstGeom prst="rect">
            <a:avLst/>
          </a:prstGeom>
          <a:noFill/>
        </p:spPr>
        <p:txBody>
          <a:bodyPr wrap="square">
            <a:spAutoFit/>
          </a:bodyPr>
          <a:lstStyle/>
          <a:p>
            <a:pPr marL="857250" indent="-857250">
              <a:buFont typeface="Arial" panose="020B0604020202020204" pitchFamily="34" charset="0"/>
              <a:buChar char="•"/>
            </a:pPr>
            <a:r>
              <a:rPr lang="en-US" sz="6000" b="1" dirty="0">
                <a:latin typeface="Helvetica" pitchFamily="2" charset="0"/>
              </a:rPr>
              <a:t>11 Years</a:t>
            </a:r>
          </a:p>
          <a:p>
            <a:pPr marL="857250" indent="-857250">
              <a:buFont typeface="Arial" panose="020B0604020202020204" pitchFamily="34" charset="0"/>
              <a:buChar char="•"/>
            </a:pPr>
            <a:r>
              <a:rPr lang="en-US" sz="6000" b="1" dirty="0">
                <a:latin typeface="Helvetica" pitchFamily="2" charset="0"/>
              </a:rPr>
              <a:t>5,261 Taskings</a:t>
            </a:r>
          </a:p>
          <a:p>
            <a:pPr marL="857250" indent="-857250">
              <a:buFont typeface="Arial" panose="020B0604020202020204" pitchFamily="34" charset="0"/>
              <a:buChar char="•"/>
            </a:pPr>
            <a:r>
              <a:rPr lang="en-US" sz="6000" b="1" dirty="0">
                <a:latin typeface="Helvetica" pitchFamily="2" charset="0"/>
              </a:rPr>
              <a:t>Scottish Index of Multiple Deprivation</a:t>
            </a:r>
          </a:p>
          <a:p>
            <a:endParaRPr lang="en-US" sz="6000" b="1" dirty="0">
              <a:latin typeface="Helvetica" pitchFamily="2" charset="0"/>
            </a:endParaRPr>
          </a:p>
        </p:txBody>
      </p:sp>
      <p:sp>
        <p:nvSpPr>
          <p:cNvPr id="5" name="TextBox 4">
            <a:extLst>
              <a:ext uri="{FF2B5EF4-FFF2-40B4-BE49-F238E27FC236}">
                <a16:creationId xmlns:a16="http://schemas.microsoft.com/office/drawing/2014/main" id="{C3AB4DD1-C6FB-F065-0565-38DDD80E852B}"/>
              </a:ext>
            </a:extLst>
          </p:cNvPr>
          <p:cNvSpPr txBox="1"/>
          <p:nvPr/>
        </p:nvSpPr>
        <p:spPr>
          <a:xfrm>
            <a:off x="263125" y="211768"/>
            <a:ext cx="10651309" cy="1938992"/>
          </a:xfrm>
          <a:prstGeom prst="rect">
            <a:avLst/>
          </a:prstGeom>
          <a:noFill/>
        </p:spPr>
        <p:txBody>
          <a:bodyPr wrap="square" rtlCol="0">
            <a:spAutoFit/>
          </a:bodyPr>
          <a:lstStyle/>
          <a:p>
            <a:r>
              <a:rPr lang="en-US" sz="6000" b="1" dirty="0">
                <a:latin typeface="Helvetica" pitchFamily="2" charset="0"/>
              </a:rPr>
              <a:t>How does social deprivation influence use of PHCC?</a:t>
            </a:r>
            <a:endParaRPr lang="en-US" sz="4400" dirty="0">
              <a:latin typeface="Helvetica" pitchFamily="2" charset="0"/>
            </a:endParaRPr>
          </a:p>
        </p:txBody>
      </p:sp>
    </p:spTree>
    <p:extLst>
      <p:ext uri="{BB962C8B-B14F-4D97-AF65-F5344CB8AC3E}">
        <p14:creationId xmlns:p14="http://schemas.microsoft.com/office/powerpoint/2010/main" val="2655134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map of different colors&#10;&#10;AI-generated content may be incorrect.">
            <a:extLst>
              <a:ext uri="{FF2B5EF4-FFF2-40B4-BE49-F238E27FC236}">
                <a16:creationId xmlns:a16="http://schemas.microsoft.com/office/drawing/2014/main" id="{72466162-3F87-C54C-105B-8DC908C1C784}"/>
              </a:ext>
            </a:extLst>
          </p:cNvPr>
          <p:cNvPicPr>
            <a:picLocks noGrp="1" noChangeAspect="1"/>
          </p:cNvPicPr>
          <p:nvPr>
            <p:ph idx="1"/>
          </p:nvPr>
        </p:nvPicPr>
        <p:blipFill>
          <a:blip r:embed="rId2"/>
          <a:srcRect t="16862" b="17156"/>
          <a:stretch>
            <a:fillRect/>
          </a:stretch>
        </p:blipFill>
        <p:spPr>
          <a:xfrm>
            <a:off x="0" y="0"/>
            <a:ext cx="12192000" cy="6858000"/>
          </a:xfrm>
        </p:spPr>
      </p:pic>
    </p:spTree>
    <p:extLst>
      <p:ext uri="{BB962C8B-B14F-4D97-AF65-F5344CB8AC3E}">
        <p14:creationId xmlns:p14="http://schemas.microsoft.com/office/powerpoint/2010/main" val="42466217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4CB1C-5495-B6D1-3913-0B815316E0AC}"/>
            </a:ext>
          </a:extLst>
        </p:cNvPr>
        <p:cNvGrpSpPr/>
        <p:nvPr/>
      </p:nvGrpSpPr>
      <p:grpSpPr>
        <a:xfrm>
          <a:off x="0" y="0"/>
          <a:ext cx="0" cy="0"/>
          <a:chOff x="0" y="0"/>
          <a:chExt cx="0" cy="0"/>
        </a:xfrm>
      </p:grpSpPr>
      <p:pic>
        <p:nvPicPr>
          <p:cNvPr id="5" name="Content Placeholder 4" descr="A map of different colors&#10;&#10;AI-generated content may be incorrect.">
            <a:extLst>
              <a:ext uri="{FF2B5EF4-FFF2-40B4-BE49-F238E27FC236}">
                <a16:creationId xmlns:a16="http://schemas.microsoft.com/office/drawing/2014/main" id="{9DBF14FD-659E-3382-DE38-DE8F5B0AD492}"/>
              </a:ext>
            </a:extLst>
          </p:cNvPr>
          <p:cNvPicPr>
            <a:picLocks noGrp="1" noChangeAspect="1"/>
          </p:cNvPicPr>
          <p:nvPr>
            <p:ph idx="1"/>
          </p:nvPr>
        </p:nvPicPr>
        <p:blipFill>
          <a:blip r:embed="rId2"/>
          <a:srcRect t="16862" b="17156"/>
          <a:stretch>
            <a:fillRect/>
          </a:stretch>
        </p:blipFill>
        <p:spPr>
          <a:xfrm>
            <a:off x="0" y="0"/>
            <a:ext cx="12192000" cy="6858000"/>
          </a:xfrm>
        </p:spPr>
      </p:pic>
      <p:pic>
        <p:nvPicPr>
          <p:cNvPr id="1026" name="Picture 2" descr="Statistics openSIMD - Statistics">
            <a:extLst>
              <a:ext uri="{FF2B5EF4-FFF2-40B4-BE49-F238E27FC236}">
                <a16:creationId xmlns:a16="http://schemas.microsoft.com/office/drawing/2014/main" id="{78363277-43EF-5CFA-3E9F-CAE785A00A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3486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78903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aph of blue bars&#10;&#10;AI-generated content may be incorrect.">
            <a:extLst>
              <a:ext uri="{FF2B5EF4-FFF2-40B4-BE49-F238E27FC236}">
                <a16:creationId xmlns:a16="http://schemas.microsoft.com/office/drawing/2014/main" id="{784DC2A4-03A4-A9C3-4704-A315FA083293}"/>
              </a:ext>
            </a:extLst>
          </p:cNvPr>
          <p:cNvPicPr>
            <a:picLocks noGrp="1" noChangeAspect="1"/>
          </p:cNvPicPr>
          <p:nvPr>
            <p:ph idx="1"/>
          </p:nvPr>
        </p:nvPicPr>
        <p:blipFill>
          <a:blip r:embed="rId3"/>
          <a:stretch>
            <a:fillRect/>
          </a:stretch>
        </p:blipFill>
        <p:spPr>
          <a:xfrm>
            <a:off x="792272" y="122157"/>
            <a:ext cx="10607456" cy="6613685"/>
          </a:xfrm>
        </p:spPr>
      </p:pic>
    </p:spTree>
    <p:extLst>
      <p:ext uri="{BB962C8B-B14F-4D97-AF65-F5344CB8AC3E}">
        <p14:creationId xmlns:p14="http://schemas.microsoft.com/office/powerpoint/2010/main" val="27191342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8DA2D-87C0-CE5A-3B86-343D373E4C6F}"/>
            </a:ext>
          </a:extLst>
        </p:cNvPr>
        <p:cNvGrpSpPr/>
        <p:nvPr/>
      </p:nvGrpSpPr>
      <p:grpSpPr>
        <a:xfrm>
          <a:off x="0" y="0"/>
          <a:ext cx="0" cy="0"/>
          <a:chOff x="0" y="0"/>
          <a:chExt cx="0" cy="0"/>
        </a:xfrm>
      </p:grpSpPr>
      <p:pic>
        <p:nvPicPr>
          <p:cNvPr id="5" name="Content Placeholder 4" descr="A graph of blue bars&#10;&#10;AI-generated content may be incorrect.">
            <a:extLst>
              <a:ext uri="{FF2B5EF4-FFF2-40B4-BE49-F238E27FC236}">
                <a16:creationId xmlns:a16="http://schemas.microsoft.com/office/drawing/2014/main" id="{AAE992A2-9E7C-BCFA-FF53-F0540A0A86F3}"/>
              </a:ext>
            </a:extLst>
          </p:cNvPr>
          <p:cNvPicPr>
            <a:picLocks noGrp="1" noChangeAspect="1"/>
          </p:cNvPicPr>
          <p:nvPr>
            <p:ph idx="1"/>
          </p:nvPr>
        </p:nvPicPr>
        <p:blipFill>
          <a:blip r:embed="rId3"/>
          <a:stretch>
            <a:fillRect/>
          </a:stretch>
        </p:blipFill>
        <p:spPr>
          <a:xfrm>
            <a:off x="792272" y="122157"/>
            <a:ext cx="10607456" cy="6613685"/>
          </a:xfrm>
        </p:spPr>
      </p:pic>
      <p:sp>
        <p:nvSpPr>
          <p:cNvPr id="2" name="TextBox 1">
            <a:extLst>
              <a:ext uri="{FF2B5EF4-FFF2-40B4-BE49-F238E27FC236}">
                <a16:creationId xmlns:a16="http://schemas.microsoft.com/office/drawing/2014/main" id="{42C5D05F-0E0E-C930-2AD0-A2BA4A6011C9}"/>
              </a:ext>
            </a:extLst>
          </p:cNvPr>
          <p:cNvSpPr txBox="1"/>
          <p:nvPr/>
        </p:nvSpPr>
        <p:spPr>
          <a:xfrm>
            <a:off x="8229599" y="700391"/>
            <a:ext cx="2587558" cy="1015663"/>
          </a:xfrm>
          <a:prstGeom prst="rect">
            <a:avLst/>
          </a:prstGeom>
          <a:solidFill>
            <a:schemeClr val="bg1"/>
          </a:solidFill>
        </p:spPr>
        <p:txBody>
          <a:bodyPr wrap="square" rtlCol="0">
            <a:spAutoFit/>
          </a:bodyPr>
          <a:lstStyle/>
          <a:p>
            <a:r>
              <a:rPr lang="en-US" sz="6000" b="1" dirty="0">
                <a:latin typeface="Helvetica" pitchFamily="2" charset="0"/>
              </a:rPr>
              <a:t>p=0.01</a:t>
            </a:r>
          </a:p>
        </p:txBody>
      </p:sp>
    </p:spTree>
    <p:extLst>
      <p:ext uri="{BB962C8B-B14F-4D97-AF65-F5344CB8AC3E}">
        <p14:creationId xmlns:p14="http://schemas.microsoft.com/office/powerpoint/2010/main" val="8622114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CCF80-753F-2799-5896-BA77AAE3366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0F70B69-C41C-38E0-DCA8-015DC86EFF38}"/>
              </a:ext>
            </a:extLst>
          </p:cNvPr>
          <p:cNvSpPr txBox="1"/>
          <p:nvPr/>
        </p:nvSpPr>
        <p:spPr>
          <a:xfrm>
            <a:off x="263125" y="211768"/>
            <a:ext cx="10651309" cy="1015663"/>
          </a:xfrm>
          <a:prstGeom prst="rect">
            <a:avLst/>
          </a:prstGeom>
          <a:noFill/>
        </p:spPr>
        <p:txBody>
          <a:bodyPr wrap="square" rtlCol="0">
            <a:spAutoFit/>
          </a:bodyPr>
          <a:lstStyle/>
          <a:p>
            <a:r>
              <a:rPr lang="en-US" sz="6000" b="1" dirty="0">
                <a:latin typeface="Helvetica" pitchFamily="2" charset="0"/>
              </a:rPr>
              <a:t>Can we get a bigger picture?</a:t>
            </a:r>
            <a:endParaRPr lang="en-US" sz="4400" dirty="0">
              <a:latin typeface="Helvetica" pitchFamily="2" charset="0"/>
            </a:endParaRPr>
          </a:p>
        </p:txBody>
      </p:sp>
    </p:spTree>
    <p:extLst>
      <p:ext uri="{BB962C8B-B14F-4D97-AF65-F5344CB8AC3E}">
        <p14:creationId xmlns:p14="http://schemas.microsoft.com/office/powerpoint/2010/main" val="36882713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0F76A-D5E5-B5B7-2FA6-5CF6FC5554EC}"/>
            </a:ext>
          </a:extLst>
        </p:cNvPr>
        <p:cNvGrpSpPr/>
        <p:nvPr/>
      </p:nvGrpSpPr>
      <p:grpSpPr>
        <a:xfrm>
          <a:off x="0" y="0"/>
          <a:ext cx="0" cy="0"/>
          <a:chOff x="0" y="0"/>
          <a:chExt cx="0" cy="0"/>
        </a:xfrm>
      </p:grpSpPr>
      <p:cxnSp>
        <p:nvCxnSpPr>
          <p:cNvPr id="16" name="Straight Arrow Connector 15">
            <a:extLst>
              <a:ext uri="{FF2B5EF4-FFF2-40B4-BE49-F238E27FC236}">
                <a16:creationId xmlns:a16="http://schemas.microsoft.com/office/drawing/2014/main" id="{5A1F7EF6-EABE-BB6B-186B-48DCC05779EB}"/>
              </a:ext>
            </a:extLst>
          </p:cNvPr>
          <p:cNvCxnSpPr>
            <a:cxnSpLocks/>
          </p:cNvCxnSpPr>
          <p:nvPr/>
        </p:nvCxnSpPr>
        <p:spPr>
          <a:xfrm>
            <a:off x="6985064" y="4359614"/>
            <a:ext cx="1848256" cy="967363"/>
          </a:xfrm>
          <a:prstGeom prst="straightConnector1">
            <a:avLst/>
          </a:prstGeom>
          <a:ln w="3175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E1B9DF78-25CC-B88E-CF28-866C3D5C76DA}"/>
              </a:ext>
            </a:extLst>
          </p:cNvPr>
          <p:cNvCxnSpPr>
            <a:cxnSpLocks/>
          </p:cNvCxnSpPr>
          <p:nvPr/>
        </p:nvCxnSpPr>
        <p:spPr>
          <a:xfrm flipV="1">
            <a:off x="2980511" y="4202349"/>
            <a:ext cx="1848256" cy="1124628"/>
          </a:xfrm>
          <a:prstGeom prst="straightConnector1">
            <a:avLst/>
          </a:prstGeom>
          <a:ln w="3175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76226185-7C24-6F6E-366F-F1D68D264FFC}"/>
              </a:ext>
            </a:extLst>
          </p:cNvPr>
          <p:cNvCxnSpPr>
            <a:cxnSpLocks/>
          </p:cNvCxnSpPr>
          <p:nvPr/>
        </p:nvCxnSpPr>
        <p:spPr>
          <a:xfrm>
            <a:off x="6985064" y="3565188"/>
            <a:ext cx="2120631" cy="0"/>
          </a:xfrm>
          <a:prstGeom prst="straightConnector1">
            <a:avLst/>
          </a:prstGeom>
          <a:ln w="3175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5" name="Straight Arrow Connector 4">
            <a:extLst>
              <a:ext uri="{FF2B5EF4-FFF2-40B4-BE49-F238E27FC236}">
                <a16:creationId xmlns:a16="http://schemas.microsoft.com/office/drawing/2014/main" id="{A96F8C6E-E349-043B-EF53-251351DB6E0B}"/>
              </a:ext>
            </a:extLst>
          </p:cNvPr>
          <p:cNvCxnSpPr>
            <a:cxnSpLocks/>
          </p:cNvCxnSpPr>
          <p:nvPr/>
        </p:nvCxnSpPr>
        <p:spPr>
          <a:xfrm>
            <a:off x="2980511" y="3565188"/>
            <a:ext cx="1848256" cy="0"/>
          </a:xfrm>
          <a:prstGeom prst="straightConnector1">
            <a:avLst/>
          </a:prstGeom>
          <a:ln w="31750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61F41D80-E320-A1F9-5ECA-16C3E2ABCC64}"/>
              </a:ext>
            </a:extLst>
          </p:cNvPr>
          <p:cNvPicPr>
            <a:picLocks noChangeAspect="1"/>
          </p:cNvPicPr>
          <p:nvPr/>
        </p:nvPicPr>
        <p:blipFill>
          <a:blip r:embed="rId3"/>
          <a:stretch>
            <a:fillRect/>
          </a:stretch>
        </p:blipFill>
        <p:spPr>
          <a:xfrm>
            <a:off x="263125" y="1803400"/>
            <a:ext cx="3251200" cy="3251200"/>
          </a:xfrm>
          <a:prstGeom prst="rect">
            <a:avLst/>
          </a:prstGeom>
        </p:spPr>
      </p:pic>
      <p:pic>
        <p:nvPicPr>
          <p:cNvPr id="9" name="Picture 8">
            <a:extLst>
              <a:ext uri="{FF2B5EF4-FFF2-40B4-BE49-F238E27FC236}">
                <a16:creationId xmlns:a16="http://schemas.microsoft.com/office/drawing/2014/main" id="{E8AA51B3-0D2E-641B-5B7D-F1FA0F27DE01}"/>
              </a:ext>
            </a:extLst>
          </p:cNvPr>
          <p:cNvPicPr>
            <a:picLocks noChangeAspect="1"/>
          </p:cNvPicPr>
          <p:nvPr/>
        </p:nvPicPr>
        <p:blipFill>
          <a:blip r:embed="rId4"/>
          <a:stretch>
            <a:fillRect/>
          </a:stretch>
        </p:blipFill>
        <p:spPr>
          <a:xfrm>
            <a:off x="4680212" y="2151705"/>
            <a:ext cx="2622685" cy="2622685"/>
          </a:xfrm>
          <a:prstGeom prst="rect">
            <a:avLst/>
          </a:prstGeom>
        </p:spPr>
      </p:pic>
      <p:sp>
        <p:nvSpPr>
          <p:cNvPr id="10" name="TextBox 9">
            <a:extLst>
              <a:ext uri="{FF2B5EF4-FFF2-40B4-BE49-F238E27FC236}">
                <a16:creationId xmlns:a16="http://schemas.microsoft.com/office/drawing/2014/main" id="{D7E5867F-260A-88DA-5EA7-40DB89C33494}"/>
              </a:ext>
            </a:extLst>
          </p:cNvPr>
          <p:cNvSpPr txBox="1"/>
          <p:nvPr/>
        </p:nvSpPr>
        <p:spPr>
          <a:xfrm>
            <a:off x="263125" y="211768"/>
            <a:ext cx="10651309" cy="1015663"/>
          </a:xfrm>
          <a:prstGeom prst="rect">
            <a:avLst/>
          </a:prstGeom>
          <a:noFill/>
        </p:spPr>
        <p:txBody>
          <a:bodyPr wrap="square" rtlCol="0">
            <a:spAutoFit/>
          </a:bodyPr>
          <a:lstStyle/>
          <a:p>
            <a:r>
              <a:rPr lang="en-US" sz="6000" b="1" dirty="0">
                <a:latin typeface="Helvetica" pitchFamily="2" charset="0"/>
              </a:rPr>
              <a:t>Can we get a bigger picture?</a:t>
            </a:r>
            <a:endParaRPr lang="en-US" sz="4400" dirty="0">
              <a:latin typeface="Helvetica" pitchFamily="2" charset="0"/>
            </a:endParaRPr>
          </a:p>
        </p:txBody>
      </p:sp>
      <p:pic>
        <p:nvPicPr>
          <p:cNvPr id="12" name="Picture 11">
            <a:extLst>
              <a:ext uri="{FF2B5EF4-FFF2-40B4-BE49-F238E27FC236}">
                <a16:creationId xmlns:a16="http://schemas.microsoft.com/office/drawing/2014/main" id="{75FE38D6-6927-F397-F5CB-CA72FDAB49EC}"/>
              </a:ext>
            </a:extLst>
          </p:cNvPr>
          <p:cNvPicPr>
            <a:picLocks noChangeAspect="1"/>
          </p:cNvPicPr>
          <p:nvPr/>
        </p:nvPicPr>
        <p:blipFill>
          <a:blip r:embed="rId5"/>
          <a:stretch>
            <a:fillRect/>
          </a:stretch>
        </p:blipFill>
        <p:spPr>
          <a:xfrm>
            <a:off x="653439" y="3701377"/>
            <a:ext cx="3251200" cy="3251200"/>
          </a:xfrm>
          <a:prstGeom prst="rect">
            <a:avLst/>
          </a:prstGeom>
        </p:spPr>
      </p:pic>
      <p:pic>
        <p:nvPicPr>
          <p:cNvPr id="18" name="Picture 17">
            <a:extLst>
              <a:ext uri="{FF2B5EF4-FFF2-40B4-BE49-F238E27FC236}">
                <a16:creationId xmlns:a16="http://schemas.microsoft.com/office/drawing/2014/main" id="{6B09E70B-4E6F-2C55-A9D3-13FB598BB562}"/>
              </a:ext>
            </a:extLst>
          </p:cNvPr>
          <p:cNvPicPr>
            <a:picLocks noChangeAspect="1"/>
          </p:cNvPicPr>
          <p:nvPr/>
        </p:nvPicPr>
        <p:blipFill>
          <a:blip r:embed="rId6"/>
          <a:stretch>
            <a:fillRect/>
          </a:stretch>
        </p:blipFill>
        <p:spPr>
          <a:xfrm>
            <a:off x="8639307" y="1947567"/>
            <a:ext cx="2622685" cy="2622685"/>
          </a:xfrm>
          <a:prstGeom prst="rect">
            <a:avLst/>
          </a:prstGeom>
        </p:spPr>
      </p:pic>
      <p:pic>
        <p:nvPicPr>
          <p:cNvPr id="20" name="Picture 19">
            <a:extLst>
              <a:ext uri="{FF2B5EF4-FFF2-40B4-BE49-F238E27FC236}">
                <a16:creationId xmlns:a16="http://schemas.microsoft.com/office/drawing/2014/main" id="{B42BCEBE-4308-9A64-4B52-C40D286E5656}"/>
              </a:ext>
            </a:extLst>
          </p:cNvPr>
          <p:cNvPicPr>
            <a:picLocks noChangeAspect="1"/>
          </p:cNvPicPr>
          <p:nvPr/>
        </p:nvPicPr>
        <p:blipFill>
          <a:blip r:embed="rId7"/>
          <a:stretch>
            <a:fillRect/>
          </a:stretch>
        </p:blipFill>
        <p:spPr>
          <a:xfrm>
            <a:off x="8518633" y="4570252"/>
            <a:ext cx="2120631" cy="2120631"/>
          </a:xfrm>
          <a:prstGeom prst="rect">
            <a:avLst/>
          </a:prstGeom>
        </p:spPr>
      </p:pic>
    </p:spTree>
    <p:extLst>
      <p:ext uri="{BB962C8B-B14F-4D97-AF65-F5344CB8AC3E}">
        <p14:creationId xmlns:p14="http://schemas.microsoft.com/office/powerpoint/2010/main" val="6380316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C5770-B275-1E90-2B14-6278B60D81B5}"/>
            </a:ext>
          </a:extLst>
        </p:cNvPr>
        <p:cNvGrpSpPr/>
        <p:nvPr/>
      </p:nvGrpSpPr>
      <p:grpSpPr>
        <a:xfrm>
          <a:off x="0" y="0"/>
          <a:ext cx="0" cy="0"/>
          <a:chOff x="0" y="0"/>
          <a:chExt cx="0" cy="0"/>
        </a:xfrm>
      </p:grpSpPr>
      <p:cxnSp>
        <p:nvCxnSpPr>
          <p:cNvPr id="16" name="Straight Arrow Connector 15">
            <a:extLst>
              <a:ext uri="{FF2B5EF4-FFF2-40B4-BE49-F238E27FC236}">
                <a16:creationId xmlns:a16="http://schemas.microsoft.com/office/drawing/2014/main" id="{68F97262-F297-E396-3FC0-012072728876}"/>
              </a:ext>
            </a:extLst>
          </p:cNvPr>
          <p:cNvCxnSpPr>
            <a:cxnSpLocks/>
          </p:cNvCxnSpPr>
          <p:nvPr/>
        </p:nvCxnSpPr>
        <p:spPr>
          <a:xfrm>
            <a:off x="6985064" y="4359614"/>
            <a:ext cx="1848256" cy="967363"/>
          </a:xfrm>
          <a:prstGeom prst="straightConnector1">
            <a:avLst/>
          </a:prstGeom>
          <a:ln w="3175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E63D3CD3-6487-A7CB-4B5B-A78157F7258C}"/>
              </a:ext>
            </a:extLst>
          </p:cNvPr>
          <p:cNvCxnSpPr>
            <a:cxnSpLocks/>
          </p:cNvCxnSpPr>
          <p:nvPr/>
        </p:nvCxnSpPr>
        <p:spPr>
          <a:xfrm flipV="1">
            <a:off x="2980511" y="4202349"/>
            <a:ext cx="1848256" cy="1124628"/>
          </a:xfrm>
          <a:prstGeom prst="straightConnector1">
            <a:avLst/>
          </a:prstGeom>
          <a:ln w="3175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B26BD1B9-3EE2-5D7C-6234-7D98351CEDD6}"/>
              </a:ext>
            </a:extLst>
          </p:cNvPr>
          <p:cNvCxnSpPr>
            <a:cxnSpLocks/>
          </p:cNvCxnSpPr>
          <p:nvPr/>
        </p:nvCxnSpPr>
        <p:spPr>
          <a:xfrm>
            <a:off x="6985064" y="3565188"/>
            <a:ext cx="2120631" cy="0"/>
          </a:xfrm>
          <a:prstGeom prst="straightConnector1">
            <a:avLst/>
          </a:prstGeom>
          <a:ln w="3175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5" name="Straight Arrow Connector 4">
            <a:extLst>
              <a:ext uri="{FF2B5EF4-FFF2-40B4-BE49-F238E27FC236}">
                <a16:creationId xmlns:a16="http://schemas.microsoft.com/office/drawing/2014/main" id="{7012B758-53F5-2C4F-D791-BE275A1A71DC}"/>
              </a:ext>
            </a:extLst>
          </p:cNvPr>
          <p:cNvCxnSpPr>
            <a:cxnSpLocks/>
          </p:cNvCxnSpPr>
          <p:nvPr/>
        </p:nvCxnSpPr>
        <p:spPr>
          <a:xfrm>
            <a:off x="2980511" y="3565188"/>
            <a:ext cx="1848256" cy="0"/>
          </a:xfrm>
          <a:prstGeom prst="straightConnector1">
            <a:avLst/>
          </a:prstGeom>
          <a:ln w="31750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8618091A-971C-66AF-8612-5D6648E8ACF3}"/>
              </a:ext>
            </a:extLst>
          </p:cNvPr>
          <p:cNvPicPr>
            <a:picLocks noChangeAspect="1"/>
          </p:cNvPicPr>
          <p:nvPr/>
        </p:nvPicPr>
        <p:blipFill>
          <a:blip r:embed="rId3"/>
          <a:stretch>
            <a:fillRect/>
          </a:stretch>
        </p:blipFill>
        <p:spPr>
          <a:xfrm>
            <a:off x="263125" y="1803400"/>
            <a:ext cx="3251200" cy="3251200"/>
          </a:xfrm>
          <a:prstGeom prst="rect">
            <a:avLst/>
          </a:prstGeom>
        </p:spPr>
      </p:pic>
      <p:pic>
        <p:nvPicPr>
          <p:cNvPr id="9" name="Picture 8">
            <a:extLst>
              <a:ext uri="{FF2B5EF4-FFF2-40B4-BE49-F238E27FC236}">
                <a16:creationId xmlns:a16="http://schemas.microsoft.com/office/drawing/2014/main" id="{CA9828F0-A918-CDFF-2A92-C853BC455DCF}"/>
              </a:ext>
            </a:extLst>
          </p:cNvPr>
          <p:cNvPicPr>
            <a:picLocks noChangeAspect="1"/>
          </p:cNvPicPr>
          <p:nvPr/>
        </p:nvPicPr>
        <p:blipFill>
          <a:blip r:embed="rId4"/>
          <a:stretch>
            <a:fillRect/>
          </a:stretch>
        </p:blipFill>
        <p:spPr>
          <a:xfrm>
            <a:off x="4680212" y="2151705"/>
            <a:ext cx="2622685" cy="2622685"/>
          </a:xfrm>
          <a:prstGeom prst="rect">
            <a:avLst/>
          </a:prstGeom>
        </p:spPr>
      </p:pic>
      <p:sp>
        <p:nvSpPr>
          <p:cNvPr id="10" name="TextBox 9">
            <a:extLst>
              <a:ext uri="{FF2B5EF4-FFF2-40B4-BE49-F238E27FC236}">
                <a16:creationId xmlns:a16="http://schemas.microsoft.com/office/drawing/2014/main" id="{8B649F33-7719-EA37-B599-FD8ED6ABA920}"/>
              </a:ext>
            </a:extLst>
          </p:cNvPr>
          <p:cNvSpPr txBox="1"/>
          <p:nvPr/>
        </p:nvSpPr>
        <p:spPr>
          <a:xfrm>
            <a:off x="263125" y="211768"/>
            <a:ext cx="10651309" cy="1015663"/>
          </a:xfrm>
          <a:prstGeom prst="rect">
            <a:avLst/>
          </a:prstGeom>
          <a:noFill/>
        </p:spPr>
        <p:txBody>
          <a:bodyPr wrap="square" rtlCol="0">
            <a:spAutoFit/>
          </a:bodyPr>
          <a:lstStyle/>
          <a:p>
            <a:r>
              <a:rPr lang="en-US" sz="6000" b="1" dirty="0">
                <a:latin typeface="Helvetica" pitchFamily="2" charset="0"/>
              </a:rPr>
              <a:t>Can we get a bigger picture?</a:t>
            </a:r>
            <a:endParaRPr lang="en-US" sz="4400" dirty="0">
              <a:latin typeface="Helvetica" pitchFamily="2" charset="0"/>
            </a:endParaRPr>
          </a:p>
        </p:txBody>
      </p:sp>
      <p:pic>
        <p:nvPicPr>
          <p:cNvPr id="12" name="Picture 11">
            <a:extLst>
              <a:ext uri="{FF2B5EF4-FFF2-40B4-BE49-F238E27FC236}">
                <a16:creationId xmlns:a16="http://schemas.microsoft.com/office/drawing/2014/main" id="{5432480D-3CD8-1D5D-A277-95A64E3E99CC}"/>
              </a:ext>
            </a:extLst>
          </p:cNvPr>
          <p:cNvPicPr>
            <a:picLocks noChangeAspect="1"/>
          </p:cNvPicPr>
          <p:nvPr/>
        </p:nvPicPr>
        <p:blipFill>
          <a:blip r:embed="rId5"/>
          <a:stretch>
            <a:fillRect/>
          </a:stretch>
        </p:blipFill>
        <p:spPr>
          <a:xfrm>
            <a:off x="653439" y="3701377"/>
            <a:ext cx="3251200" cy="3251200"/>
          </a:xfrm>
          <a:prstGeom prst="rect">
            <a:avLst/>
          </a:prstGeom>
        </p:spPr>
      </p:pic>
      <p:pic>
        <p:nvPicPr>
          <p:cNvPr id="18" name="Picture 17">
            <a:extLst>
              <a:ext uri="{FF2B5EF4-FFF2-40B4-BE49-F238E27FC236}">
                <a16:creationId xmlns:a16="http://schemas.microsoft.com/office/drawing/2014/main" id="{2132B5B3-EC98-BA79-FE71-92C691C979B0}"/>
              </a:ext>
            </a:extLst>
          </p:cNvPr>
          <p:cNvPicPr>
            <a:picLocks noChangeAspect="1"/>
          </p:cNvPicPr>
          <p:nvPr/>
        </p:nvPicPr>
        <p:blipFill>
          <a:blip r:embed="rId6"/>
          <a:stretch>
            <a:fillRect/>
          </a:stretch>
        </p:blipFill>
        <p:spPr>
          <a:xfrm>
            <a:off x="8639307" y="1947567"/>
            <a:ext cx="2622685" cy="2622685"/>
          </a:xfrm>
          <a:prstGeom prst="rect">
            <a:avLst/>
          </a:prstGeom>
        </p:spPr>
      </p:pic>
      <p:pic>
        <p:nvPicPr>
          <p:cNvPr id="20" name="Picture 19">
            <a:extLst>
              <a:ext uri="{FF2B5EF4-FFF2-40B4-BE49-F238E27FC236}">
                <a16:creationId xmlns:a16="http://schemas.microsoft.com/office/drawing/2014/main" id="{64A86A8C-7EDE-2E13-BA5A-2A6D3BE32AB7}"/>
              </a:ext>
            </a:extLst>
          </p:cNvPr>
          <p:cNvPicPr>
            <a:picLocks noChangeAspect="1"/>
          </p:cNvPicPr>
          <p:nvPr/>
        </p:nvPicPr>
        <p:blipFill>
          <a:blip r:embed="rId7"/>
          <a:stretch>
            <a:fillRect/>
          </a:stretch>
        </p:blipFill>
        <p:spPr>
          <a:xfrm>
            <a:off x="8518633" y="4570252"/>
            <a:ext cx="2120631" cy="2120631"/>
          </a:xfrm>
          <a:prstGeom prst="rect">
            <a:avLst/>
          </a:prstGeom>
        </p:spPr>
      </p:pic>
      <p:sp>
        <p:nvSpPr>
          <p:cNvPr id="2" name="&quot;No&quot; Symbol 1">
            <a:extLst>
              <a:ext uri="{FF2B5EF4-FFF2-40B4-BE49-F238E27FC236}">
                <a16:creationId xmlns:a16="http://schemas.microsoft.com/office/drawing/2014/main" id="{878C66BF-B58F-E06F-5A9E-F09974125A3D}"/>
              </a:ext>
            </a:extLst>
          </p:cNvPr>
          <p:cNvSpPr/>
          <p:nvPr/>
        </p:nvSpPr>
        <p:spPr>
          <a:xfrm>
            <a:off x="3227645" y="2730233"/>
            <a:ext cx="1595336" cy="1556426"/>
          </a:xfrm>
          <a:prstGeom prst="noSmoking">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quot;No&quot; Symbol 3">
            <a:extLst>
              <a:ext uri="{FF2B5EF4-FFF2-40B4-BE49-F238E27FC236}">
                <a16:creationId xmlns:a16="http://schemas.microsoft.com/office/drawing/2014/main" id="{584C2541-A474-C4A0-1352-7753F60425D8}"/>
              </a:ext>
            </a:extLst>
          </p:cNvPr>
          <p:cNvSpPr/>
          <p:nvPr/>
        </p:nvSpPr>
        <p:spPr>
          <a:xfrm>
            <a:off x="3274676" y="4065082"/>
            <a:ext cx="1595336" cy="1556426"/>
          </a:xfrm>
          <a:prstGeom prst="noSmoking">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552521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8FBBB-A234-4DF5-C4A6-783C08990B00}"/>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C0ACCB51-AFA1-03EF-A7B5-1A17C526CDF1}"/>
              </a:ext>
            </a:extLst>
          </p:cNvPr>
          <p:cNvSpPr txBox="1"/>
          <p:nvPr/>
        </p:nvSpPr>
        <p:spPr>
          <a:xfrm>
            <a:off x="263125" y="211768"/>
            <a:ext cx="10651309" cy="1015663"/>
          </a:xfrm>
          <a:prstGeom prst="rect">
            <a:avLst/>
          </a:prstGeom>
          <a:noFill/>
        </p:spPr>
        <p:txBody>
          <a:bodyPr wrap="square" rtlCol="0">
            <a:spAutoFit/>
          </a:bodyPr>
          <a:lstStyle/>
          <a:p>
            <a:r>
              <a:rPr lang="en-US" sz="6000" b="1" dirty="0">
                <a:latin typeface="Helvetica" pitchFamily="2" charset="0"/>
              </a:rPr>
              <a:t>Can we get a bigger picture?</a:t>
            </a:r>
            <a:endParaRPr lang="en-US" sz="4400" dirty="0">
              <a:latin typeface="Helvetica" pitchFamily="2" charset="0"/>
            </a:endParaRPr>
          </a:p>
        </p:txBody>
      </p:sp>
      <p:cxnSp>
        <p:nvCxnSpPr>
          <p:cNvPr id="7" name="Straight Arrow Connector 6">
            <a:extLst>
              <a:ext uri="{FF2B5EF4-FFF2-40B4-BE49-F238E27FC236}">
                <a16:creationId xmlns:a16="http://schemas.microsoft.com/office/drawing/2014/main" id="{47920F7C-39E5-1B08-BFA2-774F532589E0}"/>
              </a:ext>
            </a:extLst>
          </p:cNvPr>
          <p:cNvCxnSpPr>
            <a:cxnSpLocks/>
          </p:cNvCxnSpPr>
          <p:nvPr/>
        </p:nvCxnSpPr>
        <p:spPr>
          <a:xfrm flipV="1">
            <a:off x="2980511" y="4202349"/>
            <a:ext cx="1848256" cy="1124628"/>
          </a:xfrm>
          <a:prstGeom prst="straightConnector1">
            <a:avLst/>
          </a:prstGeom>
          <a:ln w="3175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2630F4D0-DF98-254B-DF71-CECA9134219A}"/>
              </a:ext>
            </a:extLst>
          </p:cNvPr>
          <p:cNvCxnSpPr>
            <a:cxnSpLocks/>
          </p:cNvCxnSpPr>
          <p:nvPr/>
        </p:nvCxnSpPr>
        <p:spPr>
          <a:xfrm>
            <a:off x="2980511" y="3565188"/>
            <a:ext cx="1848256" cy="0"/>
          </a:xfrm>
          <a:prstGeom prst="straightConnector1">
            <a:avLst/>
          </a:prstGeom>
          <a:ln w="31750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AB66FA8A-B5E7-84E9-5022-650634F76B26}"/>
              </a:ext>
            </a:extLst>
          </p:cNvPr>
          <p:cNvPicPr>
            <a:picLocks noChangeAspect="1"/>
          </p:cNvPicPr>
          <p:nvPr/>
        </p:nvPicPr>
        <p:blipFill>
          <a:blip r:embed="rId3"/>
          <a:stretch>
            <a:fillRect/>
          </a:stretch>
        </p:blipFill>
        <p:spPr>
          <a:xfrm>
            <a:off x="263125" y="1803400"/>
            <a:ext cx="3251200" cy="3251200"/>
          </a:xfrm>
          <a:prstGeom prst="rect">
            <a:avLst/>
          </a:prstGeom>
        </p:spPr>
      </p:pic>
      <p:pic>
        <p:nvPicPr>
          <p:cNvPr id="15" name="Picture 14">
            <a:extLst>
              <a:ext uri="{FF2B5EF4-FFF2-40B4-BE49-F238E27FC236}">
                <a16:creationId xmlns:a16="http://schemas.microsoft.com/office/drawing/2014/main" id="{89D78D80-2A9C-B495-A20F-4760AAF95D66}"/>
              </a:ext>
            </a:extLst>
          </p:cNvPr>
          <p:cNvPicPr>
            <a:picLocks noChangeAspect="1"/>
          </p:cNvPicPr>
          <p:nvPr/>
        </p:nvPicPr>
        <p:blipFill>
          <a:blip r:embed="rId4"/>
          <a:stretch>
            <a:fillRect/>
          </a:stretch>
        </p:blipFill>
        <p:spPr>
          <a:xfrm>
            <a:off x="653439" y="3701377"/>
            <a:ext cx="3251200" cy="3251200"/>
          </a:xfrm>
          <a:prstGeom prst="rect">
            <a:avLst/>
          </a:prstGeom>
        </p:spPr>
      </p:pic>
      <p:pic>
        <p:nvPicPr>
          <p:cNvPr id="6" name="Picture 5">
            <a:extLst>
              <a:ext uri="{FF2B5EF4-FFF2-40B4-BE49-F238E27FC236}">
                <a16:creationId xmlns:a16="http://schemas.microsoft.com/office/drawing/2014/main" id="{880C8488-01EA-4D9C-8600-4ECEDFD6AB7A}"/>
              </a:ext>
            </a:extLst>
          </p:cNvPr>
          <p:cNvPicPr>
            <a:picLocks noChangeAspect="1"/>
          </p:cNvPicPr>
          <p:nvPr/>
        </p:nvPicPr>
        <p:blipFill>
          <a:blip r:embed="rId5"/>
          <a:stretch>
            <a:fillRect/>
          </a:stretch>
        </p:blipFill>
        <p:spPr>
          <a:xfrm>
            <a:off x="4487123" y="1689975"/>
            <a:ext cx="3750426" cy="3750426"/>
          </a:xfrm>
          <a:prstGeom prst="rect">
            <a:avLst/>
          </a:prstGeom>
        </p:spPr>
      </p:pic>
    </p:spTree>
    <p:extLst>
      <p:ext uri="{BB962C8B-B14F-4D97-AF65-F5344CB8AC3E}">
        <p14:creationId xmlns:p14="http://schemas.microsoft.com/office/powerpoint/2010/main" val="41216513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C29A8-060D-7189-BA43-12890FAB2E2C}"/>
            </a:ext>
          </a:extLst>
        </p:cNvPr>
        <p:cNvGrpSpPr/>
        <p:nvPr/>
      </p:nvGrpSpPr>
      <p:grpSpPr>
        <a:xfrm>
          <a:off x="0" y="0"/>
          <a:ext cx="0" cy="0"/>
          <a:chOff x="0" y="0"/>
          <a:chExt cx="0" cy="0"/>
        </a:xfrm>
      </p:grpSpPr>
      <p:cxnSp>
        <p:nvCxnSpPr>
          <p:cNvPr id="16" name="Straight Arrow Connector 15">
            <a:extLst>
              <a:ext uri="{FF2B5EF4-FFF2-40B4-BE49-F238E27FC236}">
                <a16:creationId xmlns:a16="http://schemas.microsoft.com/office/drawing/2014/main" id="{6CAAC81A-1F2D-9697-281E-A29B3CBCE2B6}"/>
              </a:ext>
            </a:extLst>
          </p:cNvPr>
          <p:cNvCxnSpPr>
            <a:cxnSpLocks/>
          </p:cNvCxnSpPr>
          <p:nvPr/>
        </p:nvCxnSpPr>
        <p:spPr>
          <a:xfrm>
            <a:off x="6985064" y="4359614"/>
            <a:ext cx="1848256" cy="967363"/>
          </a:xfrm>
          <a:prstGeom prst="straightConnector1">
            <a:avLst/>
          </a:prstGeom>
          <a:ln w="3175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EC05A1CB-2757-2EFB-2F83-F14340375D3F}"/>
              </a:ext>
            </a:extLst>
          </p:cNvPr>
          <p:cNvCxnSpPr>
            <a:cxnSpLocks/>
          </p:cNvCxnSpPr>
          <p:nvPr/>
        </p:nvCxnSpPr>
        <p:spPr>
          <a:xfrm>
            <a:off x="6985064" y="3565188"/>
            <a:ext cx="2120631" cy="0"/>
          </a:xfrm>
          <a:prstGeom prst="straightConnector1">
            <a:avLst/>
          </a:prstGeom>
          <a:ln w="3175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D38EFA76-87F4-D27E-8EA1-17A90C4F8DC0}"/>
              </a:ext>
            </a:extLst>
          </p:cNvPr>
          <p:cNvSpPr txBox="1"/>
          <p:nvPr/>
        </p:nvSpPr>
        <p:spPr>
          <a:xfrm>
            <a:off x="263125" y="211768"/>
            <a:ext cx="10651309" cy="1015663"/>
          </a:xfrm>
          <a:prstGeom prst="rect">
            <a:avLst/>
          </a:prstGeom>
          <a:noFill/>
        </p:spPr>
        <p:txBody>
          <a:bodyPr wrap="square" rtlCol="0">
            <a:spAutoFit/>
          </a:bodyPr>
          <a:lstStyle/>
          <a:p>
            <a:r>
              <a:rPr lang="en-US" sz="6000" b="1" dirty="0">
                <a:latin typeface="Helvetica" pitchFamily="2" charset="0"/>
              </a:rPr>
              <a:t>Can we get a bigger picture?</a:t>
            </a:r>
            <a:endParaRPr lang="en-US" sz="4400" dirty="0">
              <a:latin typeface="Helvetica" pitchFamily="2" charset="0"/>
            </a:endParaRPr>
          </a:p>
        </p:txBody>
      </p:sp>
      <p:pic>
        <p:nvPicPr>
          <p:cNvPr id="18" name="Picture 17">
            <a:extLst>
              <a:ext uri="{FF2B5EF4-FFF2-40B4-BE49-F238E27FC236}">
                <a16:creationId xmlns:a16="http://schemas.microsoft.com/office/drawing/2014/main" id="{7D7D21BF-3FE9-931C-0A77-A8CA71D713FD}"/>
              </a:ext>
            </a:extLst>
          </p:cNvPr>
          <p:cNvPicPr>
            <a:picLocks noChangeAspect="1"/>
          </p:cNvPicPr>
          <p:nvPr/>
        </p:nvPicPr>
        <p:blipFill>
          <a:blip r:embed="rId3"/>
          <a:stretch>
            <a:fillRect/>
          </a:stretch>
        </p:blipFill>
        <p:spPr>
          <a:xfrm>
            <a:off x="8639307" y="1947567"/>
            <a:ext cx="2622685" cy="2622685"/>
          </a:xfrm>
          <a:prstGeom prst="rect">
            <a:avLst/>
          </a:prstGeom>
        </p:spPr>
      </p:pic>
      <p:pic>
        <p:nvPicPr>
          <p:cNvPr id="20" name="Picture 19">
            <a:extLst>
              <a:ext uri="{FF2B5EF4-FFF2-40B4-BE49-F238E27FC236}">
                <a16:creationId xmlns:a16="http://schemas.microsoft.com/office/drawing/2014/main" id="{B459FB61-D4D6-794D-71CB-967A10769017}"/>
              </a:ext>
            </a:extLst>
          </p:cNvPr>
          <p:cNvPicPr>
            <a:picLocks noChangeAspect="1"/>
          </p:cNvPicPr>
          <p:nvPr/>
        </p:nvPicPr>
        <p:blipFill>
          <a:blip r:embed="rId4"/>
          <a:stretch>
            <a:fillRect/>
          </a:stretch>
        </p:blipFill>
        <p:spPr>
          <a:xfrm>
            <a:off x="8518633" y="4570252"/>
            <a:ext cx="2120631" cy="2120631"/>
          </a:xfrm>
          <a:prstGeom prst="rect">
            <a:avLst/>
          </a:prstGeom>
        </p:spPr>
      </p:pic>
      <p:pic>
        <p:nvPicPr>
          <p:cNvPr id="2" name="Picture 1">
            <a:extLst>
              <a:ext uri="{FF2B5EF4-FFF2-40B4-BE49-F238E27FC236}">
                <a16:creationId xmlns:a16="http://schemas.microsoft.com/office/drawing/2014/main" id="{B6CC69FA-1AA2-C597-3031-2D4BF4734F3F}"/>
              </a:ext>
            </a:extLst>
          </p:cNvPr>
          <p:cNvPicPr>
            <a:picLocks noChangeAspect="1"/>
          </p:cNvPicPr>
          <p:nvPr/>
        </p:nvPicPr>
        <p:blipFill>
          <a:blip r:embed="rId5"/>
          <a:stretch>
            <a:fillRect/>
          </a:stretch>
        </p:blipFill>
        <p:spPr>
          <a:xfrm>
            <a:off x="4487123" y="1689975"/>
            <a:ext cx="3750426" cy="3750426"/>
          </a:xfrm>
          <a:prstGeom prst="rect">
            <a:avLst/>
          </a:prstGeom>
        </p:spPr>
      </p:pic>
    </p:spTree>
    <p:extLst>
      <p:ext uri="{BB962C8B-B14F-4D97-AF65-F5344CB8AC3E}">
        <p14:creationId xmlns:p14="http://schemas.microsoft.com/office/powerpoint/2010/main" val="2642982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A49A0E-E6D6-2B5B-3301-6CCCCCD8E781}"/>
              </a:ext>
            </a:extLst>
          </p:cNvPr>
          <p:cNvPicPr>
            <a:picLocks noChangeAspect="1"/>
          </p:cNvPicPr>
          <p:nvPr/>
        </p:nvPicPr>
        <p:blipFill>
          <a:blip r:embed="rId2"/>
          <a:stretch>
            <a:fillRect/>
          </a:stretch>
        </p:blipFill>
        <p:spPr>
          <a:xfrm>
            <a:off x="439272" y="3429000"/>
            <a:ext cx="2813841" cy="2813841"/>
          </a:xfrm>
          <a:prstGeom prst="rect">
            <a:avLst/>
          </a:prstGeom>
        </p:spPr>
      </p:pic>
      <p:sp>
        <p:nvSpPr>
          <p:cNvPr id="8" name="TextBox 7">
            <a:extLst>
              <a:ext uri="{FF2B5EF4-FFF2-40B4-BE49-F238E27FC236}">
                <a16:creationId xmlns:a16="http://schemas.microsoft.com/office/drawing/2014/main" id="{CE0B90C6-A253-3C4F-25E2-5FBCC96C01A3}"/>
              </a:ext>
            </a:extLst>
          </p:cNvPr>
          <p:cNvSpPr txBox="1"/>
          <p:nvPr/>
        </p:nvSpPr>
        <p:spPr>
          <a:xfrm>
            <a:off x="3007209" y="4112645"/>
            <a:ext cx="9412941" cy="1446550"/>
          </a:xfrm>
          <a:prstGeom prst="rect">
            <a:avLst/>
          </a:prstGeom>
          <a:noFill/>
        </p:spPr>
        <p:txBody>
          <a:bodyPr wrap="square">
            <a:spAutoFit/>
          </a:bodyPr>
          <a:lstStyle/>
          <a:p>
            <a:pPr algn="ctr"/>
            <a:r>
              <a:rPr lang="en-US" sz="8800" b="1" dirty="0">
                <a:latin typeface="Helvetica" pitchFamily="2" charset="0"/>
              </a:rPr>
              <a:t>50,914 Patients</a:t>
            </a:r>
          </a:p>
        </p:txBody>
      </p:sp>
      <p:pic>
        <p:nvPicPr>
          <p:cNvPr id="9" name="Picture 8">
            <a:extLst>
              <a:ext uri="{FF2B5EF4-FFF2-40B4-BE49-F238E27FC236}">
                <a16:creationId xmlns:a16="http://schemas.microsoft.com/office/drawing/2014/main" id="{1F5C4A2C-C621-2B0B-9515-6299E3AC7D4D}"/>
              </a:ext>
            </a:extLst>
          </p:cNvPr>
          <p:cNvPicPr>
            <a:picLocks noChangeAspect="1"/>
          </p:cNvPicPr>
          <p:nvPr/>
        </p:nvPicPr>
        <p:blipFill>
          <a:blip r:embed="rId3"/>
          <a:stretch>
            <a:fillRect/>
          </a:stretch>
        </p:blipFill>
        <p:spPr>
          <a:xfrm>
            <a:off x="493060" y="177800"/>
            <a:ext cx="2813841" cy="2813841"/>
          </a:xfrm>
          <a:prstGeom prst="rect">
            <a:avLst/>
          </a:prstGeom>
        </p:spPr>
      </p:pic>
      <p:sp>
        <p:nvSpPr>
          <p:cNvPr id="10" name="TextBox 9">
            <a:extLst>
              <a:ext uri="{FF2B5EF4-FFF2-40B4-BE49-F238E27FC236}">
                <a16:creationId xmlns:a16="http://schemas.microsoft.com/office/drawing/2014/main" id="{67F94C6D-47DB-1BCF-0076-2845B59B2026}"/>
              </a:ext>
            </a:extLst>
          </p:cNvPr>
          <p:cNvSpPr txBox="1"/>
          <p:nvPr/>
        </p:nvSpPr>
        <p:spPr>
          <a:xfrm>
            <a:off x="4959050" y="861445"/>
            <a:ext cx="5509260" cy="1446550"/>
          </a:xfrm>
          <a:prstGeom prst="rect">
            <a:avLst/>
          </a:prstGeom>
          <a:noFill/>
        </p:spPr>
        <p:txBody>
          <a:bodyPr wrap="square">
            <a:spAutoFit/>
          </a:bodyPr>
          <a:lstStyle/>
          <a:p>
            <a:pPr algn="ctr"/>
            <a:r>
              <a:rPr lang="en-US" sz="8800" b="1" dirty="0">
                <a:latin typeface="Helvetica" pitchFamily="2" charset="0"/>
              </a:rPr>
              <a:t>11 Years</a:t>
            </a:r>
          </a:p>
        </p:txBody>
      </p:sp>
    </p:spTree>
    <p:extLst>
      <p:ext uri="{BB962C8B-B14F-4D97-AF65-F5344CB8AC3E}">
        <p14:creationId xmlns:p14="http://schemas.microsoft.com/office/powerpoint/2010/main" val="27812715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0F18B-4EE6-45DE-8A33-94451715C6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5CC6683-2FEB-348A-46D0-FD13127420D1}"/>
              </a:ext>
            </a:extLst>
          </p:cNvPr>
          <p:cNvSpPr txBox="1"/>
          <p:nvPr/>
        </p:nvSpPr>
        <p:spPr>
          <a:xfrm>
            <a:off x="263125" y="211768"/>
            <a:ext cx="10651309" cy="1938992"/>
          </a:xfrm>
          <a:prstGeom prst="rect">
            <a:avLst/>
          </a:prstGeom>
          <a:noFill/>
        </p:spPr>
        <p:txBody>
          <a:bodyPr wrap="square" rtlCol="0">
            <a:spAutoFit/>
          </a:bodyPr>
          <a:lstStyle/>
          <a:p>
            <a:r>
              <a:rPr lang="en-US" sz="6000" b="1" dirty="0">
                <a:latin typeface="Helvetica" pitchFamily="2" charset="0"/>
              </a:rPr>
              <a:t>How does social deprivation influence use of ICU?</a:t>
            </a:r>
            <a:endParaRPr lang="en-US" sz="4400" dirty="0">
              <a:latin typeface="Helvetica" pitchFamily="2" charset="0"/>
            </a:endParaRPr>
          </a:p>
        </p:txBody>
      </p:sp>
    </p:spTree>
    <p:extLst>
      <p:ext uri="{BB962C8B-B14F-4D97-AF65-F5344CB8AC3E}">
        <p14:creationId xmlns:p14="http://schemas.microsoft.com/office/powerpoint/2010/main" val="2124239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17530-D4A7-10DE-1079-37598CBC3CAF}"/>
            </a:ext>
          </a:extLst>
        </p:cNvPr>
        <p:cNvGrpSpPr/>
        <p:nvPr/>
      </p:nvGrpSpPr>
      <p:grpSpPr>
        <a:xfrm>
          <a:off x="0" y="0"/>
          <a:ext cx="0" cy="0"/>
          <a:chOff x="0" y="0"/>
          <a:chExt cx="0" cy="0"/>
        </a:xfrm>
      </p:grpSpPr>
      <p:pic>
        <p:nvPicPr>
          <p:cNvPr id="5" name="Content Placeholder 4" descr="A map of different colors&#10;&#10;AI-generated content may be incorrect.">
            <a:extLst>
              <a:ext uri="{FF2B5EF4-FFF2-40B4-BE49-F238E27FC236}">
                <a16:creationId xmlns:a16="http://schemas.microsoft.com/office/drawing/2014/main" id="{A97B9392-A5BE-E386-CB84-6AD52F0584EB}"/>
              </a:ext>
            </a:extLst>
          </p:cNvPr>
          <p:cNvPicPr>
            <a:picLocks noGrp="1" noChangeAspect="1"/>
          </p:cNvPicPr>
          <p:nvPr>
            <p:ph idx="1"/>
          </p:nvPr>
        </p:nvPicPr>
        <p:blipFill>
          <a:blip r:embed="rId2"/>
          <a:srcRect t="16862" b="17156"/>
          <a:stretch>
            <a:fillRect/>
          </a:stretch>
        </p:blipFill>
        <p:spPr>
          <a:xfrm>
            <a:off x="0" y="0"/>
            <a:ext cx="12192000" cy="6858000"/>
          </a:xfrm>
        </p:spPr>
      </p:pic>
    </p:spTree>
    <p:extLst>
      <p:ext uri="{BB962C8B-B14F-4D97-AF65-F5344CB8AC3E}">
        <p14:creationId xmlns:p14="http://schemas.microsoft.com/office/powerpoint/2010/main" val="563277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2E564-6EF5-E921-B4CF-78DBD60F962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4FCB6C6-BF8C-71DD-3705-EB36504D9188}"/>
              </a:ext>
            </a:extLst>
          </p:cNvPr>
          <p:cNvPicPr>
            <a:picLocks noChangeAspect="1"/>
          </p:cNvPicPr>
          <p:nvPr/>
        </p:nvPicPr>
        <p:blipFill>
          <a:blip r:embed="rId3"/>
          <a:stretch>
            <a:fillRect/>
          </a:stretch>
        </p:blipFill>
        <p:spPr>
          <a:xfrm>
            <a:off x="527725" y="247129"/>
            <a:ext cx="11136549" cy="6363742"/>
          </a:xfrm>
          <a:prstGeom prst="rect">
            <a:avLst/>
          </a:prstGeom>
        </p:spPr>
      </p:pic>
    </p:spTree>
    <p:extLst>
      <p:ext uri="{BB962C8B-B14F-4D97-AF65-F5344CB8AC3E}">
        <p14:creationId xmlns:p14="http://schemas.microsoft.com/office/powerpoint/2010/main" val="40221811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72F0F-4564-8C92-2A68-E9990636A41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3AC0055-D022-497F-7D8B-88CF4B339206}"/>
              </a:ext>
            </a:extLst>
          </p:cNvPr>
          <p:cNvSpPr txBox="1"/>
          <p:nvPr/>
        </p:nvSpPr>
        <p:spPr>
          <a:xfrm>
            <a:off x="263125" y="211768"/>
            <a:ext cx="11468432" cy="1938992"/>
          </a:xfrm>
          <a:prstGeom prst="rect">
            <a:avLst/>
          </a:prstGeom>
          <a:noFill/>
        </p:spPr>
        <p:txBody>
          <a:bodyPr wrap="square" rtlCol="0">
            <a:spAutoFit/>
          </a:bodyPr>
          <a:lstStyle/>
          <a:p>
            <a:r>
              <a:rPr lang="en-US" sz="6000" b="1" dirty="0">
                <a:latin typeface="Helvetica" pitchFamily="2" charset="0"/>
              </a:rPr>
              <a:t>How does geographic isolation influence use of ICU?</a:t>
            </a:r>
            <a:endParaRPr lang="en-US" sz="4400" dirty="0">
              <a:latin typeface="Helvetica" pitchFamily="2" charset="0"/>
            </a:endParaRPr>
          </a:p>
        </p:txBody>
      </p:sp>
    </p:spTree>
    <p:extLst>
      <p:ext uri="{BB962C8B-B14F-4D97-AF65-F5344CB8AC3E}">
        <p14:creationId xmlns:p14="http://schemas.microsoft.com/office/powerpoint/2010/main" val="22365704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753972-06AD-444F-177C-D11C24F8393C}"/>
              </a:ext>
            </a:extLst>
          </p:cNvPr>
          <p:cNvPicPr>
            <a:picLocks noChangeAspect="1"/>
          </p:cNvPicPr>
          <p:nvPr/>
        </p:nvPicPr>
        <p:blipFill>
          <a:blip r:embed="rId2"/>
          <a:srcRect l="23424" r="14499"/>
          <a:stretch>
            <a:fillRect/>
          </a:stretch>
        </p:blipFill>
        <p:spPr>
          <a:xfrm>
            <a:off x="3967397" y="0"/>
            <a:ext cx="4257206" cy="6858000"/>
          </a:xfrm>
          <a:prstGeom prst="rect">
            <a:avLst/>
          </a:prstGeom>
        </p:spPr>
      </p:pic>
      <p:sp>
        <p:nvSpPr>
          <p:cNvPr id="6" name="Rectangle 5">
            <a:extLst>
              <a:ext uri="{FF2B5EF4-FFF2-40B4-BE49-F238E27FC236}">
                <a16:creationId xmlns:a16="http://schemas.microsoft.com/office/drawing/2014/main" id="{FBD7A777-A001-8B0E-257C-A9ADDD0774BF}"/>
              </a:ext>
            </a:extLst>
          </p:cNvPr>
          <p:cNvSpPr/>
          <p:nvPr/>
        </p:nvSpPr>
        <p:spPr>
          <a:xfrm>
            <a:off x="3652603" y="0"/>
            <a:ext cx="2338466" cy="16938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6C3BFE7-1036-7DDB-1ED2-7F0D9502232B}"/>
              </a:ext>
            </a:extLst>
          </p:cNvPr>
          <p:cNvSpPr/>
          <p:nvPr/>
        </p:nvSpPr>
        <p:spPr>
          <a:xfrm>
            <a:off x="5136630" y="1"/>
            <a:ext cx="2338466" cy="3747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92AA35C-98B8-F333-E123-142EFF9B1508}"/>
              </a:ext>
            </a:extLst>
          </p:cNvPr>
          <p:cNvPicPr>
            <a:picLocks noChangeAspect="1"/>
          </p:cNvPicPr>
          <p:nvPr/>
        </p:nvPicPr>
        <p:blipFill>
          <a:blip r:embed="rId2"/>
          <a:srcRect l="27634" t="3741" r="55605" b="79399"/>
          <a:stretch>
            <a:fillRect/>
          </a:stretch>
        </p:blipFill>
        <p:spPr>
          <a:xfrm>
            <a:off x="3877456" y="-29496"/>
            <a:ext cx="2518348" cy="2533212"/>
          </a:xfrm>
          <a:prstGeom prst="rect">
            <a:avLst/>
          </a:prstGeom>
        </p:spPr>
      </p:pic>
    </p:spTree>
    <p:extLst>
      <p:ext uri="{BB962C8B-B14F-4D97-AF65-F5344CB8AC3E}">
        <p14:creationId xmlns:p14="http://schemas.microsoft.com/office/powerpoint/2010/main" val="8775104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8542320-7414-147C-676F-0B114BD391EC}"/>
              </a:ext>
            </a:extLst>
          </p:cNvPr>
          <p:cNvPicPr>
            <a:picLocks noChangeAspect="1"/>
          </p:cNvPicPr>
          <p:nvPr/>
        </p:nvPicPr>
        <p:blipFill>
          <a:blip r:embed="rId2"/>
          <a:srcRect l="23424" r="14499"/>
          <a:stretch>
            <a:fillRect/>
          </a:stretch>
        </p:blipFill>
        <p:spPr>
          <a:xfrm>
            <a:off x="329252" y="0"/>
            <a:ext cx="4257206" cy="6858000"/>
          </a:xfrm>
          <a:prstGeom prst="rect">
            <a:avLst/>
          </a:prstGeom>
        </p:spPr>
      </p:pic>
      <p:pic>
        <p:nvPicPr>
          <p:cNvPr id="11" name="Picture 10" descr="A graph of numbers and letters&#10;&#10;AI-generated content may be incorrect.">
            <a:extLst>
              <a:ext uri="{FF2B5EF4-FFF2-40B4-BE49-F238E27FC236}">
                <a16:creationId xmlns:a16="http://schemas.microsoft.com/office/drawing/2014/main" id="{64A3B769-6BF6-220A-600E-C747259C7C96}"/>
              </a:ext>
            </a:extLst>
          </p:cNvPr>
          <p:cNvPicPr>
            <a:picLocks noChangeAspect="1"/>
          </p:cNvPicPr>
          <p:nvPr/>
        </p:nvPicPr>
        <p:blipFill>
          <a:blip r:embed="rId3"/>
          <a:stretch>
            <a:fillRect/>
          </a:stretch>
        </p:blipFill>
        <p:spPr>
          <a:xfrm>
            <a:off x="5194241" y="165904"/>
            <a:ext cx="6668507" cy="6526192"/>
          </a:xfrm>
          <a:prstGeom prst="rect">
            <a:avLst/>
          </a:prstGeom>
        </p:spPr>
      </p:pic>
    </p:spTree>
    <p:extLst>
      <p:ext uri="{BB962C8B-B14F-4D97-AF65-F5344CB8AC3E}">
        <p14:creationId xmlns:p14="http://schemas.microsoft.com/office/powerpoint/2010/main" val="14608066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0642F-BD72-D380-2AFC-5151AD9BCD9B}"/>
            </a:ext>
          </a:extLst>
        </p:cNvPr>
        <p:cNvGrpSpPr/>
        <p:nvPr/>
      </p:nvGrpSpPr>
      <p:grpSpPr>
        <a:xfrm>
          <a:off x="0" y="0"/>
          <a:ext cx="0" cy="0"/>
          <a:chOff x="0" y="0"/>
          <a:chExt cx="0" cy="0"/>
        </a:xfrm>
      </p:grpSpPr>
      <p:pic>
        <p:nvPicPr>
          <p:cNvPr id="11" name="Picture 10" descr="A graph of numbers and letters&#10;&#10;AI-generated content may be incorrect.">
            <a:extLst>
              <a:ext uri="{FF2B5EF4-FFF2-40B4-BE49-F238E27FC236}">
                <a16:creationId xmlns:a16="http://schemas.microsoft.com/office/drawing/2014/main" id="{F32ED969-6820-B5D1-65C9-F4931A647895}"/>
              </a:ext>
            </a:extLst>
          </p:cNvPr>
          <p:cNvPicPr>
            <a:picLocks noChangeAspect="1"/>
          </p:cNvPicPr>
          <p:nvPr/>
        </p:nvPicPr>
        <p:blipFill>
          <a:blip r:embed="rId2"/>
          <a:srcRect l="82084"/>
          <a:stretch>
            <a:fillRect/>
          </a:stretch>
        </p:blipFill>
        <p:spPr>
          <a:xfrm>
            <a:off x="2150395" y="165904"/>
            <a:ext cx="1194748" cy="6526192"/>
          </a:xfrm>
          <a:prstGeom prst="rect">
            <a:avLst/>
          </a:prstGeom>
        </p:spPr>
      </p:pic>
      <p:pic>
        <p:nvPicPr>
          <p:cNvPr id="3" name="Picture 2" descr="A medical building with a red cross&#10;&#10;AI-generated content may be incorrect.">
            <a:extLst>
              <a:ext uri="{FF2B5EF4-FFF2-40B4-BE49-F238E27FC236}">
                <a16:creationId xmlns:a16="http://schemas.microsoft.com/office/drawing/2014/main" id="{2EFC7809-5369-5C60-3DC7-B0D5ABCBC99A}"/>
              </a:ext>
            </a:extLst>
          </p:cNvPr>
          <p:cNvPicPr>
            <a:picLocks noChangeAspect="1"/>
          </p:cNvPicPr>
          <p:nvPr/>
        </p:nvPicPr>
        <p:blipFill>
          <a:blip r:embed="rId3"/>
          <a:stretch>
            <a:fillRect/>
          </a:stretch>
        </p:blipFill>
        <p:spPr>
          <a:xfrm>
            <a:off x="4919017" y="2292354"/>
            <a:ext cx="5905500" cy="1879600"/>
          </a:xfrm>
          <a:prstGeom prst="rect">
            <a:avLst/>
          </a:prstGeom>
        </p:spPr>
      </p:pic>
      <p:pic>
        <p:nvPicPr>
          <p:cNvPr id="4" name="Picture 3" descr="A graph of numbers and letters&#10;&#10;AI-generated content may be incorrect.">
            <a:extLst>
              <a:ext uri="{FF2B5EF4-FFF2-40B4-BE49-F238E27FC236}">
                <a16:creationId xmlns:a16="http://schemas.microsoft.com/office/drawing/2014/main" id="{213CD0D6-C479-96BC-3C8B-BFDE741EAF8E}"/>
              </a:ext>
            </a:extLst>
          </p:cNvPr>
          <p:cNvPicPr>
            <a:picLocks noChangeAspect="1"/>
          </p:cNvPicPr>
          <p:nvPr/>
        </p:nvPicPr>
        <p:blipFill>
          <a:blip r:embed="rId2"/>
          <a:srcRect t="4204" r="75279"/>
          <a:stretch>
            <a:fillRect/>
          </a:stretch>
        </p:blipFill>
        <p:spPr>
          <a:xfrm>
            <a:off x="576521" y="440224"/>
            <a:ext cx="1648519" cy="6251872"/>
          </a:xfrm>
          <a:prstGeom prst="rect">
            <a:avLst/>
          </a:prstGeom>
        </p:spPr>
      </p:pic>
      <p:sp>
        <p:nvSpPr>
          <p:cNvPr id="5" name="TextBox 4">
            <a:extLst>
              <a:ext uri="{FF2B5EF4-FFF2-40B4-BE49-F238E27FC236}">
                <a16:creationId xmlns:a16="http://schemas.microsoft.com/office/drawing/2014/main" id="{CA9FBFB1-CF07-AE89-DA9D-9F0E19A4AD2E}"/>
              </a:ext>
            </a:extLst>
          </p:cNvPr>
          <p:cNvSpPr txBox="1"/>
          <p:nvPr/>
        </p:nvSpPr>
        <p:spPr>
          <a:xfrm rot="18864399">
            <a:off x="1870194" y="5642278"/>
            <a:ext cx="1059575" cy="261610"/>
          </a:xfrm>
          <a:prstGeom prst="rect">
            <a:avLst/>
          </a:prstGeom>
          <a:solidFill>
            <a:schemeClr val="bg1"/>
          </a:solidFill>
        </p:spPr>
        <p:txBody>
          <a:bodyPr wrap="square" rtlCol="0">
            <a:spAutoFit/>
          </a:bodyPr>
          <a:lstStyle/>
          <a:p>
            <a:r>
              <a:rPr lang="en-US" sz="1100" b="1" dirty="0"/>
              <a:t>&gt; 150 Minutes</a:t>
            </a:r>
          </a:p>
        </p:txBody>
      </p:sp>
      <p:sp>
        <p:nvSpPr>
          <p:cNvPr id="6" name="Rectangle 5">
            <a:extLst>
              <a:ext uri="{FF2B5EF4-FFF2-40B4-BE49-F238E27FC236}">
                <a16:creationId xmlns:a16="http://schemas.microsoft.com/office/drawing/2014/main" id="{F503BC17-A71A-CD7D-7C5A-1D89530CB17A}"/>
              </a:ext>
            </a:extLst>
          </p:cNvPr>
          <p:cNvSpPr/>
          <p:nvPr/>
        </p:nvSpPr>
        <p:spPr>
          <a:xfrm>
            <a:off x="4538749" y="3844636"/>
            <a:ext cx="914400" cy="7439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4EBB66D9-67D7-05A2-E72C-0A2AFA08D930}"/>
              </a:ext>
            </a:extLst>
          </p:cNvPr>
          <p:cNvPicPr>
            <a:picLocks noChangeAspect="1"/>
          </p:cNvPicPr>
          <p:nvPr/>
        </p:nvPicPr>
        <p:blipFill>
          <a:blip r:embed="rId4"/>
          <a:stretch>
            <a:fillRect/>
          </a:stretch>
        </p:blipFill>
        <p:spPr>
          <a:xfrm>
            <a:off x="6612848" y="2807853"/>
            <a:ext cx="1242294" cy="1242294"/>
          </a:xfrm>
          <a:prstGeom prst="rect">
            <a:avLst/>
          </a:prstGeom>
        </p:spPr>
      </p:pic>
    </p:spTree>
    <p:extLst>
      <p:ext uri="{BB962C8B-B14F-4D97-AF65-F5344CB8AC3E}">
        <p14:creationId xmlns:p14="http://schemas.microsoft.com/office/powerpoint/2010/main" val="21428247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EE38C-BA80-1ADE-ADED-9A862F3C0A5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B1FFFB1-F2AA-65B9-BABB-EF920D411946}"/>
              </a:ext>
            </a:extLst>
          </p:cNvPr>
          <p:cNvSpPr txBox="1"/>
          <p:nvPr/>
        </p:nvSpPr>
        <p:spPr>
          <a:xfrm>
            <a:off x="263125" y="211768"/>
            <a:ext cx="11468432" cy="1015663"/>
          </a:xfrm>
          <a:prstGeom prst="rect">
            <a:avLst/>
          </a:prstGeom>
          <a:noFill/>
        </p:spPr>
        <p:txBody>
          <a:bodyPr wrap="square" rtlCol="0">
            <a:spAutoFit/>
          </a:bodyPr>
          <a:lstStyle/>
          <a:p>
            <a:r>
              <a:rPr lang="en-US" sz="6000" b="1" dirty="0">
                <a:latin typeface="Helvetica" pitchFamily="2" charset="0"/>
              </a:rPr>
              <a:t>Outcomes</a:t>
            </a:r>
            <a:endParaRPr lang="en-US" sz="4400" dirty="0">
              <a:latin typeface="Helvetica" pitchFamily="2" charset="0"/>
            </a:endParaRPr>
          </a:p>
        </p:txBody>
      </p:sp>
    </p:spTree>
    <p:extLst>
      <p:ext uri="{BB962C8B-B14F-4D97-AF65-F5344CB8AC3E}">
        <p14:creationId xmlns:p14="http://schemas.microsoft.com/office/powerpoint/2010/main" val="40242448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0A5B4-4A23-6B7B-6C30-8B69E4F79DC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8280C36-D49E-47F5-E88C-D263D5DA1257}"/>
              </a:ext>
            </a:extLst>
          </p:cNvPr>
          <p:cNvSpPr txBox="1"/>
          <p:nvPr/>
        </p:nvSpPr>
        <p:spPr>
          <a:xfrm>
            <a:off x="263125" y="211768"/>
            <a:ext cx="11468432" cy="1938992"/>
          </a:xfrm>
          <a:prstGeom prst="rect">
            <a:avLst/>
          </a:prstGeom>
          <a:noFill/>
        </p:spPr>
        <p:txBody>
          <a:bodyPr wrap="square" rtlCol="0">
            <a:spAutoFit/>
          </a:bodyPr>
          <a:lstStyle/>
          <a:p>
            <a:r>
              <a:rPr lang="en-US" sz="6000" b="1" dirty="0">
                <a:latin typeface="Helvetica" pitchFamily="2" charset="0"/>
              </a:rPr>
              <a:t>How does social deprivation influence outcomes from ICU?</a:t>
            </a:r>
            <a:endParaRPr lang="en-US" sz="4400" dirty="0">
              <a:latin typeface="Helvetica" pitchFamily="2" charset="0"/>
            </a:endParaRPr>
          </a:p>
        </p:txBody>
      </p:sp>
    </p:spTree>
    <p:extLst>
      <p:ext uri="{BB962C8B-B14F-4D97-AF65-F5344CB8AC3E}">
        <p14:creationId xmlns:p14="http://schemas.microsoft.com/office/powerpoint/2010/main" val="21678602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EF77B70-1901-C9B5-4162-887559DA8A7A}"/>
              </a:ext>
            </a:extLst>
          </p:cNvPr>
          <p:cNvPicPr>
            <a:picLocks noChangeAspect="1"/>
          </p:cNvPicPr>
          <p:nvPr/>
        </p:nvPicPr>
        <p:blipFill>
          <a:blip r:embed="rId2"/>
          <a:stretch>
            <a:fillRect/>
          </a:stretch>
        </p:blipFill>
        <p:spPr>
          <a:xfrm>
            <a:off x="0" y="465730"/>
            <a:ext cx="8309951" cy="6392270"/>
          </a:xfrm>
          <a:prstGeom prst="rect">
            <a:avLst/>
          </a:prstGeom>
        </p:spPr>
      </p:pic>
      <p:pic>
        <p:nvPicPr>
          <p:cNvPr id="4" name="Picture 3">
            <a:extLst>
              <a:ext uri="{FF2B5EF4-FFF2-40B4-BE49-F238E27FC236}">
                <a16:creationId xmlns:a16="http://schemas.microsoft.com/office/drawing/2014/main" id="{37821A72-4E42-31C0-A922-592403A6345F}"/>
              </a:ext>
            </a:extLst>
          </p:cNvPr>
          <p:cNvPicPr>
            <a:picLocks noChangeAspect="1"/>
          </p:cNvPicPr>
          <p:nvPr/>
        </p:nvPicPr>
        <p:blipFill>
          <a:blip r:embed="rId2"/>
          <a:srcRect l="80108" t="22204" b="50403"/>
          <a:stretch>
            <a:fillRect/>
          </a:stretch>
        </p:blipFill>
        <p:spPr>
          <a:xfrm>
            <a:off x="4202349" y="465729"/>
            <a:ext cx="2119918" cy="2245585"/>
          </a:xfrm>
          <a:prstGeom prst="rect">
            <a:avLst/>
          </a:prstGeom>
        </p:spPr>
      </p:pic>
      <p:pic>
        <p:nvPicPr>
          <p:cNvPr id="7" name="Picture 6" descr="A red triangle with black lines and a black text&#10;&#10;AI-generated content may be incorrect.">
            <a:extLst>
              <a:ext uri="{FF2B5EF4-FFF2-40B4-BE49-F238E27FC236}">
                <a16:creationId xmlns:a16="http://schemas.microsoft.com/office/drawing/2014/main" id="{D124BE48-DA92-5B12-6C7C-0A231C4FA150}"/>
              </a:ext>
            </a:extLst>
          </p:cNvPr>
          <p:cNvPicPr>
            <a:picLocks noChangeAspect="1"/>
          </p:cNvPicPr>
          <p:nvPr/>
        </p:nvPicPr>
        <p:blipFill>
          <a:blip r:embed="rId3"/>
          <a:stretch>
            <a:fillRect/>
          </a:stretch>
        </p:blipFill>
        <p:spPr>
          <a:xfrm>
            <a:off x="5618543" y="1926078"/>
            <a:ext cx="6707179" cy="2715216"/>
          </a:xfrm>
          <a:prstGeom prst="rect">
            <a:avLst/>
          </a:prstGeom>
        </p:spPr>
      </p:pic>
    </p:spTree>
    <p:extLst>
      <p:ext uri="{BB962C8B-B14F-4D97-AF65-F5344CB8AC3E}">
        <p14:creationId xmlns:p14="http://schemas.microsoft.com/office/powerpoint/2010/main" val="4346100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DF1562-547E-F5DF-F3F6-50F74181CBE0}"/>
              </a:ext>
            </a:extLst>
          </p:cNvPr>
          <p:cNvPicPr>
            <a:picLocks noChangeAspect="1"/>
          </p:cNvPicPr>
          <p:nvPr/>
        </p:nvPicPr>
        <p:blipFill>
          <a:blip r:embed="rId2"/>
          <a:srcRect t="5215"/>
          <a:stretch>
            <a:fillRect/>
          </a:stretch>
        </p:blipFill>
        <p:spPr>
          <a:xfrm>
            <a:off x="363469" y="1540115"/>
            <a:ext cx="11465061" cy="3777769"/>
          </a:xfrm>
          <a:prstGeom prst="rect">
            <a:avLst/>
          </a:prstGeom>
        </p:spPr>
      </p:pic>
    </p:spTree>
    <p:extLst>
      <p:ext uri="{BB962C8B-B14F-4D97-AF65-F5344CB8AC3E}">
        <p14:creationId xmlns:p14="http://schemas.microsoft.com/office/powerpoint/2010/main" val="14790639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494F1-2CE8-FF3F-6318-4E1A1064FA4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60B6A3-78EF-0965-D7B7-3F2920F8F8B9}"/>
              </a:ext>
            </a:extLst>
          </p:cNvPr>
          <p:cNvSpPr txBox="1"/>
          <p:nvPr/>
        </p:nvSpPr>
        <p:spPr>
          <a:xfrm>
            <a:off x="263125" y="211768"/>
            <a:ext cx="11468432" cy="1938992"/>
          </a:xfrm>
          <a:prstGeom prst="rect">
            <a:avLst/>
          </a:prstGeom>
          <a:noFill/>
        </p:spPr>
        <p:txBody>
          <a:bodyPr wrap="square" rtlCol="0">
            <a:spAutoFit/>
          </a:bodyPr>
          <a:lstStyle/>
          <a:p>
            <a:r>
              <a:rPr lang="en-US" sz="6000" b="1" dirty="0">
                <a:latin typeface="Helvetica" pitchFamily="2" charset="0"/>
              </a:rPr>
              <a:t>How does geographic isolation influence outcomes from ICU?</a:t>
            </a:r>
            <a:endParaRPr lang="en-US" sz="4400" dirty="0">
              <a:latin typeface="Helvetica" pitchFamily="2" charset="0"/>
            </a:endParaRPr>
          </a:p>
        </p:txBody>
      </p:sp>
    </p:spTree>
    <p:extLst>
      <p:ext uri="{BB962C8B-B14F-4D97-AF65-F5344CB8AC3E}">
        <p14:creationId xmlns:p14="http://schemas.microsoft.com/office/powerpoint/2010/main" val="35789996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a graph&#10;&#10;Description automatically generated">
            <a:extLst>
              <a:ext uri="{FF2B5EF4-FFF2-40B4-BE49-F238E27FC236}">
                <a16:creationId xmlns:a16="http://schemas.microsoft.com/office/drawing/2014/main" id="{943F7B96-0135-C722-E349-FDECDDAF7A8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862" t="23588" r="10864" b="56544"/>
          <a:stretch>
            <a:fillRect/>
          </a:stretch>
        </p:blipFill>
        <p:spPr bwMode="auto">
          <a:xfrm>
            <a:off x="0" y="1665609"/>
            <a:ext cx="11242242" cy="2748080"/>
          </a:xfrm>
          <a:prstGeom prst="rect">
            <a:avLst/>
          </a:prstGeom>
          <a:ln>
            <a:noFill/>
          </a:ln>
          <a:extLst>
            <a:ext uri="{53640926-AAD7-44D8-BBD7-CCE9431645EC}">
              <a14:shadowObscured xmlns:a14="http://schemas.microsoft.com/office/drawing/2010/main"/>
            </a:ext>
          </a:extLst>
        </p:spPr>
      </p:pic>
      <p:pic>
        <p:nvPicPr>
          <p:cNvPr id="5" name="Picture 4" descr="A close-up of a graph&#10;&#10;Description automatically generated">
            <a:extLst>
              <a:ext uri="{FF2B5EF4-FFF2-40B4-BE49-F238E27FC236}">
                <a16:creationId xmlns:a16="http://schemas.microsoft.com/office/drawing/2014/main" id="{55745F3F-F83D-69C6-2362-BB45B7162DC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4164" t="81234" r="10285" b="11546"/>
          <a:stretch>
            <a:fillRect/>
          </a:stretch>
        </p:blipFill>
        <p:spPr bwMode="auto">
          <a:xfrm>
            <a:off x="3638282" y="4381605"/>
            <a:ext cx="7684169" cy="998621"/>
          </a:xfrm>
          <a:prstGeom prst="rect">
            <a:avLst/>
          </a:prstGeom>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DB962EB0-9C70-69F0-3EBF-8BA756086043}"/>
              </a:ext>
            </a:extLst>
          </p:cNvPr>
          <p:cNvPicPr>
            <a:picLocks noChangeAspect="1"/>
          </p:cNvPicPr>
          <p:nvPr/>
        </p:nvPicPr>
        <p:blipFill>
          <a:blip r:embed="rId3"/>
          <a:srcRect l="27635" t="4702" r="43122" b="80794"/>
          <a:stretch>
            <a:fillRect/>
          </a:stretch>
        </p:blipFill>
        <p:spPr>
          <a:xfrm>
            <a:off x="397371" y="2458945"/>
            <a:ext cx="3969533" cy="1968910"/>
          </a:xfrm>
          <a:prstGeom prst="rect">
            <a:avLst/>
          </a:prstGeom>
        </p:spPr>
      </p:pic>
    </p:spTree>
    <p:extLst>
      <p:ext uri="{BB962C8B-B14F-4D97-AF65-F5344CB8AC3E}">
        <p14:creationId xmlns:p14="http://schemas.microsoft.com/office/powerpoint/2010/main" val="18709931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medical building with a red cross&#10;&#10;AI-generated content may be incorrect.">
            <a:extLst>
              <a:ext uri="{FF2B5EF4-FFF2-40B4-BE49-F238E27FC236}">
                <a16:creationId xmlns:a16="http://schemas.microsoft.com/office/drawing/2014/main" id="{C71EA65E-3E69-40AE-4AA6-5003CC05ED00}"/>
              </a:ext>
            </a:extLst>
          </p:cNvPr>
          <p:cNvPicPr>
            <a:picLocks noGrp="1" noChangeAspect="1"/>
          </p:cNvPicPr>
          <p:nvPr>
            <p:ph idx="1"/>
          </p:nvPr>
        </p:nvPicPr>
        <p:blipFill>
          <a:blip r:embed="rId3"/>
          <a:stretch>
            <a:fillRect/>
          </a:stretch>
        </p:blipFill>
        <p:spPr>
          <a:xfrm>
            <a:off x="43503" y="735637"/>
            <a:ext cx="9236684" cy="2498447"/>
          </a:xfrm>
        </p:spPr>
      </p:pic>
      <p:pic>
        <p:nvPicPr>
          <p:cNvPr id="6" name="Picture 5">
            <a:extLst>
              <a:ext uri="{FF2B5EF4-FFF2-40B4-BE49-F238E27FC236}">
                <a16:creationId xmlns:a16="http://schemas.microsoft.com/office/drawing/2014/main" id="{D8E2AE3C-E879-06CF-D4C0-49C14946F0BD}"/>
              </a:ext>
            </a:extLst>
          </p:cNvPr>
          <p:cNvPicPr>
            <a:picLocks noChangeAspect="1"/>
          </p:cNvPicPr>
          <p:nvPr/>
        </p:nvPicPr>
        <p:blipFill>
          <a:blip r:embed="rId4"/>
          <a:srcRect l="24161" t="37289" r="40344" b="9588"/>
          <a:stretch>
            <a:fillRect/>
          </a:stretch>
        </p:blipFill>
        <p:spPr>
          <a:xfrm>
            <a:off x="9308020" y="130691"/>
            <a:ext cx="4407617" cy="6596618"/>
          </a:xfrm>
          <a:prstGeom prst="rect">
            <a:avLst/>
          </a:prstGeom>
        </p:spPr>
      </p:pic>
      <p:pic>
        <p:nvPicPr>
          <p:cNvPr id="8" name="Picture 7" descr="A building with a red cross&#10;&#10;AI-generated content may be incorrect.">
            <a:extLst>
              <a:ext uri="{FF2B5EF4-FFF2-40B4-BE49-F238E27FC236}">
                <a16:creationId xmlns:a16="http://schemas.microsoft.com/office/drawing/2014/main" id="{E5451AD6-6429-B378-E057-E8E7B48C9A2B}"/>
              </a:ext>
            </a:extLst>
          </p:cNvPr>
          <p:cNvPicPr>
            <a:picLocks noChangeAspect="1"/>
          </p:cNvPicPr>
          <p:nvPr/>
        </p:nvPicPr>
        <p:blipFill>
          <a:blip r:embed="rId5"/>
          <a:stretch>
            <a:fillRect/>
          </a:stretch>
        </p:blipFill>
        <p:spPr>
          <a:xfrm>
            <a:off x="-311285" y="3080831"/>
            <a:ext cx="9930592" cy="2113740"/>
          </a:xfrm>
          <a:prstGeom prst="rect">
            <a:avLst/>
          </a:prstGeom>
        </p:spPr>
      </p:pic>
    </p:spTree>
    <p:extLst>
      <p:ext uri="{BB962C8B-B14F-4D97-AF65-F5344CB8AC3E}">
        <p14:creationId xmlns:p14="http://schemas.microsoft.com/office/powerpoint/2010/main" val="20299528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416BC-0BFB-0A5B-D5EC-CBCC3FA8EB0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60B1687-05BF-5548-1820-8417ED61C6F3}"/>
              </a:ext>
            </a:extLst>
          </p:cNvPr>
          <p:cNvSpPr txBox="1"/>
          <p:nvPr/>
        </p:nvSpPr>
        <p:spPr>
          <a:xfrm>
            <a:off x="263126" y="211768"/>
            <a:ext cx="7937744" cy="1015663"/>
          </a:xfrm>
          <a:prstGeom prst="rect">
            <a:avLst/>
          </a:prstGeom>
          <a:noFill/>
        </p:spPr>
        <p:txBody>
          <a:bodyPr wrap="square" rtlCol="0">
            <a:spAutoFit/>
          </a:bodyPr>
          <a:lstStyle/>
          <a:p>
            <a:r>
              <a:rPr lang="en-US" sz="6000" b="1" dirty="0">
                <a:latin typeface="Helvetica" pitchFamily="2" charset="0"/>
              </a:rPr>
              <a:t>System Response</a:t>
            </a:r>
            <a:endParaRPr lang="en-US" sz="4400" dirty="0">
              <a:latin typeface="Helvetica" pitchFamily="2" charset="0"/>
            </a:endParaRPr>
          </a:p>
        </p:txBody>
      </p:sp>
    </p:spTree>
    <p:extLst>
      <p:ext uri="{BB962C8B-B14F-4D97-AF65-F5344CB8AC3E}">
        <p14:creationId xmlns:p14="http://schemas.microsoft.com/office/powerpoint/2010/main" val="8017766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up of a medical law&#10;&#10;AI-generated content may be incorrect.">
            <a:extLst>
              <a:ext uri="{FF2B5EF4-FFF2-40B4-BE49-F238E27FC236}">
                <a16:creationId xmlns:a16="http://schemas.microsoft.com/office/drawing/2014/main" id="{9C52CC88-F98C-DAF4-035A-C66514087DF1}"/>
              </a:ext>
            </a:extLst>
          </p:cNvPr>
          <p:cNvPicPr>
            <a:picLocks noGrp="1" noChangeAspect="1"/>
          </p:cNvPicPr>
          <p:nvPr>
            <p:ph idx="1"/>
          </p:nvPr>
        </p:nvPicPr>
        <p:blipFill>
          <a:blip r:embed="rId2"/>
          <a:srcRect b="66479"/>
          <a:stretch>
            <a:fillRect/>
          </a:stretch>
        </p:blipFill>
        <p:spPr>
          <a:xfrm>
            <a:off x="833811" y="205781"/>
            <a:ext cx="10524378" cy="2160902"/>
          </a:xfrm>
        </p:spPr>
      </p:pic>
    </p:spTree>
    <p:extLst>
      <p:ext uri="{BB962C8B-B14F-4D97-AF65-F5344CB8AC3E}">
        <p14:creationId xmlns:p14="http://schemas.microsoft.com/office/powerpoint/2010/main" val="31933786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0101C-8972-B40E-DC9C-667F63EE0099}"/>
            </a:ext>
          </a:extLst>
        </p:cNvPr>
        <p:cNvGrpSpPr/>
        <p:nvPr/>
      </p:nvGrpSpPr>
      <p:grpSpPr>
        <a:xfrm>
          <a:off x="0" y="0"/>
          <a:ext cx="0" cy="0"/>
          <a:chOff x="0" y="0"/>
          <a:chExt cx="0" cy="0"/>
        </a:xfrm>
      </p:grpSpPr>
      <p:pic>
        <p:nvPicPr>
          <p:cNvPr id="5" name="Content Placeholder 4" descr="A close-up of a medical law&#10;&#10;AI-generated content may be incorrect.">
            <a:extLst>
              <a:ext uri="{FF2B5EF4-FFF2-40B4-BE49-F238E27FC236}">
                <a16:creationId xmlns:a16="http://schemas.microsoft.com/office/drawing/2014/main" id="{83AC8449-098E-A80B-0B8C-92A085F04A19}"/>
              </a:ext>
            </a:extLst>
          </p:cNvPr>
          <p:cNvPicPr>
            <a:picLocks noGrp="1" noChangeAspect="1"/>
          </p:cNvPicPr>
          <p:nvPr>
            <p:ph idx="1"/>
          </p:nvPr>
        </p:nvPicPr>
        <p:blipFill>
          <a:blip r:embed="rId2"/>
          <a:stretch>
            <a:fillRect/>
          </a:stretch>
        </p:blipFill>
        <p:spPr>
          <a:xfrm>
            <a:off x="833811" y="205780"/>
            <a:ext cx="10524378" cy="6446439"/>
          </a:xfrm>
        </p:spPr>
      </p:pic>
      <p:sp>
        <p:nvSpPr>
          <p:cNvPr id="2" name="Rectangle 1">
            <a:extLst>
              <a:ext uri="{FF2B5EF4-FFF2-40B4-BE49-F238E27FC236}">
                <a16:creationId xmlns:a16="http://schemas.microsoft.com/office/drawing/2014/main" id="{04FD166A-EF15-2DF4-F44D-71F7C0D7CA64}"/>
              </a:ext>
            </a:extLst>
          </p:cNvPr>
          <p:cNvSpPr/>
          <p:nvPr/>
        </p:nvSpPr>
        <p:spPr>
          <a:xfrm>
            <a:off x="645459" y="3783106"/>
            <a:ext cx="10712730" cy="26714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3DC8589-DBAB-AFE6-DDE2-F34C4200E4E2}"/>
              </a:ext>
            </a:extLst>
          </p:cNvPr>
          <p:cNvSpPr/>
          <p:nvPr/>
        </p:nvSpPr>
        <p:spPr>
          <a:xfrm>
            <a:off x="6669741" y="3379692"/>
            <a:ext cx="4688448" cy="5109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39033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265E2-0AA5-DD37-8A8F-2C150E46C8D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133ABD2-FECD-7464-400F-34DDA8ED0C41}"/>
              </a:ext>
            </a:extLst>
          </p:cNvPr>
          <p:cNvSpPr txBox="1"/>
          <p:nvPr/>
        </p:nvSpPr>
        <p:spPr>
          <a:xfrm>
            <a:off x="263125" y="211768"/>
            <a:ext cx="11468432" cy="2862322"/>
          </a:xfrm>
          <a:prstGeom prst="rect">
            <a:avLst/>
          </a:prstGeom>
          <a:noFill/>
        </p:spPr>
        <p:txBody>
          <a:bodyPr wrap="square" rtlCol="0">
            <a:spAutoFit/>
          </a:bodyPr>
          <a:lstStyle/>
          <a:p>
            <a:r>
              <a:rPr lang="en-US" sz="6000" b="1" dirty="0">
                <a:latin typeface="Helvetica" pitchFamily="2" charset="0"/>
              </a:rPr>
              <a:t>How does prehospital critical care respond to health inequalities?</a:t>
            </a:r>
            <a:endParaRPr lang="en-US" sz="4400" dirty="0">
              <a:latin typeface="Helvetica" pitchFamily="2" charset="0"/>
            </a:endParaRPr>
          </a:p>
        </p:txBody>
      </p:sp>
    </p:spTree>
    <p:extLst>
      <p:ext uri="{BB962C8B-B14F-4D97-AF65-F5344CB8AC3E}">
        <p14:creationId xmlns:p14="http://schemas.microsoft.com/office/powerpoint/2010/main" val="39329752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map of different colors with green dots&#10;&#10;AI-generated content may be incorrect.">
            <a:extLst>
              <a:ext uri="{FF2B5EF4-FFF2-40B4-BE49-F238E27FC236}">
                <a16:creationId xmlns:a16="http://schemas.microsoft.com/office/drawing/2014/main" id="{D33B58B3-BB75-B0BC-C856-907AB50DB82C}"/>
              </a:ext>
            </a:extLst>
          </p:cNvPr>
          <p:cNvPicPr>
            <a:picLocks noGrp="1" noChangeAspect="1"/>
          </p:cNvPicPr>
          <p:nvPr>
            <p:ph idx="1"/>
          </p:nvPr>
        </p:nvPicPr>
        <p:blipFill>
          <a:blip r:embed="rId2"/>
          <a:stretch>
            <a:fillRect/>
          </a:stretch>
        </p:blipFill>
        <p:spPr>
          <a:xfrm>
            <a:off x="814950" y="403877"/>
            <a:ext cx="10562099" cy="6050246"/>
          </a:xfrm>
        </p:spPr>
      </p:pic>
    </p:spTree>
    <p:extLst>
      <p:ext uri="{BB962C8B-B14F-4D97-AF65-F5344CB8AC3E}">
        <p14:creationId xmlns:p14="http://schemas.microsoft.com/office/powerpoint/2010/main" val="9557342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map of united kingdom with different colored states&#10;&#10;AI-generated content may be incorrect.">
            <a:extLst>
              <a:ext uri="{FF2B5EF4-FFF2-40B4-BE49-F238E27FC236}">
                <a16:creationId xmlns:a16="http://schemas.microsoft.com/office/drawing/2014/main" id="{39FD10A1-95F4-2379-FE81-3D3435A836B9}"/>
              </a:ext>
            </a:extLst>
          </p:cNvPr>
          <p:cNvPicPr>
            <a:picLocks noGrp="1" noChangeAspect="1"/>
          </p:cNvPicPr>
          <p:nvPr>
            <p:ph idx="1"/>
          </p:nvPr>
        </p:nvPicPr>
        <p:blipFill>
          <a:blip r:embed="rId2"/>
          <a:stretch>
            <a:fillRect/>
          </a:stretch>
        </p:blipFill>
        <p:spPr>
          <a:xfrm>
            <a:off x="4032930" y="-181374"/>
            <a:ext cx="4126140" cy="7220747"/>
          </a:xfrm>
        </p:spPr>
      </p:pic>
    </p:spTree>
    <p:extLst>
      <p:ext uri="{BB962C8B-B14F-4D97-AF65-F5344CB8AC3E}">
        <p14:creationId xmlns:p14="http://schemas.microsoft.com/office/powerpoint/2010/main" val="21270031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D6704-9782-20FB-115F-CFAA9FACF009}"/>
            </a:ext>
          </a:extLst>
        </p:cNvPr>
        <p:cNvGrpSpPr/>
        <p:nvPr/>
      </p:nvGrpSpPr>
      <p:grpSpPr>
        <a:xfrm>
          <a:off x="0" y="0"/>
          <a:ext cx="0" cy="0"/>
          <a:chOff x="0" y="0"/>
          <a:chExt cx="0" cy="0"/>
        </a:xfrm>
      </p:grpSpPr>
      <p:pic>
        <p:nvPicPr>
          <p:cNvPr id="5" name="Content Placeholder 4" descr="A map of united kingdom with different colored states&#10;&#10;AI-generated content may be incorrect.">
            <a:extLst>
              <a:ext uri="{FF2B5EF4-FFF2-40B4-BE49-F238E27FC236}">
                <a16:creationId xmlns:a16="http://schemas.microsoft.com/office/drawing/2014/main" id="{D23B841E-966A-4E56-5139-C16838A25438}"/>
              </a:ext>
            </a:extLst>
          </p:cNvPr>
          <p:cNvPicPr>
            <a:picLocks noGrp="1" noChangeAspect="1"/>
          </p:cNvPicPr>
          <p:nvPr>
            <p:ph idx="1"/>
          </p:nvPr>
        </p:nvPicPr>
        <p:blipFill>
          <a:blip r:embed="rId2"/>
          <a:srcRect l="9778" t="65527" r="4738" b="3724"/>
          <a:stretch>
            <a:fillRect/>
          </a:stretch>
        </p:blipFill>
        <p:spPr>
          <a:xfrm>
            <a:off x="1547445" y="248863"/>
            <a:ext cx="10467301" cy="6588925"/>
          </a:xfrm>
        </p:spPr>
      </p:pic>
      <p:pic>
        <p:nvPicPr>
          <p:cNvPr id="2" name="Content Placeholder 4" descr="A map of united kingdom with different colored states&#10;&#10;AI-generated content may be incorrect.">
            <a:extLst>
              <a:ext uri="{FF2B5EF4-FFF2-40B4-BE49-F238E27FC236}">
                <a16:creationId xmlns:a16="http://schemas.microsoft.com/office/drawing/2014/main" id="{1887C7FD-C0E4-55CB-727A-632D064845C1}"/>
              </a:ext>
            </a:extLst>
          </p:cNvPr>
          <p:cNvPicPr>
            <a:picLocks noChangeAspect="1"/>
          </p:cNvPicPr>
          <p:nvPr/>
        </p:nvPicPr>
        <p:blipFill>
          <a:blip r:embed="rId2"/>
          <a:srcRect t="-1" r="67640" b="79041"/>
          <a:stretch>
            <a:fillRect/>
          </a:stretch>
        </p:blipFill>
        <p:spPr>
          <a:xfrm>
            <a:off x="0" y="-658353"/>
            <a:ext cx="4196862" cy="4757050"/>
          </a:xfrm>
          <a:prstGeom prst="rect">
            <a:avLst/>
          </a:prstGeom>
        </p:spPr>
      </p:pic>
    </p:spTree>
    <p:extLst>
      <p:ext uri="{BB962C8B-B14F-4D97-AF65-F5344CB8AC3E}">
        <p14:creationId xmlns:p14="http://schemas.microsoft.com/office/powerpoint/2010/main" val="8821211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71EA6-0226-775A-96DC-15D5B87FF129}"/>
            </a:ext>
          </a:extLst>
        </p:cNvPr>
        <p:cNvGrpSpPr/>
        <p:nvPr/>
      </p:nvGrpSpPr>
      <p:grpSpPr>
        <a:xfrm>
          <a:off x="0" y="0"/>
          <a:ext cx="0" cy="0"/>
          <a:chOff x="0" y="0"/>
          <a:chExt cx="0" cy="0"/>
        </a:xfrm>
      </p:grpSpPr>
      <p:pic>
        <p:nvPicPr>
          <p:cNvPr id="5" name="Content Placeholder 4" descr="A map of united kingdom with different colored states&#10;&#10;AI-generated content may be incorrect.">
            <a:extLst>
              <a:ext uri="{FF2B5EF4-FFF2-40B4-BE49-F238E27FC236}">
                <a16:creationId xmlns:a16="http://schemas.microsoft.com/office/drawing/2014/main" id="{5E6CB4A0-09AB-D43F-C4FE-4AEEC0C44643}"/>
              </a:ext>
            </a:extLst>
          </p:cNvPr>
          <p:cNvPicPr>
            <a:picLocks noGrp="1" noChangeAspect="1"/>
          </p:cNvPicPr>
          <p:nvPr>
            <p:ph idx="1"/>
          </p:nvPr>
        </p:nvPicPr>
        <p:blipFill>
          <a:blip r:embed="rId2"/>
          <a:srcRect l="10928" t="3409" r="3588" b="51770"/>
          <a:stretch>
            <a:fillRect/>
          </a:stretch>
        </p:blipFill>
        <p:spPr>
          <a:xfrm>
            <a:off x="4947138" y="16744"/>
            <a:ext cx="7455878" cy="6841256"/>
          </a:xfrm>
        </p:spPr>
      </p:pic>
      <p:pic>
        <p:nvPicPr>
          <p:cNvPr id="2" name="Content Placeholder 4" descr="A map of united kingdom with different colored states&#10;&#10;AI-generated content may be incorrect.">
            <a:extLst>
              <a:ext uri="{FF2B5EF4-FFF2-40B4-BE49-F238E27FC236}">
                <a16:creationId xmlns:a16="http://schemas.microsoft.com/office/drawing/2014/main" id="{50F30E85-BFBA-1A18-5E1C-E58096C49B74}"/>
              </a:ext>
            </a:extLst>
          </p:cNvPr>
          <p:cNvPicPr>
            <a:picLocks noChangeAspect="1"/>
          </p:cNvPicPr>
          <p:nvPr/>
        </p:nvPicPr>
        <p:blipFill>
          <a:blip r:embed="rId2"/>
          <a:srcRect t="-1" r="67640" b="79041"/>
          <a:stretch>
            <a:fillRect/>
          </a:stretch>
        </p:blipFill>
        <p:spPr>
          <a:xfrm>
            <a:off x="0" y="-658353"/>
            <a:ext cx="4196862" cy="4757050"/>
          </a:xfrm>
          <a:prstGeom prst="rect">
            <a:avLst/>
          </a:prstGeom>
        </p:spPr>
      </p:pic>
      <p:sp>
        <p:nvSpPr>
          <p:cNvPr id="3" name="Rectangle 2">
            <a:extLst>
              <a:ext uri="{FF2B5EF4-FFF2-40B4-BE49-F238E27FC236}">
                <a16:creationId xmlns:a16="http://schemas.microsoft.com/office/drawing/2014/main" id="{17EA9504-E43A-CA22-79C3-098D21C6A801}"/>
              </a:ext>
            </a:extLst>
          </p:cNvPr>
          <p:cNvSpPr/>
          <p:nvPr/>
        </p:nvSpPr>
        <p:spPr>
          <a:xfrm>
            <a:off x="4196861" y="16743"/>
            <a:ext cx="2649416" cy="28671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66975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aph with a line and dots&#10;&#10;AI-generated content may be incorrect.">
            <a:extLst>
              <a:ext uri="{FF2B5EF4-FFF2-40B4-BE49-F238E27FC236}">
                <a16:creationId xmlns:a16="http://schemas.microsoft.com/office/drawing/2014/main" id="{B7E4F325-4E3D-F85D-AC59-073E8FDCC27E}"/>
              </a:ext>
            </a:extLst>
          </p:cNvPr>
          <p:cNvPicPr>
            <a:picLocks noGrp="1" noChangeAspect="1"/>
          </p:cNvPicPr>
          <p:nvPr>
            <p:ph idx="1"/>
          </p:nvPr>
        </p:nvPicPr>
        <p:blipFill>
          <a:blip r:embed="rId3"/>
          <a:stretch>
            <a:fillRect/>
          </a:stretch>
        </p:blipFill>
        <p:spPr>
          <a:xfrm>
            <a:off x="1480310" y="0"/>
            <a:ext cx="9231380" cy="6667777"/>
          </a:xfrm>
        </p:spPr>
      </p:pic>
    </p:spTree>
    <p:extLst>
      <p:ext uri="{BB962C8B-B14F-4D97-AF65-F5344CB8AC3E}">
        <p14:creationId xmlns:p14="http://schemas.microsoft.com/office/powerpoint/2010/main" val="17739900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79D1C-1857-1FC9-455D-3A835C18052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8ACC8BC-DAD5-6B1C-779A-35A023274F3F}"/>
              </a:ext>
            </a:extLst>
          </p:cNvPr>
          <p:cNvSpPr txBox="1"/>
          <p:nvPr/>
        </p:nvSpPr>
        <p:spPr>
          <a:xfrm>
            <a:off x="263125" y="211768"/>
            <a:ext cx="11468432" cy="2862322"/>
          </a:xfrm>
          <a:prstGeom prst="rect">
            <a:avLst/>
          </a:prstGeom>
          <a:noFill/>
        </p:spPr>
        <p:txBody>
          <a:bodyPr wrap="square" rtlCol="0">
            <a:spAutoFit/>
          </a:bodyPr>
          <a:lstStyle/>
          <a:p>
            <a:r>
              <a:rPr lang="en-US" sz="6000" b="1" dirty="0">
                <a:latin typeface="Helvetica" pitchFamily="2" charset="0"/>
              </a:rPr>
              <a:t>How does prehospital critical care respond to geographic inequalities?</a:t>
            </a:r>
            <a:endParaRPr lang="en-US" sz="4400" dirty="0">
              <a:latin typeface="Helvetica" pitchFamily="2" charset="0"/>
            </a:endParaRPr>
          </a:p>
        </p:txBody>
      </p:sp>
    </p:spTree>
    <p:extLst>
      <p:ext uri="{BB962C8B-B14F-4D97-AF65-F5344CB8AC3E}">
        <p14:creationId xmlns:p14="http://schemas.microsoft.com/office/powerpoint/2010/main" val="31221007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3E04E0-FD58-F782-E4E7-31BABFD38023}"/>
              </a:ext>
            </a:extLst>
          </p:cNvPr>
          <p:cNvPicPr>
            <a:picLocks noChangeAspect="1"/>
          </p:cNvPicPr>
          <p:nvPr/>
        </p:nvPicPr>
        <p:blipFill>
          <a:blip r:embed="rId2"/>
          <a:stretch>
            <a:fillRect/>
          </a:stretch>
        </p:blipFill>
        <p:spPr>
          <a:xfrm>
            <a:off x="629770" y="396979"/>
            <a:ext cx="10932459" cy="6064042"/>
          </a:xfrm>
          <a:prstGeom prst="rect">
            <a:avLst/>
          </a:prstGeom>
        </p:spPr>
      </p:pic>
    </p:spTree>
    <p:extLst>
      <p:ext uri="{BB962C8B-B14F-4D97-AF65-F5344CB8AC3E}">
        <p14:creationId xmlns:p14="http://schemas.microsoft.com/office/powerpoint/2010/main" val="21737175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4" descr="A screenshot of a map&#10;&#10;AI-generated content may be incorrect.">
            <a:extLst>
              <a:ext uri="{FF2B5EF4-FFF2-40B4-BE49-F238E27FC236}">
                <a16:creationId xmlns:a16="http://schemas.microsoft.com/office/drawing/2014/main" id="{69CFA2DC-D8FF-936D-4EE6-85489B759C59}"/>
              </a:ext>
            </a:extLst>
          </p:cNvPr>
          <p:cNvPicPr>
            <a:picLocks noChangeAspect="1"/>
          </p:cNvPicPr>
          <p:nvPr/>
        </p:nvPicPr>
        <p:blipFill>
          <a:blip r:embed="rId2"/>
          <a:srcRect l="41576" t="4744" r="2836" b="50696"/>
          <a:stretch>
            <a:fillRect/>
          </a:stretch>
        </p:blipFill>
        <p:spPr>
          <a:xfrm>
            <a:off x="1310589" y="1809750"/>
            <a:ext cx="5281998" cy="4959925"/>
          </a:xfrm>
          <a:prstGeom prst="rect">
            <a:avLst/>
          </a:prstGeom>
        </p:spPr>
      </p:pic>
      <p:pic>
        <p:nvPicPr>
          <p:cNvPr id="5" name="Content Placeholder 4" descr="A screenshot of a map&#10;&#10;AI-generated content may be incorrect.">
            <a:extLst>
              <a:ext uri="{FF2B5EF4-FFF2-40B4-BE49-F238E27FC236}">
                <a16:creationId xmlns:a16="http://schemas.microsoft.com/office/drawing/2014/main" id="{7DD632F1-DFDA-C2A7-E9CA-2D9F77C1159E}"/>
              </a:ext>
            </a:extLst>
          </p:cNvPr>
          <p:cNvPicPr>
            <a:picLocks noGrp="1" noChangeAspect="1"/>
          </p:cNvPicPr>
          <p:nvPr>
            <p:ph idx="1"/>
          </p:nvPr>
        </p:nvPicPr>
        <p:blipFill>
          <a:blip r:embed="rId2"/>
          <a:srcRect t="8023" r="83941" b="68385"/>
          <a:stretch>
            <a:fillRect/>
          </a:stretch>
        </p:blipFill>
        <p:spPr>
          <a:xfrm>
            <a:off x="0" y="4458865"/>
            <a:ext cx="1353837" cy="2329860"/>
          </a:xfrm>
        </p:spPr>
      </p:pic>
      <p:pic>
        <p:nvPicPr>
          <p:cNvPr id="8" name="Content Placeholder 4" descr="A screenshot of a map&#10;&#10;AI-generated content may be incorrect.">
            <a:extLst>
              <a:ext uri="{FF2B5EF4-FFF2-40B4-BE49-F238E27FC236}">
                <a16:creationId xmlns:a16="http://schemas.microsoft.com/office/drawing/2014/main" id="{0A803CD6-7003-DF2F-568D-4F516418CF1E}"/>
              </a:ext>
            </a:extLst>
          </p:cNvPr>
          <p:cNvPicPr>
            <a:picLocks noChangeAspect="1"/>
          </p:cNvPicPr>
          <p:nvPr/>
        </p:nvPicPr>
        <p:blipFill>
          <a:blip r:embed="rId2"/>
          <a:srcRect l="41175" t="53292" r="3237" b="2148"/>
          <a:stretch>
            <a:fillRect/>
          </a:stretch>
        </p:blipFill>
        <p:spPr>
          <a:xfrm>
            <a:off x="6781800" y="1729785"/>
            <a:ext cx="5281998" cy="4959925"/>
          </a:xfrm>
          <a:prstGeom prst="rect">
            <a:avLst/>
          </a:prstGeom>
        </p:spPr>
      </p:pic>
      <p:sp>
        <p:nvSpPr>
          <p:cNvPr id="9" name="Rectangle 8">
            <a:extLst>
              <a:ext uri="{FF2B5EF4-FFF2-40B4-BE49-F238E27FC236}">
                <a16:creationId xmlns:a16="http://schemas.microsoft.com/office/drawing/2014/main" id="{5C8DFF49-BB57-1397-8B45-8D58C0A659B1}"/>
              </a:ext>
            </a:extLst>
          </p:cNvPr>
          <p:cNvSpPr/>
          <p:nvPr/>
        </p:nvSpPr>
        <p:spPr>
          <a:xfrm>
            <a:off x="892777" y="1828800"/>
            <a:ext cx="16764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4C68E16-E548-4791-13C4-476EE7844D00}"/>
              </a:ext>
            </a:extLst>
          </p:cNvPr>
          <p:cNvSpPr/>
          <p:nvPr/>
        </p:nvSpPr>
        <p:spPr>
          <a:xfrm>
            <a:off x="6478287" y="1828800"/>
            <a:ext cx="1676400" cy="1066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4C7721D-3F0F-283C-1203-E680E628C4D7}"/>
              </a:ext>
            </a:extLst>
          </p:cNvPr>
          <p:cNvSpPr txBox="1"/>
          <p:nvPr/>
        </p:nvSpPr>
        <p:spPr>
          <a:xfrm>
            <a:off x="263126" y="211768"/>
            <a:ext cx="11624074" cy="830997"/>
          </a:xfrm>
          <a:prstGeom prst="rect">
            <a:avLst/>
          </a:prstGeom>
          <a:noFill/>
        </p:spPr>
        <p:txBody>
          <a:bodyPr wrap="square" rtlCol="0">
            <a:spAutoFit/>
          </a:bodyPr>
          <a:lstStyle/>
          <a:p>
            <a:r>
              <a:rPr lang="en-US" sz="4800" b="1" dirty="0">
                <a:latin typeface="Helvetica" pitchFamily="2" charset="0"/>
              </a:rPr>
              <a:t>Proportion of Major Trauma Incidents</a:t>
            </a:r>
            <a:endParaRPr lang="en-US" sz="4800" dirty="0">
              <a:latin typeface="Helvetica" pitchFamily="2" charset="0"/>
            </a:endParaRPr>
          </a:p>
        </p:txBody>
      </p:sp>
      <p:sp>
        <p:nvSpPr>
          <p:cNvPr id="12" name="TextBox 11">
            <a:extLst>
              <a:ext uri="{FF2B5EF4-FFF2-40B4-BE49-F238E27FC236}">
                <a16:creationId xmlns:a16="http://schemas.microsoft.com/office/drawing/2014/main" id="{9035A90C-6A3E-3272-F8B9-39DF032A28DE}"/>
              </a:ext>
            </a:extLst>
          </p:cNvPr>
          <p:cNvSpPr txBox="1"/>
          <p:nvPr/>
        </p:nvSpPr>
        <p:spPr>
          <a:xfrm>
            <a:off x="1120375" y="1305580"/>
            <a:ext cx="5281997" cy="523220"/>
          </a:xfrm>
          <a:prstGeom prst="rect">
            <a:avLst/>
          </a:prstGeom>
          <a:noFill/>
        </p:spPr>
        <p:txBody>
          <a:bodyPr wrap="square" rtlCol="0">
            <a:spAutoFit/>
          </a:bodyPr>
          <a:lstStyle/>
          <a:p>
            <a:r>
              <a:rPr lang="en-US" sz="2800" b="1" dirty="0">
                <a:latin typeface="Helvetica" pitchFamily="2" charset="0"/>
              </a:rPr>
              <a:t>Conventional Ambulance</a:t>
            </a:r>
            <a:endParaRPr lang="en-US" sz="2800" dirty="0">
              <a:latin typeface="Helvetica" pitchFamily="2" charset="0"/>
            </a:endParaRPr>
          </a:p>
        </p:txBody>
      </p:sp>
      <p:sp>
        <p:nvSpPr>
          <p:cNvPr id="13" name="TextBox 12">
            <a:extLst>
              <a:ext uri="{FF2B5EF4-FFF2-40B4-BE49-F238E27FC236}">
                <a16:creationId xmlns:a16="http://schemas.microsoft.com/office/drawing/2014/main" id="{A7F8B521-5313-A481-567E-7C092971680E}"/>
              </a:ext>
            </a:extLst>
          </p:cNvPr>
          <p:cNvSpPr txBox="1"/>
          <p:nvPr/>
        </p:nvSpPr>
        <p:spPr>
          <a:xfrm>
            <a:off x="6781800" y="1305580"/>
            <a:ext cx="5281997" cy="523220"/>
          </a:xfrm>
          <a:prstGeom prst="rect">
            <a:avLst/>
          </a:prstGeom>
          <a:noFill/>
        </p:spPr>
        <p:txBody>
          <a:bodyPr wrap="square" rtlCol="0">
            <a:spAutoFit/>
          </a:bodyPr>
          <a:lstStyle/>
          <a:p>
            <a:r>
              <a:rPr lang="en-US" sz="2800" b="1" dirty="0">
                <a:latin typeface="Helvetica" pitchFamily="2" charset="0"/>
              </a:rPr>
              <a:t>Pre-Hospital Critical Care</a:t>
            </a:r>
            <a:endParaRPr lang="en-US" sz="2800" dirty="0">
              <a:latin typeface="Helvetica" pitchFamily="2" charset="0"/>
            </a:endParaRPr>
          </a:p>
        </p:txBody>
      </p:sp>
    </p:spTree>
    <p:extLst>
      <p:ext uri="{BB962C8B-B14F-4D97-AF65-F5344CB8AC3E}">
        <p14:creationId xmlns:p14="http://schemas.microsoft.com/office/powerpoint/2010/main" val="29332649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6FF9E-CD6F-B7FC-075B-CD4532DD080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59A652D-4C72-6B7F-01D1-70561EDB010D}"/>
              </a:ext>
            </a:extLst>
          </p:cNvPr>
          <p:cNvSpPr txBox="1"/>
          <p:nvPr/>
        </p:nvSpPr>
        <p:spPr>
          <a:xfrm>
            <a:off x="263126" y="211768"/>
            <a:ext cx="12228758" cy="923330"/>
          </a:xfrm>
          <a:prstGeom prst="rect">
            <a:avLst/>
          </a:prstGeom>
          <a:noFill/>
        </p:spPr>
        <p:txBody>
          <a:bodyPr wrap="square" rtlCol="0">
            <a:spAutoFit/>
          </a:bodyPr>
          <a:lstStyle/>
          <a:p>
            <a:r>
              <a:rPr lang="en-US" sz="5400" b="1" dirty="0">
                <a:latin typeface="Helvetica" pitchFamily="2" charset="0"/>
              </a:rPr>
              <a:t>Social determinants matter</a:t>
            </a:r>
          </a:p>
        </p:txBody>
      </p:sp>
    </p:spTree>
    <p:extLst>
      <p:ext uri="{BB962C8B-B14F-4D97-AF65-F5344CB8AC3E}">
        <p14:creationId xmlns:p14="http://schemas.microsoft.com/office/powerpoint/2010/main" val="2564738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46AD8-EB9B-8F99-BF65-1E2E4C6D417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AEAF814-F43A-884A-8180-F1B9CAADE83B}"/>
              </a:ext>
            </a:extLst>
          </p:cNvPr>
          <p:cNvSpPr txBox="1"/>
          <p:nvPr/>
        </p:nvSpPr>
        <p:spPr>
          <a:xfrm>
            <a:off x="263126" y="211768"/>
            <a:ext cx="12228758" cy="1754326"/>
          </a:xfrm>
          <a:prstGeom prst="rect">
            <a:avLst/>
          </a:prstGeom>
          <a:noFill/>
        </p:spPr>
        <p:txBody>
          <a:bodyPr wrap="square" rtlCol="0">
            <a:spAutoFit/>
          </a:bodyPr>
          <a:lstStyle/>
          <a:p>
            <a:r>
              <a:rPr lang="en-US" sz="5400" b="1" dirty="0">
                <a:latin typeface="Helvetica" pitchFamily="2" charset="0"/>
              </a:rPr>
              <a:t>Social determinants matter (to us)</a:t>
            </a:r>
          </a:p>
          <a:p>
            <a:endParaRPr lang="en-US" sz="5400" b="1" dirty="0">
              <a:latin typeface="Helvetica" pitchFamily="2" charset="0"/>
            </a:endParaRPr>
          </a:p>
        </p:txBody>
      </p:sp>
    </p:spTree>
    <p:extLst>
      <p:ext uri="{BB962C8B-B14F-4D97-AF65-F5344CB8AC3E}">
        <p14:creationId xmlns:p14="http://schemas.microsoft.com/office/powerpoint/2010/main" val="24315958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A3D36-5DE5-4CB6-F8BC-7814B086245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E780458-E675-9E6F-5F1B-65D0487DF082}"/>
              </a:ext>
            </a:extLst>
          </p:cNvPr>
          <p:cNvSpPr txBox="1"/>
          <p:nvPr/>
        </p:nvSpPr>
        <p:spPr>
          <a:xfrm>
            <a:off x="263126" y="211768"/>
            <a:ext cx="12228758" cy="4247317"/>
          </a:xfrm>
          <a:prstGeom prst="rect">
            <a:avLst/>
          </a:prstGeom>
          <a:noFill/>
        </p:spPr>
        <p:txBody>
          <a:bodyPr wrap="square" rtlCol="0">
            <a:spAutoFit/>
          </a:bodyPr>
          <a:lstStyle/>
          <a:p>
            <a:r>
              <a:rPr lang="en-US" sz="5400" b="1" dirty="0">
                <a:latin typeface="Helvetica" pitchFamily="2" charset="0"/>
              </a:rPr>
              <a:t>Social determinants matter (to us)</a:t>
            </a:r>
          </a:p>
          <a:p>
            <a:endParaRPr lang="en-US" sz="5400" b="1" dirty="0">
              <a:latin typeface="Helvetica" pitchFamily="2" charset="0"/>
            </a:endParaRPr>
          </a:p>
          <a:p>
            <a:pPr lvl="2"/>
            <a:r>
              <a:rPr lang="en-US" sz="5400" b="1" dirty="0">
                <a:latin typeface="Helvetica" pitchFamily="2" charset="0"/>
              </a:rPr>
              <a:t>Influence presentations</a:t>
            </a:r>
          </a:p>
          <a:p>
            <a:pPr lvl="2"/>
            <a:r>
              <a:rPr lang="en-US" sz="5400" b="1" dirty="0" err="1">
                <a:latin typeface="Helvetica" pitchFamily="2" charset="0"/>
              </a:rPr>
              <a:t>Colour</a:t>
            </a:r>
            <a:r>
              <a:rPr lang="en-US" sz="5400" b="1" dirty="0">
                <a:latin typeface="Helvetica" pitchFamily="2" charset="0"/>
              </a:rPr>
              <a:t> experience</a:t>
            </a:r>
          </a:p>
          <a:p>
            <a:pPr lvl="2"/>
            <a:r>
              <a:rPr lang="en-US" sz="5400" b="1" dirty="0">
                <a:latin typeface="Helvetica" pitchFamily="2" charset="0"/>
              </a:rPr>
              <a:t>Define outcomes</a:t>
            </a:r>
          </a:p>
        </p:txBody>
      </p:sp>
    </p:spTree>
    <p:extLst>
      <p:ext uri="{BB962C8B-B14F-4D97-AF65-F5344CB8AC3E}">
        <p14:creationId xmlns:p14="http://schemas.microsoft.com/office/powerpoint/2010/main" val="15508230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517E1-BF96-A72B-BE74-17826971D0D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2E31B6D-38C2-91C8-0DB0-B53D85AEEE85}"/>
              </a:ext>
            </a:extLst>
          </p:cNvPr>
          <p:cNvSpPr txBox="1"/>
          <p:nvPr/>
        </p:nvSpPr>
        <p:spPr>
          <a:xfrm>
            <a:off x="263126" y="211768"/>
            <a:ext cx="12228758" cy="923330"/>
          </a:xfrm>
          <a:prstGeom prst="rect">
            <a:avLst/>
          </a:prstGeom>
          <a:noFill/>
        </p:spPr>
        <p:txBody>
          <a:bodyPr wrap="square" rtlCol="0">
            <a:spAutoFit/>
          </a:bodyPr>
          <a:lstStyle/>
          <a:p>
            <a:r>
              <a:rPr lang="en-US" sz="5400" b="1" dirty="0">
                <a:latin typeface="Helvetica" pitchFamily="2" charset="0"/>
              </a:rPr>
              <a:t>Who are our patients?</a:t>
            </a:r>
          </a:p>
        </p:txBody>
      </p:sp>
    </p:spTree>
    <p:extLst>
      <p:ext uri="{BB962C8B-B14F-4D97-AF65-F5344CB8AC3E}">
        <p14:creationId xmlns:p14="http://schemas.microsoft.com/office/powerpoint/2010/main" val="38099582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90896-7DDB-B888-0192-58B52F3F939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2A2871F-4D85-9A7B-FB9D-D3405BA361B7}"/>
              </a:ext>
            </a:extLst>
          </p:cNvPr>
          <p:cNvSpPr txBox="1"/>
          <p:nvPr/>
        </p:nvSpPr>
        <p:spPr>
          <a:xfrm>
            <a:off x="263126" y="211768"/>
            <a:ext cx="12228758" cy="1754326"/>
          </a:xfrm>
          <a:prstGeom prst="rect">
            <a:avLst/>
          </a:prstGeom>
          <a:noFill/>
        </p:spPr>
        <p:txBody>
          <a:bodyPr wrap="square" rtlCol="0">
            <a:spAutoFit/>
          </a:bodyPr>
          <a:lstStyle/>
          <a:p>
            <a:r>
              <a:rPr lang="en-US" sz="5400" b="1" dirty="0">
                <a:latin typeface="Helvetica" pitchFamily="2" charset="0"/>
              </a:rPr>
              <a:t>Who are our patients?</a:t>
            </a:r>
          </a:p>
          <a:p>
            <a:r>
              <a:rPr lang="en-US" sz="5400" b="1" dirty="0">
                <a:latin typeface="Helvetica" pitchFamily="2" charset="0"/>
              </a:rPr>
              <a:t>Are they at risk?</a:t>
            </a:r>
          </a:p>
        </p:txBody>
      </p:sp>
    </p:spTree>
    <p:extLst>
      <p:ext uri="{BB962C8B-B14F-4D97-AF65-F5344CB8AC3E}">
        <p14:creationId xmlns:p14="http://schemas.microsoft.com/office/powerpoint/2010/main" val="13788060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8AB1F-C7FE-2350-6838-4E4E1D16ACE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503BE51-A2BE-A2A9-A9AF-24B6D5F48A4B}"/>
              </a:ext>
            </a:extLst>
          </p:cNvPr>
          <p:cNvSpPr txBox="1"/>
          <p:nvPr/>
        </p:nvSpPr>
        <p:spPr>
          <a:xfrm>
            <a:off x="263126" y="211768"/>
            <a:ext cx="12228758" cy="2585323"/>
          </a:xfrm>
          <a:prstGeom prst="rect">
            <a:avLst/>
          </a:prstGeom>
          <a:noFill/>
        </p:spPr>
        <p:txBody>
          <a:bodyPr wrap="square" rtlCol="0">
            <a:spAutoFit/>
          </a:bodyPr>
          <a:lstStyle/>
          <a:p>
            <a:r>
              <a:rPr lang="en-US" sz="5400" b="1" dirty="0">
                <a:latin typeface="Helvetica" pitchFamily="2" charset="0"/>
              </a:rPr>
              <a:t>Who are our patients?</a:t>
            </a:r>
          </a:p>
          <a:p>
            <a:r>
              <a:rPr lang="en-US" sz="5400" b="1" dirty="0">
                <a:latin typeface="Helvetica" pitchFamily="2" charset="0"/>
              </a:rPr>
              <a:t>Are they at risk?</a:t>
            </a:r>
          </a:p>
          <a:p>
            <a:r>
              <a:rPr lang="en-US" sz="5400" b="1" dirty="0">
                <a:latin typeface="Helvetica" pitchFamily="2" charset="0"/>
              </a:rPr>
              <a:t>How do our services respond?</a:t>
            </a:r>
          </a:p>
        </p:txBody>
      </p:sp>
    </p:spTree>
    <p:extLst>
      <p:ext uri="{BB962C8B-B14F-4D97-AF65-F5344CB8AC3E}">
        <p14:creationId xmlns:p14="http://schemas.microsoft.com/office/powerpoint/2010/main" val="31980944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E5650-77C2-292B-FA64-C493B4753CDA}"/>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24BC554D-4F09-FCF1-7FF8-0540E4EBF44D}"/>
              </a:ext>
            </a:extLst>
          </p:cNvPr>
          <p:cNvPicPr>
            <a:picLocks noChangeAspect="1"/>
          </p:cNvPicPr>
          <p:nvPr/>
        </p:nvPicPr>
        <p:blipFill>
          <a:blip r:embed="rId2"/>
          <a:srcRect l="24161" t="37289" r="40344" b="9588"/>
          <a:stretch>
            <a:fillRect/>
          </a:stretch>
        </p:blipFill>
        <p:spPr>
          <a:xfrm>
            <a:off x="7784383" y="261383"/>
            <a:ext cx="4407617" cy="6596618"/>
          </a:xfrm>
          <a:prstGeom prst="rect">
            <a:avLst/>
          </a:prstGeom>
        </p:spPr>
      </p:pic>
      <p:sp>
        <p:nvSpPr>
          <p:cNvPr id="9" name="Rectangle 8">
            <a:extLst>
              <a:ext uri="{FF2B5EF4-FFF2-40B4-BE49-F238E27FC236}">
                <a16:creationId xmlns:a16="http://schemas.microsoft.com/office/drawing/2014/main" id="{E75D89C5-4315-D301-05E3-E4B9D11C222D}"/>
              </a:ext>
            </a:extLst>
          </p:cNvPr>
          <p:cNvSpPr/>
          <p:nvPr/>
        </p:nvSpPr>
        <p:spPr>
          <a:xfrm>
            <a:off x="5827933" y="1215489"/>
            <a:ext cx="477982" cy="12469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C0B7C6B-2685-CA0B-383A-C2C095D7D825}"/>
              </a:ext>
            </a:extLst>
          </p:cNvPr>
          <p:cNvSpPr txBox="1"/>
          <p:nvPr/>
        </p:nvSpPr>
        <p:spPr>
          <a:xfrm>
            <a:off x="263126" y="211768"/>
            <a:ext cx="7937744" cy="2862322"/>
          </a:xfrm>
          <a:prstGeom prst="rect">
            <a:avLst/>
          </a:prstGeom>
          <a:noFill/>
        </p:spPr>
        <p:txBody>
          <a:bodyPr wrap="square" rtlCol="0">
            <a:spAutoFit/>
          </a:bodyPr>
          <a:lstStyle/>
          <a:p>
            <a:r>
              <a:rPr lang="en-US" sz="6000" b="1" dirty="0">
                <a:latin typeface="Helvetica" pitchFamily="2" charset="0"/>
              </a:rPr>
              <a:t>Deprivation,</a:t>
            </a:r>
          </a:p>
          <a:p>
            <a:r>
              <a:rPr lang="en-US" sz="6000" b="1" dirty="0">
                <a:latin typeface="Helvetica" pitchFamily="2" charset="0"/>
              </a:rPr>
              <a:t>Isolation </a:t>
            </a:r>
          </a:p>
          <a:p>
            <a:r>
              <a:rPr lang="en-US" sz="6000" b="1" dirty="0">
                <a:latin typeface="Helvetica" pitchFamily="2" charset="0"/>
              </a:rPr>
              <a:t>&amp; Pre-Hospital Care</a:t>
            </a:r>
          </a:p>
        </p:txBody>
      </p:sp>
      <p:sp>
        <p:nvSpPr>
          <p:cNvPr id="11" name="TextBox 10">
            <a:extLst>
              <a:ext uri="{FF2B5EF4-FFF2-40B4-BE49-F238E27FC236}">
                <a16:creationId xmlns:a16="http://schemas.microsoft.com/office/drawing/2014/main" id="{8358C034-3A3E-D045-DD77-DD2EBB8B550D}"/>
              </a:ext>
            </a:extLst>
          </p:cNvPr>
          <p:cNvSpPr txBox="1"/>
          <p:nvPr/>
        </p:nvSpPr>
        <p:spPr>
          <a:xfrm>
            <a:off x="263126" y="5436031"/>
            <a:ext cx="7937744" cy="1323439"/>
          </a:xfrm>
          <a:prstGeom prst="rect">
            <a:avLst/>
          </a:prstGeom>
          <a:solidFill>
            <a:schemeClr val="bg1"/>
          </a:solidFill>
        </p:spPr>
        <p:txBody>
          <a:bodyPr wrap="square" rtlCol="0">
            <a:spAutoFit/>
          </a:bodyPr>
          <a:lstStyle/>
          <a:p>
            <a:r>
              <a:rPr lang="en-US" sz="3200" b="1" dirty="0">
                <a:latin typeface="Helvetica" pitchFamily="2" charset="0"/>
              </a:rPr>
              <a:t>Dr Ryan McHenry</a:t>
            </a:r>
          </a:p>
          <a:p>
            <a:r>
              <a:rPr lang="en-US" sz="2400" dirty="0">
                <a:latin typeface="Helvetica" pitchFamily="2" charset="0"/>
              </a:rPr>
              <a:t>Clinical Research Fellow</a:t>
            </a:r>
          </a:p>
          <a:p>
            <a:r>
              <a:rPr lang="en-US" sz="2400" dirty="0">
                <a:latin typeface="Helvetica" pitchFamily="2" charset="0"/>
              </a:rPr>
              <a:t>ryan.mchenry2@nhs.scot</a:t>
            </a:r>
          </a:p>
        </p:txBody>
      </p:sp>
      <p:pic>
        <p:nvPicPr>
          <p:cNvPr id="1026" name="Picture 2" descr="ScotSTAR Paediatric Retrieval Service">
            <a:extLst>
              <a:ext uri="{FF2B5EF4-FFF2-40B4-BE49-F238E27FC236}">
                <a16:creationId xmlns:a16="http://schemas.microsoft.com/office/drawing/2014/main" id="{AD537900-40EC-1DB5-46A0-05EA653B95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6900" y="5567042"/>
            <a:ext cx="3248154" cy="10939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F173C6B-CEEB-D400-35EE-CCE4F456A9C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8125" r="37656"/>
          <a:stretch>
            <a:fillRect/>
          </a:stretch>
        </p:blipFill>
        <p:spPr bwMode="auto">
          <a:xfrm>
            <a:off x="7500795" y="5422610"/>
            <a:ext cx="1068008" cy="1306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40737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561A0-83BD-AD7E-CEFD-DB580440C6E0}"/>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BA32CA90-12BB-D42B-B478-53C5CAC6A302}"/>
              </a:ext>
            </a:extLst>
          </p:cNvPr>
          <p:cNvPicPr>
            <a:picLocks noChangeAspect="1"/>
          </p:cNvPicPr>
          <p:nvPr/>
        </p:nvPicPr>
        <p:blipFill>
          <a:blip r:embed="rId2"/>
          <a:srcRect l="24161" t="37289" r="40344" b="9588"/>
          <a:stretch>
            <a:fillRect/>
          </a:stretch>
        </p:blipFill>
        <p:spPr>
          <a:xfrm>
            <a:off x="7784383" y="261383"/>
            <a:ext cx="4407617" cy="6596618"/>
          </a:xfrm>
          <a:prstGeom prst="rect">
            <a:avLst/>
          </a:prstGeom>
        </p:spPr>
      </p:pic>
      <p:sp>
        <p:nvSpPr>
          <p:cNvPr id="9" name="Rectangle 8">
            <a:extLst>
              <a:ext uri="{FF2B5EF4-FFF2-40B4-BE49-F238E27FC236}">
                <a16:creationId xmlns:a16="http://schemas.microsoft.com/office/drawing/2014/main" id="{AA0A2526-BA21-63B3-7197-66B6739D3C77}"/>
              </a:ext>
            </a:extLst>
          </p:cNvPr>
          <p:cNvSpPr/>
          <p:nvPr/>
        </p:nvSpPr>
        <p:spPr>
          <a:xfrm>
            <a:off x="5827933" y="1215489"/>
            <a:ext cx="477982" cy="12469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82758F6-F4D7-DB92-3BC4-6E3795B9B2C8}"/>
              </a:ext>
            </a:extLst>
          </p:cNvPr>
          <p:cNvSpPr txBox="1"/>
          <p:nvPr/>
        </p:nvSpPr>
        <p:spPr>
          <a:xfrm>
            <a:off x="263126" y="211768"/>
            <a:ext cx="7937744" cy="2862322"/>
          </a:xfrm>
          <a:prstGeom prst="rect">
            <a:avLst/>
          </a:prstGeom>
          <a:noFill/>
        </p:spPr>
        <p:txBody>
          <a:bodyPr wrap="square" rtlCol="0">
            <a:spAutoFit/>
          </a:bodyPr>
          <a:lstStyle/>
          <a:p>
            <a:r>
              <a:rPr lang="en-US" sz="6000" b="1" dirty="0">
                <a:latin typeface="Helvetica" pitchFamily="2" charset="0"/>
              </a:rPr>
              <a:t>Deprivation,</a:t>
            </a:r>
          </a:p>
          <a:p>
            <a:r>
              <a:rPr lang="en-US" sz="6000" b="1" dirty="0">
                <a:latin typeface="Helvetica" pitchFamily="2" charset="0"/>
              </a:rPr>
              <a:t>Isolation </a:t>
            </a:r>
          </a:p>
          <a:p>
            <a:r>
              <a:rPr lang="en-US" sz="6000" b="1" dirty="0">
                <a:latin typeface="Helvetica" pitchFamily="2" charset="0"/>
              </a:rPr>
              <a:t>&amp; Pre-Hospital Care</a:t>
            </a:r>
          </a:p>
        </p:txBody>
      </p:sp>
      <p:sp>
        <p:nvSpPr>
          <p:cNvPr id="11" name="TextBox 10">
            <a:extLst>
              <a:ext uri="{FF2B5EF4-FFF2-40B4-BE49-F238E27FC236}">
                <a16:creationId xmlns:a16="http://schemas.microsoft.com/office/drawing/2014/main" id="{E1BB9C01-67A9-C40F-718B-5BEBDDC099AA}"/>
              </a:ext>
            </a:extLst>
          </p:cNvPr>
          <p:cNvSpPr txBox="1"/>
          <p:nvPr/>
        </p:nvSpPr>
        <p:spPr>
          <a:xfrm>
            <a:off x="263126" y="5436031"/>
            <a:ext cx="7937744" cy="1323439"/>
          </a:xfrm>
          <a:prstGeom prst="rect">
            <a:avLst/>
          </a:prstGeom>
          <a:solidFill>
            <a:schemeClr val="bg1"/>
          </a:solidFill>
        </p:spPr>
        <p:txBody>
          <a:bodyPr wrap="square" rtlCol="0">
            <a:spAutoFit/>
          </a:bodyPr>
          <a:lstStyle/>
          <a:p>
            <a:r>
              <a:rPr lang="en-US" sz="3200" b="1" dirty="0">
                <a:latin typeface="Helvetica" pitchFamily="2" charset="0"/>
              </a:rPr>
              <a:t>Dr Ryan McHenry</a:t>
            </a:r>
          </a:p>
          <a:p>
            <a:r>
              <a:rPr lang="en-US" sz="2400" dirty="0">
                <a:latin typeface="Helvetica" pitchFamily="2" charset="0"/>
              </a:rPr>
              <a:t>Clinical Research Fellow</a:t>
            </a:r>
          </a:p>
          <a:p>
            <a:r>
              <a:rPr lang="en-US" sz="2400" dirty="0">
                <a:latin typeface="Helvetica" pitchFamily="2" charset="0"/>
              </a:rPr>
              <a:t>ryan.mchenry2@nhs.scot</a:t>
            </a:r>
          </a:p>
        </p:txBody>
      </p:sp>
      <p:pic>
        <p:nvPicPr>
          <p:cNvPr id="1026" name="Picture 2" descr="ScotSTAR Paediatric Retrieval Service">
            <a:extLst>
              <a:ext uri="{FF2B5EF4-FFF2-40B4-BE49-F238E27FC236}">
                <a16:creationId xmlns:a16="http://schemas.microsoft.com/office/drawing/2014/main" id="{07E625F1-A4ED-7A38-8CDC-8754A4E235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6900" y="5567042"/>
            <a:ext cx="3248154" cy="10939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CE007A5A-62D2-E34C-BBD0-BC25BF4CDEB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8125" r="37656"/>
          <a:stretch>
            <a:fillRect/>
          </a:stretch>
        </p:blipFill>
        <p:spPr bwMode="auto">
          <a:xfrm>
            <a:off x="7500795" y="5422610"/>
            <a:ext cx="1068008" cy="130687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qr code on a white background&#10;&#10;AI-generated content may be incorrect.">
            <a:extLst>
              <a:ext uri="{FF2B5EF4-FFF2-40B4-BE49-F238E27FC236}">
                <a16:creationId xmlns:a16="http://schemas.microsoft.com/office/drawing/2014/main" id="{E62DE527-18ED-547B-CEA5-E5FB27E9B9EF}"/>
              </a:ext>
            </a:extLst>
          </p:cNvPr>
          <p:cNvPicPr>
            <a:picLocks noChangeAspect="1"/>
          </p:cNvPicPr>
          <p:nvPr/>
        </p:nvPicPr>
        <p:blipFill>
          <a:blip r:embed="rId5"/>
          <a:stretch>
            <a:fillRect/>
          </a:stretch>
        </p:blipFill>
        <p:spPr>
          <a:xfrm>
            <a:off x="9315430" y="4006966"/>
            <a:ext cx="2876570" cy="2858130"/>
          </a:xfrm>
          <a:prstGeom prst="rect">
            <a:avLst/>
          </a:prstGeom>
        </p:spPr>
      </p:pic>
      <p:sp>
        <p:nvSpPr>
          <p:cNvPr id="4" name="Rectangle 3">
            <a:extLst>
              <a:ext uri="{FF2B5EF4-FFF2-40B4-BE49-F238E27FC236}">
                <a16:creationId xmlns:a16="http://schemas.microsoft.com/office/drawing/2014/main" id="{3DC9432A-55D2-3F3F-0618-B74D15132966}"/>
              </a:ext>
            </a:extLst>
          </p:cNvPr>
          <p:cNvSpPr/>
          <p:nvPr/>
        </p:nvSpPr>
        <p:spPr>
          <a:xfrm>
            <a:off x="8852391" y="4006966"/>
            <a:ext cx="463039" cy="28581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17418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8224</TotalTime>
  <Words>884</Words>
  <Application>Microsoft Macintosh PowerPoint</Application>
  <PresentationFormat>Widescreen</PresentationFormat>
  <Paragraphs>141</Paragraphs>
  <Slides>61</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61</vt:i4>
      </vt:variant>
    </vt:vector>
  </HeadingPairs>
  <TitlesOfParts>
    <vt:vector size="66" baseType="lpstr">
      <vt:lpstr>Aptos</vt:lpstr>
      <vt:lpstr>Aptos Display</vt:lpstr>
      <vt:lpstr>Arial</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Ryan McHenry</dc:creator>
  <cp:lastModifiedBy>Ryan McHenry</cp:lastModifiedBy>
  <cp:revision>8</cp:revision>
  <dcterms:created xsi:type="dcterms:W3CDTF">2025-10-21T10:26:10Z</dcterms:created>
  <dcterms:modified xsi:type="dcterms:W3CDTF">2025-10-31T15:08:19Z</dcterms:modified>
</cp:coreProperties>
</file>