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8" r:id="rId5"/>
    <p:sldId id="280" r:id="rId6"/>
    <p:sldId id="267" r:id="rId7"/>
    <p:sldId id="268" r:id="rId8"/>
    <p:sldId id="272" r:id="rId9"/>
    <p:sldId id="285" r:id="rId10"/>
    <p:sldId id="269" r:id="rId11"/>
    <p:sldId id="284" r:id="rId12"/>
    <p:sldId id="282" r:id="rId13"/>
    <p:sldId id="270" r:id="rId14"/>
    <p:sldId id="273" r:id="rId15"/>
    <p:sldId id="266" r:id="rId16"/>
    <p:sldId id="271" r:id="rId17"/>
    <p:sldId id="283" r:id="rId18"/>
    <p:sldId id="275" r:id="rId19"/>
    <p:sldId id="274" r:id="rId20"/>
    <p:sldId id="276" r:id="rId21"/>
    <p:sldId id="277" r:id="rId22"/>
    <p:sldId id="281" r:id="rId23"/>
    <p:sldId id="279" r:id="rId24"/>
    <p:sldId id="278" r:id="rId2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  <p15:guide id="4" orient="horz" pos="3702">
          <p15:clr>
            <a:srgbClr val="A4A3A4"/>
          </p15:clr>
        </p15:guide>
        <p15:guide id="5" pos="6924">
          <p15:clr>
            <a:srgbClr val="A4A3A4"/>
          </p15:clr>
        </p15:guide>
        <p15:guide id="6" pos="756">
          <p15:clr>
            <a:srgbClr val="A4A3A4"/>
          </p15:clr>
        </p15:guide>
        <p15:guide id="7" orient="horz" pos="1253" userDrawn="1">
          <p15:clr>
            <a:srgbClr val="A4A3A4"/>
          </p15:clr>
        </p15:guide>
        <p15:guide id="8" orient="horz" pos="5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DB1"/>
    <a:srgbClr val="00BFB8"/>
    <a:srgbClr val="2850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596" autoAdjust="0"/>
    <p:restoredTop sz="78013" autoAdjust="0"/>
  </p:normalViewPr>
  <p:slideViewPr>
    <p:cSldViewPr showGuides="1">
      <p:cViewPr varScale="1">
        <p:scale>
          <a:sx n="84" d="100"/>
          <a:sy n="84" d="100"/>
        </p:scale>
        <p:origin x="952" y="192"/>
      </p:cViewPr>
      <p:guideLst>
        <p:guide pos="3840"/>
        <p:guide orient="horz" pos="2160"/>
        <p:guide orient="horz" pos="3702"/>
        <p:guide pos="6924"/>
        <p:guide pos="756"/>
        <p:guide orient="horz" pos="1253"/>
        <p:guide orient="horz" pos="572"/>
      </p:guideLst>
    </p:cSldViewPr>
  </p:slideViewPr>
  <p:outlineViewPr>
    <p:cViewPr>
      <p:scale>
        <a:sx n="33" d="100"/>
        <a:sy n="33" d="100"/>
      </p:scale>
      <p:origin x="0" y="-28566"/>
    </p:cViewPr>
  </p:outlin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88" d="100"/>
          <a:sy n="88" d="100"/>
        </p:scale>
        <p:origin x="3738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35954D-7918-41ED-875C-F23C71AFD0A7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fi-FI"/>
        </a:p>
      </dgm:t>
    </dgm:pt>
    <dgm:pt modelId="{006CF483-7957-4070-80C6-01EBEF4A1FAB}">
      <dgm:prSet/>
      <dgm:spPr/>
      <dgm:t>
        <a:bodyPr/>
        <a:lstStyle/>
        <a:p>
          <a:r>
            <a:rPr lang="fi-FI" baseline="0" dirty="0"/>
            <a:t>Patients intubated by HEMS</a:t>
          </a:r>
          <a:endParaRPr lang="fi-FI" baseline="0" dirty="0">
            <a:latin typeface="Aptos Display" panose="020F0302020204030204"/>
          </a:endParaRPr>
        </a:p>
        <a:p>
          <a:r>
            <a:rPr lang="fi-FI" baseline="0" dirty="0">
              <a:latin typeface="Aptos Display" panose="020F0302020204030204"/>
            </a:rPr>
            <a:t>n </a:t>
          </a:r>
          <a:r>
            <a:rPr lang="fi-FI" baseline="0" dirty="0"/>
            <a:t>=</a:t>
          </a:r>
          <a:r>
            <a:rPr lang="fi-FI" baseline="0" dirty="0">
              <a:latin typeface="Aptos Display" panose="020F0302020204030204"/>
            </a:rPr>
            <a:t> 2203</a:t>
          </a:r>
          <a:r>
            <a:rPr lang="en-US" dirty="0"/>
            <a:t>​</a:t>
          </a:r>
          <a:endParaRPr lang="fi-FI" dirty="0"/>
        </a:p>
      </dgm:t>
    </dgm:pt>
    <dgm:pt modelId="{29CE3D65-36B3-4D1B-84D3-4A9963B15C88}" type="parTrans" cxnId="{E9D49E78-F6CF-4603-9A11-5F79823E609E}">
      <dgm:prSet/>
      <dgm:spPr/>
      <dgm:t>
        <a:bodyPr/>
        <a:lstStyle/>
        <a:p>
          <a:endParaRPr lang="fi-FI"/>
        </a:p>
      </dgm:t>
    </dgm:pt>
    <dgm:pt modelId="{A652720C-8A9A-4268-B753-75156431CE94}" type="sibTrans" cxnId="{E9D49E78-F6CF-4603-9A11-5F79823E609E}">
      <dgm:prSet/>
      <dgm:spPr/>
      <dgm:t>
        <a:bodyPr/>
        <a:lstStyle/>
        <a:p>
          <a:endParaRPr lang="fi-FI"/>
        </a:p>
      </dgm:t>
    </dgm:pt>
    <dgm:pt modelId="{CDBE5D67-9DB3-431E-A152-4DFA7BB78B4E}">
      <dgm:prSet/>
      <dgm:spPr/>
      <dgm:t>
        <a:bodyPr/>
        <a:lstStyle/>
        <a:p>
          <a:pPr rtl="0"/>
          <a:r>
            <a:rPr lang="fi-FI" baseline="0" dirty="0"/>
            <a:t>No ABG analysis </a:t>
          </a:r>
          <a:r>
            <a:rPr lang="fi-FI" baseline="0" dirty="0">
              <a:latin typeface="Aptos Display" panose="020F0302020204030204"/>
            </a:rPr>
            <a:t>                </a:t>
          </a:r>
          <a:r>
            <a:rPr lang="fi-FI" baseline="0" dirty="0"/>
            <a:t>n</a:t>
          </a:r>
          <a:r>
            <a:rPr lang="fi-FI" baseline="0" dirty="0">
              <a:latin typeface="Aptos Display" panose="020F0302020204030204"/>
            </a:rPr>
            <a:t> </a:t>
          </a:r>
          <a:r>
            <a:rPr lang="fi-FI" baseline="0" dirty="0"/>
            <a:t>=</a:t>
          </a:r>
          <a:r>
            <a:rPr lang="fi-FI" baseline="0" dirty="0">
              <a:latin typeface="Aptos Display" panose="020F0302020204030204"/>
            </a:rPr>
            <a:t> 1533</a:t>
          </a:r>
          <a:r>
            <a:rPr lang="en-US" dirty="0"/>
            <a:t>​</a:t>
          </a:r>
          <a:endParaRPr lang="fi-FI" dirty="0"/>
        </a:p>
      </dgm:t>
    </dgm:pt>
    <dgm:pt modelId="{0F0EB3F7-EFE6-4AAA-B148-7F0535C70EAF}" type="parTrans" cxnId="{831A6FD0-1708-4E88-8551-E923C0288A39}">
      <dgm:prSet/>
      <dgm:spPr/>
      <dgm:t>
        <a:bodyPr/>
        <a:lstStyle/>
        <a:p>
          <a:endParaRPr lang="fi-FI"/>
        </a:p>
      </dgm:t>
    </dgm:pt>
    <dgm:pt modelId="{A963C2C7-A5E9-47C5-BFB7-2CA8B85FEAFD}" type="sibTrans" cxnId="{831A6FD0-1708-4E88-8551-E923C0288A39}">
      <dgm:prSet/>
      <dgm:spPr/>
      <dgm:t>
        <a:bodyPr/>
        <a:lstStyle/>
        <a:p>
          <a:endParaRPr lang="fi-FI"/>
        </a:p>
      </dgm:t>
    </dgm:pt>
    <dgm:pt modelId="{2797D169-84DE-4115-AA86-616F951F3AEF}">
      <dgm:prSet/>
      <dgm:spPr/>
      <dgm:t>
        <a:bodyPr/>
        <a:lstStyle/>
        <a:p>
          <a:r>
            <a:rPr lang="fi-FI" baseline="0" dirty="0"/>
            <a:t>Patients included in study</a:t>
          </a:r>
          <a:endParaRPr lang="fi-FI" baseline="0" dirty="0">
            <a:latin typeface="Aptos Display" panose="020F0302020204030204"/>
          </a:endParaRPr>
        </a:p>
        <a:p>
          <a:r>
            <a:rPr lang="fi-FI" baseline="0" dirty="0">
              <a:latin typeface="Aptos Display" panose="020F0302020204030204"/>
            </a:rPr>
            <a:t>n </a:t>
          </a:r>
          <a:r>
            <a:rPr lang="fi-FI" baseline="0" dirty="0"/>
            <a:t>=</a:t>
          </a:r>
          <a:r>
            <a:rPr lang="fi-FI" baseline="0" dirty="0">
              <a:latin typeface="Aptos Display" panose="020F0302020204030204"/>
            </a:rPr>
            <a:t> </a:t>
          </a:r>
          <a:r>
            <a:rPr lang="fi-FI" baseline="0" dirty="0"/>
            <a:t>670</a:t>
          </a:r>
          <a:r>
            <a:rPr lang="en-US" dirty="0"/>
            <a:t>​</a:t>
          </a:r>
          <a:endParaRPr lang="fi-FI" dirty="0"/>
        </a:p>
      </dgm:t>
    </dgm:pt>
    <dgm:pt modelId="{27717F40-7A2D-4324-B6A8-31C41C443C98}" type="parTrans" cxnId="{00A845E0-B6D5-4235-8EF4-2C664BF3E4A5}">
      <dgm:prSet/>
      <dgm:spPr/>
      <dgm:t>
        <a:bodyPr/>
        <a:lstStyle/>
        <a:p>
          <a:endParaRPr lang="fi-FI"/>
        </a:p>
      </dgm:t>
    </dgm:pt>
    <dgm:pt modelId="{91E145E9-86BC-4212-95AD-3414D51BBF56}" type="sibTrans" cxnId="{00A845E0-B6D5-4235-8EF4-2C664BF3E4A5}">
      <dgm:prSet/>
      <dgm:spPr/>
      <dgm:t>
        <a:bodyPr/>
        <a:lstStyle/>
        <a:p>
          <a:endParaRPr lang="fi-FI"/>
        </a:p>
      </dgm:t>
    </dgm:pt>
    <dgm:pt modelId="{47DD97A7-3ABE-45F7-A37A-D78E9EF7DE1D}">
      <dgm:prSet/>
      <dgm:spPr/>
      <dgm:t>
        <a:bodyPr/>
        <a:lstStyle/>
        <a:p>
          <a:r>
            <a:rPr lang="fi-FI" baseline="0" dirty="0"/>
            <a:t>OHCA</a:t>
          </a:r>
        </a:p>
        <a:p>
          <a:pPr rtl="0"/>
          <a:r>
            <a:rPr lang="fi-FI" baseline="0" dirty="0">
              <a:latin typeface="Aptos Display" panose="020F0302020204030204"/>
            </a:rPr>
            <a:t>n </a:t>
          </a:r>
          <a:r>
            <a:rPr lang="fi-FI" baseline="0" dirty="0"/>
            <a:t>=</a:t>
          </a:r>
          <a:r>
            <a:rPr lang="fi-FI" baseline="0" dirty="0">
              <a:latin typeface="Aptos Display" panose="020F0302020204030204"/>
            </a:rPr>
            <a:t> </a:t>
          </a:r>
          <a:r>
            <a:rPr lang="fi-FI" baseline="0" dirty="0"/>
            <a:t>221</a:t>
          </a:r>
          <a:r>
            <a:rPr lang="en-US" dirty="0"/>
            <a:t>​</a:t>
          </a:r>
          <a:endParaRPr lang="fi-FI" dirty="0"/>
        </a:p>
      </dgm:t>
    </dgm:pt>
    <dgm:pt modelId="{B0A12BC3-3913-461E-8F43-0E70FF709476}" type="parTrans" cxnId="{5239DE6A-297E-41C4-A453-1D463F425CF8}">
      <dgm:prSet/>
      <dgm:spPr/>
      <dgm:t>
        <a:bodyPr/>
        <a:lstStyle/>
        <a:p>
          <a:endParaRPr lang="fi-FI"/>
        </a:p>
      </dgm:t>
    </dgm:pt>
    <dgm:pt modelId="{B4185709-08EB-45B8-8972-B96D16BDEA71}" type="sibTrans" cxnId="{5239DE6A-297E-41C4-A453-1D463F425CF8}">
      <dgm:prSet/>
      <dgm:spPr/>
      <dgm:t>
        <a:bodyPr/>
        <a:lstStyle/>
        <a:p>
          <a:endParaRPr lang="fi-FI"/>
        </a:p>
      </dgm:t>
    </dgm:pt>
    <dgm:pt modelId="{8EF2DE72-DE90-4543-B05F-B63D83D7B5FC}">
      <dgm:prSet/>
      <dgm:spPr/>
      <dgm:t>
        <a:bodyPr/>
        <a:lstStyle/>
        <a:p>
          <a:pPr rtl="0"/>
          <a:r>
            <a:rPr lang="fi-FI" baseline="0" dirty="0"/>
            <a:t>GAP</a:t>
          </a:r>
          <a:r>
            <a:rPr lang="fi-FI" baseline="0" dirty="0">
              <a:latin typeface="Aptos Display" panose="020F0302020204030204"/>
            </a:rPr>
            <a:t> &gt;</a:t>
          </a:r>
          <a:r>
            <a:rPr lang="fi-FI" baseline="0" dirty="0"/>
            <a:t> 0.67 kPa</a:t>
          </a:r>
        </a:p>
        <a:p>
          <a:pPr rtl="0"/>
          <a:r>
            <a:rPr lang="fi-FI" baseline="0" dirty="0">
              <a:latin typeface="Aptos Display" panose="020F0302020204030204"/>
            </a:rPr>
            <a:t>n </a:t>
          </a:r>
          <a:r>
            <a:rPr lang="fi-FI" baseline="0" dirty="0"/>
            <a:t>=</a:t>
          </a:r>
          <a:r>
            <a:rPr lang="fi-FI" baseline="0" dirty="0">
              <a:latin typeface="Aptos Display" panose="020F0302020204030204"/>
            </a:rPr>
            <a:t> 186 </a:t>
          </a:r>
          <a:r>
            <a:rPr lang="fi-FI" b="0" baseline="0" dirty="0">
              <a:latin typeface="Aptos Display" panose="020F0302020204030204"/>
            </a:rPr>
            <a:t>(</a:t>
          </a:r>
          <a:r>
            <a:rPr lang="fi-FI" b="1" baseline="0" dirty="0">
              <a:latin typeface="Aptos Display" panose="020F0302020204030204"/>
            </a:rPr>
            <a:t>84.2</a:t>
          </a:r>
          <a:r>
            <a:rPr lang="fi-FI" b="0" baseline="0" dirty="0">
              <a:latin typeface="Aptos Display" panose="020F0302020204030204"/>
            </a:rPr>
            <a:t>%)</a:t>
          </a:r>
          <a:r>
            <a:rPr lang="en-US" dirty="0"/>
            <a:t>​</a:t>
          </a:r>
          <a:endParaRPr lang="fi-FI" dirty="0"/>
        </a:p>
      </dgm:t>
    </dgm:pt>
    <dgm:pt modelId="{9F317E00-C49E-4E6C-9D98-B6F7E0814640}" type="parTrans" cxnId="{E39265EF-15B1-4D30-93F3-E5AE42897F3A}">
      <dgm:prSet/>
      <dgm:spPr/>
      <dgm:t>
        <a:bodyPr/>
        <a:lstStyle/>
        <a:p>
          <a:endParaRPr lang="fi-FI"/>
        </a:p>
      </dgm:t>
    </dgm:pt>
    <dgm:pt modelId="{1AEB0E5A-E42B-4CEF-9A7E-2E30E00CC5BC}" type="sibTrans" cxnId="{E39265EF-15B1-4D30-93F3-E5AE42897F3A}">
      <dgm:prSet/>
      <dgm:spPr/>
      <dgm:t>
        <a:bodyPr/>
        <a:lstStyle/>
        <a:p>
          <a:endParaRPr lang="fi-FI"/>
        </a:p>
      </dgm:t>
    </dgm:pt>
    <dgm:pt modelId="{921971B6-584D-4F8B-AE86-1C7D04001F60}">
      <dgm:prSet/>
      <dgm:spPr/>
      <dgm:t>
        <a:bodyPr/>
        <a:lstStyle/>
        <a:p>
          <a:r>
            <a:rPr lang="fi-FI" baseline="0" dirty="0"/>
            <a:t>Trauma</a:t>
          </a:r>
        </a:p>
        <a:p>
          <a:pPr rtl="0"/>
          <a:r>
            <a:rPr lang="fi-FI" baseline="0" dirty="0">
              <a:latin typeface="Aptos Display" panose="020F0302020204030204"/>
            </a:rPr>
            <a:t>n </a:t>
          </a:r>
          <a:r>
            <a:rPr lang="fi-FI" baseline="0" dirty="0"/>
            <a:t>=</a:t>
          </a:r>
          <a:r>
            <a:rPr lang="fi-FI" baseline="0" dirty="0">
              <a:latin typeface="Aptos Display" panose="020F0302020204030204"/>
            </a:rPr>
            <a:t> </a:t>
          </a:r>
          <a:r>
            <a:rPr lang="fi-FI" baseline="0" dirty="0"/>
            <a:t>104</a:t>
          </a:r>
          <a:r>
            <a:rPr lang="en-US" dirty="0"/>
            <a:t>​</a:t>
          </a:r>
          <a:endParaRPr lang="fi-FI" dirty="0"/>
        </a:p>
      </dgm:t>
    </dgm:pt>
    <dgm:pt modelId="{7DCCFA2F-4C04-4FEC-9CA3-3DCAEE801F7F}" type="parTrans" cxnId="{3FEF966A-4D9E-46CB-8678-E056F7DC9F39}">
      <dgm:prSet/>
      <dgm:spPr/>
      <dgm:t>
        <a:bodyPr/>
        <a:lstStyle/>
        <a:p>
          <a:endParaRPr lang="fi-FI"/>
        </a:p>
      </dgm:t>
    </dgm:pt>
    <dgm:pt modelId="{F583E15F-31B6-4B64-A780-E047608581C6}" type="sibTrans" cxnId="{3FEF966A-4D9E-46CB-8678-E056F7DC9F39}">
      <dgm:prSet/>
      <dgm:spPr/>
      <dgm:t>
        <a:bodyPr/>
        <a:lstStyle/>
        <a:p>
          <a:endParaRPr lang="fi-FI"/>
        </a:p>
      </dgm:t>
    </dgm:pt>
    <dgm:pt modelId="{2A57BD07-9FB0-4099-99BF-AB3F4E7C1BD9}">
      <dgm:prSet/>
      <dgm:spPr/>
      <dgm:t>
        <a:bodyPr/>
        <a:lstStyle/>
        <a:p>
          <a:pPr rtl="0"/>
          <a:r>
            <a:rPr lang="fi-FI" baseline="0" dirty="0"/>
            <a:t>GAP</a:t>
          </a:r>
          <a:r>
            <a:rPr lang="fi-FI" baseline="0" dirty="0">
              <a:latin typeface="Aptos Display" panose="020F0302020204030204"/>
            </a:rPr>
            <a:t> &gt;</a:t>
          </a:r>
          <a:r>
            <a:rPr lang="fi-FI" baseline="0" dirty="0"/>
            <a:t> 0.67 kPa</a:t>
          </a:r>
          <a:endParaRPr lang="fi-FI" baseline="0" dirty="0">
            <a:latin typeface="Aptos Display" panose="020F0302020204030204"/>
          </a:endParaRPr>
        </a:p>
        <a:p>
          <a:pPr rtl="0"/>
          <a:r>
            <a:rPr lang="fi-FI" baseline="0" dirty="0">
              <a:latin typeface="Aptos Display" panose="020F0302020204030204"/>
            </a:rPr>
            <a:t>n </a:t>
          </a:r>
          <a:r>
            <a:rPr lang="fi-FI" baseline="0" dirty="0"/>
            <a:t>=</a:t>
          </a:r>
          <a:r>
            <a:rPr lang="fi-FI" baseline="0" dirty="0">
              <a:latin typeface="Aptos Display" panose="020F0302020204030204"/>
            </a:rPr>
            <a:t> 85 </a:t>
          </a:r>
          <a:r>
            <a:rPr lang="fi-FI" baseline="0" dirty="0"/>
            <a:t>(</a:t>
          </a:r>
          <a:r>
            <a:rPr lang="fi-FI" b="1" baseline="0" dirty="0">
              <a:latin typeface="Aptos Display" panose="020F0302020204030204"/>
            </a:rPr>
            <a:t>81.7</a:t>
          </a:r>
          <a:r>
            <a:rPr lang="fi-FI" dirty="0">
              <a:latin typeface="Aptos Display" panose="020F0302020204030204"/>
            </a:rPr>
            <a:t>%)</a:t>
          </a:r>
          <a:r>
            <a:rPr lang="en-US" dirty="0"/>
            <a:t>​</a:t>
          </a:r>
          <a:endParaRPr lang="fi-FI" dirty="0"/>
        </a:p>
      </dgm:t>
    </dgm:pt>
    <dgm:pt modelId="{191EF52D-318C-4AC3-BBDB-B6578C72D863}" type="parTrans" cxnId="{20290917-CE71-402F-B685-C6D723E611E5}">
      <dgm:prSet/>
      <dgm:spPr/>
      <dgm:t>
        <a:bodyPr/>
        <a:lstStyle/>
        <a:p>
          <a:endParaRPr lang="fi-FI"/>
        </a:p>
      </dgm:t>
    </dgm:pt>
    <dgm:pt modelId="{8A215693-DAE0-4C32-B496-E35459214E84}" type="sibTrans" cxnId="{20290917-CE71-402F-B685-C6D723E611E5}">
      <dgm:prSet/>
      <dgm:spPr/>
      <dgm:t>
        <a:bodyPr/>
        <a:lstStyle/>
        <a:p>
          <a:endParaRPr lang="fi-FI"/>
        </a:p>
      </dgm:t>
    </dgm:pt>
    <dgm:pt modelId="{DB53D8DE-DBD2-406C-9EC8-C6BC1AD39956}">
      <dgm:prSet/>
      <dgm:spPr/>
      <dgm:t>
        <a:bodyPr/>
        <a:lstStyle/>
        <a:p>
          <a:r>
            <a:rPr lang="fi-FI" baseline="0" dirty="0"/>
            <a:t>Neurological conditions</a:t>
          </a:r>
          <a:endParaRPr lang="fi-FI" baseline="0" dirty="0">
            <a:latin typeface="Aptos Display" panose="020F0302020204030204"/>
          </a:endParaRPr>
        </a:p>
        <a:p>
          <a:pPr rtl="0"/>
          <a:r>
            <a:rPr lang="fi-FI" baseline="0" dirty="0">
              <a:latin typeface="Aptos Display" panose="020F0302020204030204"/>
            </a:rPr>
            <a:t>n </a:t>
          </a:r>
          <a:r>
            <a:rPr lang="fi-FI" baseline="0" dirty="0"/>
            <a:t>=</a:t>
          </a:r>
          <a:r>
            <a:rPr lang="fi-FI" baseline="0" dirty="0">
              <a:latin typeface="Aptos Display" panose="020F0302020204030204"/>
            </a:rPr>
            <a:t> </a:t>
          </a:r>
          <a:r>
            <a:rPr lang="fi-FI" baseline="0" dirty="0"/>
            <a:t>197</a:t>
          </a:r>
          <a:r>
            <a:rPr lang="en-US" dirty="0"/>
            <a:t>​</a:t>
          </a:r>
          <a:endParaRPr lang="fi-FI" dirty="0"/>
        </a:p>
      </dgm:t>
    </dgm:pt>
    <dgm:pt modelId="{83E4D02A-B920-4379-8391-5F109B923027}" type="parTrans" cxnId="{E2A85D44-437F-4B7E-A442-2B2476CED6DF}">
      <dgm:prSet/>
      <dgm:spPr/>
      <dgm:t>
        <a:bodyPr/>
        <a:lstStyle/>
        <a:p>
          <a:endParaRPr lang="fi-FI"/>
        </a:p>
      </dgm:t>
    </dgm:pt>
    <dgm:pt modelId="{20FD67C5-87A4-4FC6-B810-ED2A4BF45DA7}" type="sibTrans" cxnId="{E2A85D44-437F-4B7E-A442-2B2476CED6DF}">
      <dgm:prSet/>
      <dgm:spPr/>
      <dgm:t>
        <a:bodyPr/>
        <a:lstStyle/>
        <a:p>
          <a:endParaRPr lang="fi-FI"/>
        </a:p>
      </dgm:t>
    </dgm:pt>
    <dgm:pt modelId="{EE4F1184-9C4F-4A06-B2DF-C4DDE03FE02E}">
      <dgm:prSet/>
      <dgm:spPr/>
      <dgm:t>
        <a:bodyPr/>
        <a:lstStyle/>
        <a:p>
          <a:pPr rtl="0"/>
          <a:r>
            <a:rPr lang="fi-FI" baseline="0" dirty="0"/>
            <a:t>GAP</a:t>
          </a:r>
          <a:r>
            <a:rPr lang="fi-FI" baseline="0" dirty="0">
              <a:latin typeface="Aptos Display" panose="020F0302020204030204"/>
            </a:rPr>
            <a:t> &gt;</a:t>
          </a:r>
          <a:r>
            <a:rPr lang="fi-FI" baseline="0" dirty="0"/>
            <a:t> 0.67 kPa</a:t>
          </a:r>
          <a:endParaRPr lang="fi-FI" baseline="0" dirty="0">
            <a:latin typeface="Aptos Display" panose="020F0302020204030204"/>
          </a:endParaRPr>
        </a:p>
        <a:p>
          <a:pPr rtl="0"/>
          <a:r>
            <a:rPr lang="fi-FI" baseline="0" dirty="0">
              <a:latin typeface="Aptos Display" panose="020F0302020204030204"/>
            </a:rPr>
            <a:t>n </a:t>
          </a:r>
          <a:r>
            <a:rPr lang="fi-FI" baseline="0" dirty="0"/>
            <a:t>=</a:t>
          </a:r>
          <a:r>
            <a:rPr lang="fi-FI" baseline="0" dirty="0">
              <a:latin typeface="Aptos Display" panose="020F0302020204030204"/>
            </a:rPr>
            <a:t> 146 </a:t>
          </a:r>
          <a:r>
            <a:rPr lang="fi-FI" baseline="0" dirty="0"/>
            <a:t>(</a:t>
          </a:r>
          <a:r>
            <a:rPr lang="fi-FI" b="1" baseline="0" dirty="0">
              <a:latin typeface="Aptos Display" panose="020F0302020204030204"/>
            </a:rPr>
            <a:t>74.1</a:t>
          </a:r>
          <a:r>
            <a:rPr lang="fi-FI" b="1" baseline="0" dirty="0"/>
            <a:t>%</a:t>
          </a:r>
          <a:r>
            <a:rPr lang="fi-FI" baseline="0" dirty="0"/>
            <a:t>)</a:t>
          </a:r>
          <a:r>
            <a:rPr lang="en-US" dirty="0"/>
            <a:t>​</a:t>
          </a:r>
          <a:endParaRPr lang="fi-FI" dirty="0"/>
        </a:p>
      </dgm:t>
    </dgm:pt>
    <dgm:pt modelId="{CF793C2E-6A87-4E8C-BDF7-8885EA298399}" type="parTrans" cxnId="{43605951-8C28-42DC-BC02-BD8F3CE78D9E}">
      <dgm:prSet/>
      <dgm:spPr/>
      <dgm:t>
        <a:bodyPr/>
        <a:lstStyle/>
        <a:p>
          <a:endParaRPr lang="fi-FI"/>
        </a:p>
      </dgm:t>
    </dgm:pt>
    <dgm:pt modelId="{31955DEB-E7EC-4BE3-A9D5-27FC0B5BAEC8}" type="sibTrans" cxnId="{43605951-8C28-42DC-BC02-BD8F3CE78D9E}">
      <dgm:prSet/>
      <dgm:spPr/>
      <dgm:t>
        <a:bodyPr/>
        <a:lstStyle/>
        <a:p>
          <a:endParaRPr lang="fi-FI"/>
        </a:p>
      </dgm:t>
    </dgm:pt>
    <dgm:pt modelId="{645BC5E5-06C0-499B-A155-08B445DD8DB3}">
      <dgm:prSet/>
      <dgm:spPr/>
      <dgm:t>
        <a:bodyPr/>
        <a:lstStyle/>
        <a:p>
          <a:r>
            <a:rPr lang="fi-FI" baseline="0" dirty="0"/>
            <a:t>Intoxication</a:t>
          </a:r>
          <a:endParaRPr lang="fi-FI" baseline="0" dirty="0">
            <a:latin typeface="Aptos Display" panose="020F0302020204030204"/>
          </a:endParaRPr>
        </a:p>
        <a:p>
          <a:pPr rtl="0"/>
          <a:r>
            <a:rPr lang="fi-FI" baseline="0" dirty="0">
              <a:latin typeface="Aptos Display" panose="020F0302020204030204"/>
            </a:rPr>
            <a:t>n </a:t>
          </a:r>
          <a:r>
            <a:rPr lang="fi-FI" baseline="0" dirty="0"/>
            <a:t>=</a:t>
          </a:r>
          <a:r>
            <a:rPr lang="fi-FI" baseline="0" dirty="0">
              <a:latin typeface="Aptos Display" panose="020F0302020204030204"/>
            </a:rPr>
            <a:t> </a:t>
          </a:r>
          <a:r>
            <a:rPr lang="fi-FI" baseline="0" dirty="0"/>
            <a:t>99</a:t>
          </a:r>
          <a:r>
            <a:rPr lang="en-US" dirty="0"/>
            <a:t>​</a:t>
          </a:r>
          <a:endParaRPr lang="fi-FI" dirty="0"/>
        </a:p>
      </dgm:t>
    </dgm:pt>
    <dgm:pt modelId="{B9BB507B-95E8-433A-B7C8-08144A8098A0}" type="parTrans" cxnId="{C2FCD580-D5D1-46C1-A479-714935EF920F}">
      <dgm:prSet/>
      <dgm:spPr/>
      <dgm:t>
        <a:bodyPr/>
        <a:lstStyle/>
        <a:p>
          <a:endParaRPr lang="fi-FI"/>
        </a:p>
      </dgm:t>
    </dgm:pt>
    <dgm:pt modelId="{A4A00872-6B73-4BA4-990C-934587A5BE95}" type="sibTrans" cxnId="{C2FCD580-D5D1-46C1-A479-714935EF920F}">
      <dgm:prSet/>
      <dgm:spPr/>
      <dgm:t>
        <a:bodyPr/>
        <a:lstStyle/>
        <a:p>
          <a:endParaRPr lang="fi-FI"/>
        </a:p>
      </dgm:t>
    </dgm:pt>
    <dgm:pt modelId="{6E0345B4-90BD-4A64-BFB0-708F1BA3F9E4}">
      <dgm:prSet/>
      <dgm:spPr/>
      <dgm:t>
        <a:bodyPr/>
        <a:lstStyle/>
        <a:p>
          <a:pPr rtl="0"/>
          <a:r>
            <a:rPr lang="fi-FI" baseline="0" dirty="0"/>
            <a:t>GAP</a:t>
          </a:r>
          <a:r>
            <a:rPr lang="fi-FI" baseline="0" dirty="0">
              <a:latin typeface="Aptos Display" panose="020F0302020204030204"/>
            </a:rPr>
            <a:t> &gt;</a:t>
          </a:r>
          <a:r>
            <a:rPr lang="fi-FI" baseline="0" dirty="0"/>
            <a:t> 0.67 kPa</a:t>
          </a:r>
        </a:p>
        <a:p>
          <a:pPr rtl="0"/>
          <a:r>
            <a:rPr lang="fi-FI" baseline="0" dirty="0">
              <a:latin typeface="Aptos Display" panose="020F0302020204030204"/>
            </a:rPr>
            <a:t>n </a:t>
          </a:r>
          <a:r>
            <a:rPr lang="fi-FI" baseline="0" dirty="0"/>
            <a:t>=</a:t>
          </a:r>
          <a:r>
            <a:rPr lang="fi-FI" baseline="0" dirty="0">
              <a:latin typeface="Aptos Display" panose="020F0302020204030204"/>
            </a:rPr>
            <a:t> 75 </a:t>
          </a:r>
          <a:r>
            <a:rPr lang="fi-FI" baseline="0" dirty="0"/>
            <a:t>(</a:t>
          </a:r>
          <a:r>
            <a:rPr lang="fi-FI" b="1" baseline="0" dirty="0">
              <a:latin typeface="Aptos Display" panose="020F0302020204030204"/>
            </a:rPr>
            <a:t>75.8</a:t>
          </a:r>
          <a:r>
            <a:rPr lang="fi-FI" dirty="0">
              <a:latin typeface="Aptos Display" panose="020F0302020204030204"/>
            </a:rPr>
            <a:t>%)</a:t>
          </a:r>
          <a:r>
            <a:rPr lang="en-US" dirty="0"/>
            <a:t>​</a:t>
          </a:r>
          <a:endParaRPr lang="fi-FI" dirty="0"/>
        </a:p>
      </dgm:t>
    </dgm:pt>
    <dgm:pt modelId="{BC8D48AC-97F2-4446-99AE-28532796BD69}" type="parTrans" cxnId="{C3CAEC01-0C0C-475A-BDE7-3F07DC40B3E7}">
      <dgm:prSet/>
      <dgm:spPr/>
      <dgm:t>
        <a:bodyPr/>
        <a:lstStyle/>
        <a:p>
          <a:endParaRPr lang="fi-FI"/>
        </a:p>
      </dgm:t>
    </dgm:pt>
    <dgm:pt modelId="{FD0D82A7-29D2-43E8-8755-4A8C36BDABE7}" type="sibTrans" cxnId="{C3CAEC01-0C0C-475A-BDE7-3F07DC40B3E7}">
      <dgm:prSet/>
      <dgm:spPr/>
      <dgm:t>
        <a:bodyPr/>
        <a:lstStyle/>
        <a:p>
          <a:endParaRPr lang="fi-FI"/>
        </a:p>
      </dgm:t>
    </dgm:pt>
    <dgm:pt modelId="{3738DB94-2660-4EE5-981A-0AE3DB4BA1B9}">
      <dgm:prSet/>
      <dgm:spPr/>
      <dgm:t>
        <a:bodyPr/>
        <a:lstStyle/>
        <a:p>
          <a:r>
            <a:rPr lang="fi-FI" baseline="0" dirty="0"/>
            <a:t>Other</a:t>
          </a:r>
          <a:endParaRPr lang="fi-FI" baseline="0" dirty="0">
            <a:latin typeface="Aptos Display" panose="020F0302020204030204"/>
          </a:endParaRPr>
        </a:p>
        <a:p>
          <a:pPr rtl="0"/>
          <a:r>
            <a:rPr lang="fi-FI" baseline="0" dirty="0">
              <a:latin typeface="Aptos Display" panose="020F0302020204030204"/>
            </a:rPr>
            <a:t>n </a:t>
          </a:r>
          <a:r>
            <a:rPr lang="fi-FI" baseline="0" dirty="0"/>
            <a:t>=</a:t>
          </a:r>
          <a:r>
            <a:rPr lang="fi-FI" baseline="0" dirty="0">
              <a:latin typeface="Aptos Display" panose="020F0302020204030204"/>
            </a:rPr>
            <a:t> </a:t>
          </a:r>
          <a:r>
            <a:rPr lang="fi-FI" baseline="0" dirty="0"/>
            <a:t>49</a:t>
          </a:r>
          <a:r>
            <a:rPr lang="en-US" dirty="0"/>
            <a:t>​</a:t>
          </a:r>
          <a:endParaRPr lang="fi-FI" dirty="0"/>
        </a:p>
      </dgm:t>
    </dgm:pt>
    <dgm:pt modelId="{193E6CDA-873D-4728-8A3D-CB792D666DA1}" type="parTrans" cxnId="{2DBF8747-C5DB-4C81-A6FC-E7379A045E7D}">
      <dgm:prSet/>
      <dgm:spPr/>
      <dgm:t>
        <a:bodyPr/>
        <a:lstStyle/>
        <a:p>
          <a:endParaRPr lang="fi-FI"/>
        </a:p>
      </dgm:t>
    </dgm:pt>
    <dgm:pt modelId="{9167E893-442B-418F-A470-94DA5B8CFD0B}" type="sibTrans" cxnId="{2DBF8747-C5DB-4C81-A6FC-E7379A045E7D}">
      <dgm:prSet/>
      <dgm:spPr/>
      <dgm:t>
        <a:bodyPr/>
        <a:lstStyle/>
        <a:p>
          <a:endParaRPr lang="fi-FI"/>
        </a:p>
      </dgm:t>
    </dgm:pt>
    <dgm:pt modelId="{9406CBD4-72D8-4912-9E20-567F8C297228}">
      <dgm:prSet/>
      <dgm:spPr/>
      <dgm:t>
        <a:bodyPr/>
        <a:lstStyle/>
        <a:p>
          <a:pPr rtl="0"/>
          <a:r>
            <a:rPr lang="fi-FI" baseline="0" dirty="0"/>
            <a:t>GAP</a:t>
          </a:r>
          <a:r>
            <a:rPr lang="fi-FI" baseline="0" dirty="0">
              <a:latin typeface="Aptos Display" panose="020F0302020204030204"/>
            </a:rPr>
            <a:t> &gt;</a:t>
          </a:r>
          <a:r>
            <a:rPr lang="fi-FI" baseline="0" dirty="0"/>
            <a:t> 0.67 kPa</a:t>
          </a:r>
          <a:endParaRPr lang="fi-FI" baseline="0" dirty="0">
            <a:latin typeface="Aptos Display" panose="020F0302020204030204"/>
          </a:endParaRPr>
        </a:p>
        <a:p>
          <a:pPr rtl="0"/>
          <a:r>
            <a:rPr lang="fi-FI" baseline="0" dirty="0">
              <a:latin typeface="Aptos Display" panose="020F0302020204030204"/>
            </a:rPr>
            <a:t>n </a:t>
          </a:r>
          <a:r>
            <a:rPr lang="fi-FI" baseline="0" dirty="0"/>
            <a:t>=</a:t>
          </a:r>
          <a:r>
            <a:rPr lang="fi-FI" baseline="0" dirty="0">
              <a:latin typeface="Aptos Display" panose="020F0302020204030204"/>
            </a:rPr>
            <a:t> 38 </a:t>
          </a:r>
          <a:r>
            <a:rPr lang="fi-FI" baseline="0" dirty="0"/>
            <a:t>(</a:t>
          </a:r>
          <a:r>
            <a:rPr lang="fi-FI" b="1" baseline="0" dirty="0">
              <a:latin typeface="Aptos Display" panose="020F0302020204030204"/>
            </a:rPr>
            <a:t>77.6</a:t>
          </a:r>
          <a:r>
            <a:rPr lang="fi-FI" dirty="0">
              <a:latin typeface="Aptos Display" panose="020F0302020204030204"/>
            </a:rPr>
            <a:t>%)</a:t>
          </a:r>
          <a:r>
            <a:rPr lang="en-US" dirty="0"/>
            <a:t>​</a:t>
          </a:r>
          <a:endParaRPr lang="fi-FI" dirty="0"/>
        </a:p>
      </dgm:t>
    </dgm:pt>
    <dgm:pt modelId="{E7D0B05E-E95D-481A-B7E6-1D251173D7C1}" type="parTrans" cxnId="{1EA1BC99-0D36-4E3B-BCBE-28CAF47E3B0D}">
      <dgm:prSet/>
      <dgm:spPr/>
      <dgm:t>
        <a:bodyPr/>
        <a:lstStyle/>
        <a:p>
          <a:endParaRPr lang="fi-FI"/>
        </a:p>
      </dgm:t>
    </dgm:pt>
    <dgm:pt modelId="{8CBE6847-02C2-40E6-AFD0-FDB29B63F722}" type="sibTrans" cxnId="{1EA1BC99-0D36-4E3B-BCBE-28CAF47E3B0D}">
      <dgm:prSet/>
      <dgm:spPr/>
      <dgm:t>
        <a:bodyPr/>
        <a:lstStyle/>
        <a:p>
          <a:endParaRPr lang="fi-FI"/>
        </a:p>
      </dgm:t>
    </dgm:pt>
    <dgm:pt modelId="{32C3D0D0-937F-4941-AA60-BF4F0DD5B94B}" type="pres">
      <dgm:prSet presAssocID="{5335954D-7918-41ED-875C-F23C71AFD0A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B596E16-25CB-4CFA-AD90-12C0787862FD}" type="pres">
      <dgm:prSet presAssocID="{006CF483-7957-4070-80C6-01EBEF4A1FAB}" presName="hierRoot1" presStyleCnt="0">
        <dgm:presLayoutVars>
          <dgm:hierBranch val="init"/>
        </dgm:presLayoutVars>
      </dgm:prSet>
      <dgm:spPr/>
    </dgm:pt>
    <dgm:pt modelId="{B968466C-B953-4CFF-B5A2-FBF0C6628DD6}" type="pres">
      <dgm:prSet presAssocID="{006CF483-7957-4070-80C6-01EBEF4A1FAB}" presName="rootComposite1" presStyleCnt="0"/>
      <dgm:spPr/>
    </dgm:pt>
    <dgm:pt modelId="{FD5E7872-D6F8-404E-9E46-E2E5EF5EC173}" type="pres">
      <dgm:prSet presAssocID="{006CF483-7957-4070-80C6-01EBEF4A1FAB}" presName="rootText1" presStyleLbl="node0" presStyleIdx="0" presStyleCnt="1" custScaleX="94748" custLinFactNeighborX="-2104" custLinFactNeighborY="4422">
        <dgm:presLayoutVars>
          <dgm:chPref val="3"/>
        </dgm:presLayoutVars>
      </dgm:prSet>
      <dgm:spPr/>
    </dgm:pt>
    <dgm:pt modelId="{8F5ACBE2-21D6-4AAF-AF75-4F3F16F25D5E}" type="pres">
      <dgm:prSet presAssocID="{006CF483-7957-4070-80C6-01EBEF4A1FAB}" presName="rootConnector1" presStyleLbl="node1" presStyleIdx="0" presStyleCnt="0"/>
      <dgm:spPr/>
    </dgm:pt>
    <dgm:pt modelId="{7147F385-A1DD-4477-BA4D-075EE2EA6D06}" type="pres">
      <dgm:prSet presAssocID="{006CF483-7957-4070-80C6-01EBEF4A1FAB}" presName="hierChild2" presStyleCnt="0"/>
      <dgm:spPr/>
    </dgm:pt>
    <dgm:pt modelId="{C0BB3C1A-13E9-4F4D-BB5F-97DAFE73F281}" type="pres">
      <dgm:prSet presAssocID="{0F0EB3F7-EFE6-4AAA-B148-7F0535C70EAF}" presName="Name37" presStyleLbl="parChTrans1D2" presStyleIdx="0" presStyleCnt="2"/>
      <dgm:spPr/>
    </dgm:pt>
    <dgm:pt modelId="{DBB5D86F-FDF2-40FA-8815-0E95F07C7370}" type="pres">
      <dgm:prSet presAssocID="{CDBE5D67-9DB3-431E-A152-4DFA7BB78B4E}" presName="hierRoot2" presStyleCnt="0">
        <dgm:presLayoutVars>
          <dgm:hierBranch val="init"/>
        </dgm:presLayoutVars>
      </dgm:prSet>
      <dgm:spPr/>
    </dgm:pt>
    <dgm:pt modelId="{74FBF65C-56A0-4100-A1BD-CB5824A838B2}" type="pres">
      <dgm:prSet presAssocID="{CDBE5D67-9DB3-431E-A152-4DFA7BB78B4E}" presName="rootComposite" presStyleCnt="0"/>
      <dgm:spPr/>
    </dgm:pt>
    <dgm:pt modelId="{3097E62E-C067-4F86-B163-48E7D9702223}" type="pres">
      <dgm:prSet presAssocID="{CDBE5D67-9DB3-431E-A152-4DFA7BB78B4E}" presName="rootText" presStyleLbl="node2" presStyleIdx="0" presStyleCnt="2" custAng="0">
        <dgm:presLayoutVars>
          <dgm:chPref val="3"/>
        </dgm:presLayoutVars>
      </dgm:prSet>
      <dgm:spPr/>
    </dgm:pt>
    <dgm:pt modelId="{8308CC2C-96F4-4E2F-91FC-F5CB03978090}" type="pres">
      <dgm:prSet presAssocID="{CDBE5D67-9DB3-431E-A152-4DFA7BB78B4E}" presName="rootConnector" presStyleLbl="node2" presStyleIdx="0" presStyleCnt="2"/>
      <dgm:spPr/>
    </dgm:pt>
    <dgm:pt modelId="{CDFFFD1B-B275-4192-8862-52F89A8E956E}" type="pres">
      <dgm:prSet presAssocID="{CDBE5D67-9DB3-431E-A152-4DFA7BB78B4E}" presName="hierChild4" presStyleCnt="0"/>
      <dgm:spPr/>
    </dgm:pt>
    <dgm:pt modelId="{AB0CDA83-E8E5-493C-A4C2-2CAC9A96469A}" type="pres">
      <dgm:prSet presAssocID="{CDBE5D67-9DB3-431E-A152-4DFA7BB78B4E}" presName="hierChild5" presStyleCnt="0"/>
      <dgm:spPr/>
    </dgm:pt>
    <dgm:pt modelId="{EF114E7A-BB0C-4F61-BEA9-90E9FECFB1FB}" type="pres">
      <dgm:prSet presAssocID="{27717F40-7A2D-4324-B6A8-31C41C443C98}" presName="Name37" presStyleLbl="parChTrans1D2" presStyleIdx="1" presStyleCnt="2"/>
      <dgm:spPr/>
    </dgm:pt>
    <dgm:pt modelId="{AFA0FB5F-323B-4A2A-90C9-4D6656D4E454}" type="pres">
      <dgm:prSet presAssocID="{2797D169-84DE-4115-AA86-616F951F3AEF}" presName="hierRoot2" presStyleCnt="0">
        <dgm:presLayoutVars>
          <dgm:hierBranch val="init"/>
        </dgm:presLayoutVars>
      </dgm:prSet>
      <dgm:spPr/>
    </dgm:pt>
    <dgm:pt modelId="{E4EEB894-66F8-4E11-B2FE-50166DD98F07}" type="pres">
      <dgm:prSet presAssocID="{2797D169-84DE-4115-AA86-616F951F3AEF}" presName="rootComposite" presStyleCnt="0"/>
      <dgm:spPr/>
    </dgm:pt>
    <dgm:pt modelId="{CA0F805E-9044-45E0-A9C3-0C066E618312}" type="pres">
      <dgm:prSet presAssocID="{2797D169-84DE-4115-AA86-616F951F3AEF}" presName="rootText" presStyleLbl="node2" presStyleIdx="1" presStyleCnt="2">
        <dgm:presLayoutVars>
          <dgm:chPref val="3"/>
        </dgm:presLayoutVars>
      </dgm:prSet>
      <dgm:spPr/>
    </dgm:pt>
    <dgm:pt modelId="{06CF3DEF-85DC-42D0-A156-8DBF6EB7308E}" type="pres">
      <dgm:prSet presAssocID="{2797D169-84DE-4115-AA86-616F951F3AEF}" presName="rootConnector" presStyleLbl="node2" presStyleIdx="1" presStyleCnt="2"/>
      <dgm:spPr/>
    </dgm:pt>
    <dgm:pt modelId="{77A5EEA1-FEDB-495E-98E8-6D8CB58DC535}" type="pres">
      <dgm:prSet presAssocID="{2797D169-84DE-4115-AA86-616F951F3AEF}" presName="hierChild4" presStyleCnt="0"/>
      <dgm:spPr/>
    </dgm:pt>
    <dgm:pt modelId="{333E472E-AA52-433A-BCE8-E74BE4195E6E}" type="pres">
      <dgm:prSet presAssocID="{B0A12BC3-3913-461E-8F43-0E70FF709476}" presName="Name37" presStyleLbl="parChTrans1D3" presStyleIdx="0" presStyleCnt="5"/>
      <dgm:spPr/>
    </dgm:pt>
    <dgm:pt modelId="{97CF6671-E126-48D9-AFFC-03A21697DC71}" type="pres">
      <dgm:prSet presAssocID="{47DD97A7-3ABE-45F7-A37A-D78E9EF7DE1D}" presName="hierRoot2" presStyleCnt="0">
        <dgm:presLayoutVars>
          <dgm:hierBranch val="init"/>
        </dgm:presLayoutVars>
      </dgm:prSet>
      <dgm:spPr/>
    </dgm:pt>
    <dgm:pt modelId="{775B613C-1A6A-448F-90EF-343B3A946C4F}" type="pres">
      <dgm:prSet presAssocID="{47DD97A7-3ABE-45F7-A37A-D78E9EF7DE1D}" presName="rootComposite" presStyleCnt="0"/>
      <dgm:spPr/>
    </dgm:pt>
    <dgm:pt modelId="{5252B48D-1A97-446F-A997-D2AC09691EB9}" type="pres">
      <dgm:prSet presAssocID="{47DD97A7-3ABE-45F7-A37A-D78E9EF7DE1D}" presName="rootText" presStyleLbl="node3" presStyleIdx="0" presStyleCnt="5">
        <dgm:presLayoutVars>
          <dgm:chPref val="3"/>
        </dgm:presLayoutVars>
      </dgm:prSet>
      <dgm:spPr/>
    </dgm:pt>
    <dgm:pt modelId="{EEB4D025-D22F-4943-8587-A29EE705B494}" type="pres">
      <dgm:prSet presAssocID="{47DD97A7-3ABE-45F7-A37A-D78E9EF7DE1D}" presName="rootConnector" presStyleLbl="node3" presStyleIdx="0" presStyleCnt="5"/>
      <dgm:spPr/>
    </dgm:pt>
    <dgm:pt modelId="{E14D4D56-5984-4D26-8616-0FDE55AD03A6}" type="pres">
      <dgm:prSet presAssocID="{47DD97A7-3ABE-45F7-A37A-D78E9EF7DE1D}" presName="hierChild4" presStyleCnt="0"/>
      <dgm:spPr/>
    </dgm:pt>
    <dgm:pt modelId="{42469103-4CB9-4F68-A921-1151AA61ADE5}" type="pres">
      <dgm:prSet presAssocID="{9F317E00-C49E-4E6C-9D98-B6F7E0814640}" presName="Name37" presStyleLbl="parChTrans1D4" presStyleIdx="0" presStyleCnt="5"/>
      <dgm:spPr/>
    </dgm:pt>
    <dgm:pt modelId="{C0C68E0E-F243-41BD-97B4-1EADBA9D3E9D}" type="pres">
      <dgm:prSet presAssocID="{8EF2DE72-DE90-4543-B05F-B63D83D7B5FC}" presName="hierRoot2" presStyleCnt="0">
        <dgm:presLayoutVars>
          <dgm:hierBranch val="init"/>
        </dgm:presLayoutVars>
      </dgm:prSet>
      <dgm:spPr/>
    </dgm:pt>
    <dgm:pt modelId="{FA7C01FC-9601-4064-8B04-12681CAA37CC}" type="pres">
      <dgm:prSet presAssocID="{8EF2DE72-DE90-4543-B05F-B63D83D7B5FC}" presName="rootComposite" presStyleCnt="0"/>
      <dgm:spPr/>
    </dgm:pt>
    <dgm:pt modelId="{5A656BE6-FB57-474C-BCE7-CFCBAC8967FF}" type="pres">
      <dgm:prSet presAssocID="{8EF2DE72-DE90-4543-B05F-B63D83D7B5FC}" presName="rootText" presStyleLbl="node4" presStyleIdx="0" presStyleCnt="5">
        <dgm:presLayoutVars>
          <dgm:chPref val="3"/>
        </dgm:presLayoutVars>
      </dgm:prSet>
      <dgm:spPr/>
    </dgm:pt>
    <dgm:pt modelId="{880151F9-AC91-4D82-B295-52E30640BF8A}" type="pres">
      <dgm:prSet presAssocID="{8EF2DE72-DE90-4543-B05F-B63D83D7B5FC}" presName="rootConnector" presStyleLbl="node4" presStyleIdx="0" presStyleCnt="5"/>
      <dgm:spPr/>
    </dgm:pt>
    <dgm:pt modelId="{2995C12E-BB32-438E-BF8D-F835420F166C}" type="pres">
      <dgm:prSet presAssocID="{8EF2DE72-DE90-4543-B05F-B63D83D7B5FC}" presName="hierChild4" presStyleCnt="0"/>
      <dgm:spPr/>
    </dgm:pt>
    <dgm:pt modelId="{A6F543B1-379D-403D-BF40-BB8D4F2228FD}" type="pres">
      <dgm:prSet presAssocID="{8EF2DE72-DE90-4543-B05F-B63D83D7B5FC}" presName="hierChild5" presStyleCnt="0"/>
      <dgm:spPr/>
    </dgm:pt>
    <dgm:pt modelId="{DDEC371B-14E8-4C2A-924D-7EA5FD00F2CE}" type="pres">
      <dgm:prSet presAssocID="{47DD97A7-3ABE-45F7-A37A-D78E9EF7DE1D}" presName="hierChild5" presStyleCnt="0"/>
      <dgm:spPr/>
    </dgm:pt>
    <dgm:pt modelId="{9F694B2D-E439-447A-AB09-5FC77B4632B9}" type="pres">
      <dgm:prSet presAssocID="{7DCCFA2F-4C04-4FEC-9CA3-3DCAEE801F7F}" presName="Name37" presStyleLbl="parChTrans1D3" presStyleIdx="1" presStyleCnt="5"/>
      <dgm:spPr/>
    </dgm:pt>
    <dgm:pt modelId="{CDA577F9-D6E0-49AB-8A56-B581EFF05392}" type="pres">
      <dgm:prSet presAssocID="{921971B6-584D-4F8B-AE86-1C7D04001F60}" presName="hierRoot2" presStyleCnt="0">
        <dgm:presLayoutVars>
          <dgm:hierBranch val="init"/>
        </dgm:presLayoutVars>
      </dgm:prSet>
      <dgm:spPr/>
    </dgm:pt>
    <dgm:pt modelId="{D1E2721F-205E-41D6-BDBB-20A95700652E}" type="pres">
      <dgm:prSet presAssocID="{921971B6-584D-4F8B-AE86-1C7D04001F60}" presName="rootComposite" presStyleCnt="0"/>
      <dgm:spPr/>
    </dgm:pt>
    <dgm:pt modelId="{BC34B005-6125-4604-9D73-0A010B12A41E}" type="pres">
      <dgm:prSet presAssocID="{921971B6-584D-4F8B-AE86-1C7D04001F60}" presName="rootText" presStyleLbl="node3" presStyleIdx="1" presStyleCnt="5">
        <dgm:presLayoutVars>
          <dgm:chPref val="3"/>
        </dgm:presLayoutVars>
      </dgm:prSet>
      <dgm:spPr/>
    </dgm:pt>
    <dgm:pt modelId="{1F2A1DBC-5C5B-4A38-B588-524DFEC23541}" type="pres">
      <dgm:prSet presAssocID="{921971B6-584D-4F8B-AE86-1C7D04001F60}" presName="rootConnector" presStyleLbl="node3" presStyleIdx="1" presStyleCnt="5"/>
      <dgm:spPr/>
    </dgm:pt>
    <dgm:pt modelId="{D2A48195-B5C8-4700-B8C3-A816A34327E7}" type="pres">
      <dgm:prSet presAssocID="{921971B6-584D-4F8B-AE86-1C7D04001F60}" presName="hierChild4" presStyleCnt="0"/>
      <dgm:spPr/>
    </dgm:pt>
    <dgm:pt modelId="{239D5929-C549-4E45-A8D4-B631CDF11436}" type="pres">
      <dgm:prSet presAssocID="{191EF52D-318C-4AC3-BBDB-B6578C72D863}" presName="Name37" presStyleLbl="parChTrans1D4" presStyleIdx="1" presStyleCnt="5"/>
      <dgm:spPr/>
    </dgm:pt>
    <dgm:pt modelId="{D4217990-CF62-4D68-976E-8EDF93993F1F}" type="pres">
      <dgm:prSet presAssocID="{2A57BD07-9FB0-4099-99BF-AB3F4E7C1BD9}" presName="hierRoot2" presStyleCnt="0">
        <dgm:presLayoutVars>
          <dgm:hierBranch val="init"/>
        </dgm:presLayoutVars>
      </dgm:prSet>
      <dgm:spPr/>
    </dgm:pt>
    <dgm:pt modelId="{48C382DF-A6ED-447E-8F11-80AE256EE411}" type="pres">
      <dgm:prSet presAssocID="{2A57BD07-9FB0-4099-99BF-AB3F4E7C1BD9}" presName="rootComposite" presStyleCnt="0"/>
      <dgm:spPr/>
    </dgm:pt>
    <dgm:pt modelId="{C3F95439-8A2A-42D2-96F8-B67B71EB2B4E}" type="pres">
      <dgm:prSet presAssocID="{2A57BD07-9FB0-4099-99BF-AB3F4E7C1BD9}" presName="rootText" presStyleLbl="node4" presStyleIdx="1" presStyleCnt="5">
        <dgm:presLayoutVars>
          <dgm:chPref val="3"/>
        </dgm:presLayoutVars>
      </dgm:prSet>
      <dgm:spPr/>
    </dgm:pt>
    <dgm:pt modelId="{CE23D7AA-B4AE-4F73-BC26-15F3D6438CAF}" type="pres">
      <dgm:prSet presAssocID="{2A57BD07-9FB0-4099-99BF-AB3F4E7C1BD9}" presName="rootConnector" presStyleLbl="node4" presStyleIdx="1" presStyleCnt="5"/>
      <dgm:spPr/>
    </dgm:pt>
    <dgm:pt modelId="{AB5A73B9-D8C3-4BAA-A06C-A19FB66F3635}" type="pres">
      <dgm:prSet presAssocID="{2A57BD07-9FB0-4099-99BF-AB3F4E7C1BD9}" presName="hierChild4" presStyleCnt="0"/>
      <dgm:spPr/>
    </dgm:pt>
    <dgm:pt modelId="{A357F540-5939-496E-A3BC-05C85DD971AD}" type="pres">
      <dgm:prSet presAssocID="{2A57BD07-9FB0-4099-99BF-AB3F4E7C1BD9}" presName="hierChild5" presStyleCnt="0"/>
      <dgm:spPr/>
    </dgm:pt>
    <dgm:pt modelId="{B81DDB60-A778-4B94-96E1-005AB2A8FA0F}" type="pres">
      <dgm:prSet presAssocID="{921971B6-584D-4F8B-AE86-1C7D04001F60}" presName="hierChild5" presStyleCnt="0"/>
      <dgm:spPr/>
    </dgm:pt>
    <dgm:pt modelId="{89DD8D21-A5C3-48AA-92AA-DCD8C85B7DC6}" type="pres">
      <dgm:prSet presAssocID="{83E4D02A-B920-4379-8391-5F109B923027}" presName="Name37" presStyleLbl="parChTrans1D3" presStyleIdx="2" presStyleCnt="5"/>
      <dgm:spPr/>
    </dgm:pt>
    <dgm:pt modelId="{8B33F187-18E8-424C-9609-15310F4E7BC8}" type="pres">
      <dgm:prSet presAssocID="{DB53D8DE-DBD2-406C-9EC8-C6BC1AD39956}" presName="hierRoot2" presStyleCnt="0">
        <dgm:presLayoutVars>
          <dgm:hierBranch val="init"/>
        </dgm:presLayoutVars>
      </dgm:prSet>
      <dgm:spPr/>
    </dgm:pt>
    <dgm:pt modelId="{9DEC4E9F-9792-40DF-B03D-8948D844BA60}" type="pres">
      <dgm:prSet presAssocID="{DB53D8DE-DBD2-406C-9EC8-C6BC1AD39956}" presName="rootComposite" presStyleCnt="0"/>
      <dgm:spPr/>
    </dgm:pt>
    <dgm:pt modelId="{EED51153-B4C4-4F67-9BEC-574C557FF84A}" type="pres">
      <dgm:prSet presAssocID="{DB53D8DE-DBD2-406C-9EC8-C6BC1AD39956}" presName="rootText" presStyleLbl="node3" presStyleIdx="2" presStyleCnt="5">
        <dgm:presLayoutVars>
          <dgm:chPref val="3"/>
        </dgm:presLayoutVars>
      </dgm:prSet>
      <dgm:spPr/>
    </dgm:pt>
    <dgm:pt modelId="{8CB0D06B-4DF6-4631-9C6B-C301D7B33997}" type="pres">
      <dgm:prSet presAssocID="{DB53D8DE-DBD2-406C-9EC8-C6BC1AD39956}" presName="rootConnector" presStyleLbl="node3" presStyleIdx="2" presStyleCnt="5"/>
      <dgm:spPr/>
    </dgm:pt>
    <dgm:pt modelId="{20C16974-E849-4EF8-A498-F6C99DEF8EFB}" type="pres">
      <dgm:prSet presAssocID="{DB53D8DE-DBD2-406C-9EC8-C6BC1AD39956}" presName="hierChild4" presStyleCnt="0"/>
      <dgm:spPr/>
    </dgm:pt>
    <dgm:pt modelId="{F45A252C-83F6-431E-95AD-C4A11F62FB61}" type="pres">
      <dgm:prSet presAssocID="{CF793C2E-6A87-4E8C-BDF7-8885EA298399}" presName="Name37" presStyleLbl="parChTrans1D4" presStyleIdx="2" presStyleCnt="5"/>
      <dgm:spPr/>
    </dgm:pt>
    <dgm:pt modelId="{D5427E3B-F3D1-4ED8-83A9-720B891A1C25}" type="pres">
      <dgm:prSet presAssocID="{EE4F1184-9C4F-4A06-B2DF-C4DDE03FE02E}" presName="hierRoot2" presStyleCnt="0">
        <dgm:presLayoutVars>
          <dgm:hierBranch val="init"/>
        </dgm:presLayoutVars>
      </dgm:prSet>
      <dgm:spPr/>
    </dgm:pt>
    <dgm:pt modelId="{C725A777-9E89-49F3-8E0D-AEEBECC3362E}" type="pres">
      <dgm:prSet presAssocID="{EE4F1184-9C4F-4A06-B2DF-C4DDE03FE02E}" presName="rootComposite" presStyleCnt="0"/>
      <dgm:spPr/>
    </dgm:pt>
    <dgm:pt modelId="{974E7CD4-4490-4CEF-9C05-271222E1C92D}" type="pres">
      <dgm:prSet presAssocID="{EE4F1184-9C4F-4A06-B2DF-C4DDE03FE02E}" presName="rootText" presStyleLbl="node4" presStyleIdx="2" presStyleCnt="5">
        <dgm:presLayoutVars>
          <dgm:chPref val="3"/>
        </dgm:presLayoutVars>
      </dgm:prSet>
      <dgm:spPr/>
    </dgm:pt>
    <dgm:pt modelId="{83C3B8ED-80E0-45BD-8518-0D803D4D836C}" type="pres">
      <dgm:prSet presAssocID="{EE4F1184-9C4F-4A06-B2DF-C4DDE03FE02E}" presName="rootConnector" presStyleLbl="node4" presStyleIdx="2" presStyleCnt="5"/>
      <dgm:spPr/>
    </dgm:pt>
    <dgm:pt modelId="{4B3A7302-3BE8-4AE7-84EB-BEC9B82C9B75}" type="pres">
      <dgm:prSet presAssocID="{EE4F1184-9C4F-4A06-B2DF-C4DDE03FE02E}" presName="hierChild4" presStyleCnt="0"/>
      <dgm:spPr/>
    </dgm:pt>
    <dgm:pt modelId="{169EE142-06DC-42A1-BDCC-342CDE2417D1}" type="pres">
      <dgm:prSet presAssocID="{EE4F1184-9C4F-4A06-B2DF-C4DDE03FE02E}" presName="hierChild5" presStyleCnt="0"/>
      <dgm:spPr/>
    </dgm:pt>
    <dgm:pt modelId="{7204E682-F867-4C25-951A-035806FCD7EF}" type="pres">
      <dgm:prSet presAssocID="{DB53D8DE-DBD2-406C-9EC8-C6BC1AD39956}" presName="hierChild5" presStyleCnt="0"/>
      <dgm:spPr/>
    </dgm:pt>
    <dgm:pt modelId="{5908EE6D-F0AD-4023-B511-DB3B303F0996}" type="pres">
      <dgm:prSet presAssocID="{B9BB507B-95E8-433A-B7C8-08144A8098A0}" presName="Name37" presStyleLbl="parChTrans1D3" presStyleIdx="3" presStyleCnt="5"/>
      <dgm:spPr/>
    </dgm:pt>
    <dgm:pt modelId="{0CAE8B37-5D71-40F1-A8E6-256424A4C626}" type="pres">
      <dgm:prSet presAssocID="{645BC5E5-06C0-499B-A155-08B445DD8DB3}" presName="hierRoot2" presStyleCnt="0">
        <dgm:presLayoutVars>
          <dgm:hierBranch val="init"/>
        </dgm:presLayoutVars>
      </dgm:prSet>
      <dgm:spPr/>
    </dgm:pt>
    <dgm:pt modelId="{4F818C61-99A6-4264-ABCF-EE86E887044E}" type="pres">
      <dgm:prSet presAssocID="{645BC5E5-06C0-499B-A155-08B445DD8DB3}" presName="rootComposite" presStyleCnt="0"/>
      <dgm:spPr/>
    </dgm:pt>
    <dgm:pt modelId="{93B66AE4-2C29-464B-B873-C002EE2FD070}" type="pres">
      <dgm:prSet presAssocID="{645BC5E5-06C0-499B-A155-08B445DD8DB3}" presName="rootText" presStyleLbl="node3" presStyleIdx="3" presStyleCnt="5">
        <dgm:presLayoutVars>
          <dgm:chPref val="3"/>
        </dgm:presLayoutVars>
      </dgm:prSet>
      <dgm:spPr/>
    </dgm:pt>
    <dgm:pt modelId="{646DB79F-2CAA-479E-87E1-627302B3CE15}" type="pres">
      <dgm:prSet presAssocID="{645BC5E5-06C0-499B-A155-08B445DD8DB3}" presName="rootConnector" presStyleLbl="node3" presStyleIdx="3" presStyleCnt="5"/>
      <dgm:spPr/>
    </dgm:pt>
    <dgm:pt modelId="{B4E6A1B4-3C31-47C5-96F9-50A856E14554}" type="pres">
      <dgm:prSet presAssocID="{645BC5E5-06C0-499B-A155-08B445DD8DB3}" presName="hierChild4" presStyleCnt="0"/>
      <dgm:spPr/>
    </dgm:pt>
    <dgm:pt modelId="{B5F92251-5C68-487D-B8E5-B0F15FA43A4B}" type="pres">
      <dgm:prSet presAssocID="{BC8D48AC-97F2-4446-99AE-28532796BD69}" presName="Name37" presStyleLbl="parChTrans1D4" presStyleIdx="3" presStyleCnt="5"/>
      <dgm:spPr/>
    </dgm:pt>
    <dgm:pt modelId="{B488A589-E956-489B-AD54-A03087604987}" type="pres">
      <dgm:prSet presAssocID="{6E0345B4-90BD-4A64-BFB0-708F1BA3F9E4}" presName="hierRoot2" presStyleCnt="0">
        <dgm:presLayoutVars>
          <dgm:hierBranch val="init"/>
        </dgm:presLayoutVars>
      </dgm:prSet>
      <dgm:spPr/>
    </dgm:pt>
    <dgm:pt modelId="{455376A7-ADD3-457E-AF76-099C5F332FDB}" type="pres">
      <dgm:prSet presAssocID="{6E0345B4-90BD-4A64-BFB0-708F1BA3F9E4}" presName="rootComposite" presStyleCnt="0"/>
      <dgm:spPr/>
    </dgm:pt>
    <dgm:pt modelId="{20C9DDB6-C31E-4277-9C37-AB7D97C1DC9E}" type="pres">
      <dgm:prSet presAssocID="{6E0345B4-90BD-4A64-BFB0-708F1BA3F9E4}" presName="rootText" presStyleLbl="node4" presStyleIdx="3" presStyleCnt="5">
        <dgm:presLayoutVars>
          <dgm:chPref val="3"/>
        </dgm:presLayoutVars>
      </dgm:prSet>
      <dgm:spPr/>
    </dgm:pt>
    <dgm:pt modelId="{A8220519-A1EB-47F1-BD3F-474E6596B974}" type="pres">
      <dgm:prSet presAssocID="{6E0345B4-90BD-4A64-BFB0-708F1BA3F9E4}" presName="rootConnector" presStyleLbl="node4" presStyleIdx="3" presStyleCnt="5"/>
      <dgm:spPr/>
    </dgm:pt>
    <dgm:pt modelId="{81CE7054-8D54-4947-9FEC-CECB2E70FD87}" type="pres">
      <dgm:prSet presAssocID="{6E0345B4-90BD-4A64-BFB0-708F1BA3F9E4}" presName="hierChild4" presStyleCnt="0"/>
      <dgm:spPr/>
    </dgm:pt>
    <dgm:pt modelId="{F636EFF3-663E-4CF9-ACC5-B1CB29D31763}" type="pres">
      <dgm:prSet presAssocID="{6E0345B4-90BD-4A64-BFB0-708F1BA3F9E4}" presName="hierChild5" presStyleCnt="0"/>
      <dgm:spPr/>
    </dgm:pt>
    <dgm:pt modelId="{339A8558-35C2-40F6-8236-ABF59BC36562}" type="pres">
      <dgm:prSet presAssocID="{645BC5E5-06C0-499B-A155-08B445DD8DB3}" presName="hierChild5" presStyleCnt="0"/>
      <dgm:spPr/>
    </dgm:pt>
    <dgm:pt modelId="{6BC50221-9175-4943-B1B6-F8B4627DDECE}" type="pres">
      <dgm:prSet presAssocID="{193E6CDA-873D-4728-8A3D-CB792D666DA1}" presName="Name37" presStyleLbl="parChTrans1D3" presStyleIdx="4" presStyleCnt="5"/>
      <dgm:spPr/>
    </dgm:pt>
    <dgm:pt modelId="{97C3F8F4-995B-472D-866C-C776A332FAC4}" type="pres">
      <dgm:prSet presAssocID="{3738DB94-2660-4EE5-981A-0AE3DB4BA1B9}" presName="hierRoot2" presStyleCnt="0">
        <dgm:presLayoutVars>
          <dgm:hierBranch val="init"/>
        </dgm:presLayoutVars>
      </dgm:prSet>
      <dgm:spPr/>
    </dgm:pt>
    <dgm:pt modelId="{D2C5D1AF-3364-42DC-B57E-83C5FC2743CA}" type="pres">
      <dgm:prSet presAssocID="{3738DB94-2660-4EE5-981A-0AE3DB4BA1B9}" presName="rootComposite" presStyleCnt="0"/>
      <dgm:spPr/>
    </dgm:pt>
    <dgm:pt modelId="{253CF151-5278-4849-9693-BA2D7B40D216}" type="pres">
      <dgm:prSet presAssocID="{3738DB94-2660-4EE5-981A-0AE3DB4BA1B9}" presName="rootText" presStyleLbl="node3" presStyleIdx="4" presStyleCnt="5">
        <dgm:presLayoutVars>
          <dgm:chPref val="3"/>
        </dgm:presLayoutVars>
      </dgm:prSet>
      <dgm:spPr/>
    </dgm:pt>
    <dgm:pt modelId="{87C539E5-2B68-49D7-93ED-CE0792074024}" type="pres">
      <dgm:prSet presAssocID="{3738DB94-2660-4EE5-981A-0AE3DB4BA1B9}" presName="rootConnector" presStyleLbl="node3" presStyleIdx="4" presStyleCnt="5"/>
      <dgm:spPr/>
    </dgm:pt>
    <dgm:pt modelId="{1C420FF4-4452-4569-B688-03A9D19E54A7}" type="pres">
      <dgm:prSet presAssocID="{3738DB94-2660-4EE5-981A-0AE3DB4BA1B9}" presName="hierChild4" presStyleCnt="0"/>
      <dgm:spPr/>
    </dgm:pt>
    <dgm:pt modelId="{8B314BD8-953C-4CBE-9D76-E64A300C424A}" type="pres">
      <dgm:prSet presAssocID="{E7D0B05E-E95D-481A-B7E6-1D251173D7C1}" presName="Name37" presStyleLbl="parChTrans1D4" presStyleIdx="4" presStyleCnt="5"/>
      <dgm:spPr/>
    </dgm:pt>
    <dgm:pt modelId="{2796240B-7F5F-4F8E-ABBB-9219C6C55FAF}" type="pres">
      <dgm:prSet presAssocID="{9406CBD4-72D8-4912-9E20-567F8C297228}" presName="hierRoot2" presStyleCnt="0">
        <dgm:presLayoutVars>
          <dgm:hierBranch val="init"/>
        </dgm:presLayoutVars>
      </dgm:prSet>
      <dgm:spPr/>
    </dgm:pt>
    <dgm:pt modelId="{04DC4742-A780-4E10-92B8-44DFF2F41366}" type="pres">
      <dgm:prSet presAssocID="{9406CBD4-72D8-4912-9E20-567F8C297228}" presName="rootComposite" presStyleCnt="0"/>
      <dgm:spPr/>
    </dgm:pt>
    <dgm:pt modelId="{AEA79C7F-F58E-4775-9791-F3FAAEF27873}" type="pres">
      <dgm:prSet presAssocID="{9406CBD4-72D8-4912-9E20-567F8C297228}" presName="rootText" presStyleLbl="node4" presStyleIdx="4" presStyleCnt="5">
        <dgm:presLayoutVars>
          <dgm:chPref val="3"/>
        </dgm:presLayoutVars>
      </dgm:prSet>
      <dgm:spPr/>
    </dgm:pt>
    <dgm:pt modelId="{07DF6B3D-965B-4F28-8445-86E4C9B8CA41}" type="pres">
      <dgm:prSet presAssocID="{9406CBD4-72D8-4912-9E20-567F8C297228}" presName="rootConnector" presStyleLbl="node4" presStyleIdx="4" presStyleCnt="5"/>
      <dgm:spPr/>
    </dgm:pt>
    <dgm:pt modelId="{7114EF99-B53E-4A5F-8ACB-82E98439C4EB}" type="pres">
      <dgm:prSet presAssocID="{9406CBD4-72D8-4912-9E20-567F8C297228}" presName="hierChild4" presStyleCnt="0"/>
      <dgm:spPr/>
    </dgm:pt>
    <dgm:pt modelId="{A10D22CB-1D51-49AC-AE71-5D225FB4E228}" type="pres">
      <dgm:prSet presAssocID="{9406CBD4-72D8-4912-9E20-567F8C297228}" presName="hierChild5" presStyleCnt="0"/>
      <dgm:spPr/>
    </dgm:pt>
    <dgm:pt modelId="{504A664F-3119-4721-92D7-1523842054F3}" type="pres">
      <dgm:prSet presAssocID="{3738DB94-2660-4EE5-981A-0AE3DB4BA1B9}" presName="hierChild5" presStyleCnt="0"/>
      <dgm:spPr/>
    </dgm:pt>
    <dgm:pt modelId="{43170B01-956B-4944-B619-E7A93F2666B2}" type="pres">
      <dgm:prSet presAssocID="{2797D169-84DE-4115-AA86-616F951F3AEF}" presName="hierChild5" presStyleCnt="0"/>
      <dgm:spPr/>
    </dgm:pt>
    <dgm:pt modelId="{A52D4CA1-F30E-4950-BCC4-07D8561ACE01}" type="pres">
      <dgm:prSet presAssocID="{006CF483-7957-4070-80C6-01EBEF4A1FAB}" presName="hierChild3" presStyleCnt="0"/>
      <dgm:spPr/>
    </dgm:pt>
  </dgm:ptLst>
  <dgm:cxnLst>
    <dgm:cxn modelId="{C3CAEC01-0C0C-475A-BDE7-3F07DC40B3E7}" srcId="{645BC5E5-06C0-499B-A155-08B445DD8DB3}" destId="{6E0345B4-90BD-4A64-BFB0-708F1BA3F9E4}" srcOrd="0" destOrd="0" parTransId="{BC8D48AC-97F2-4446-99AE-28532796BD69}" sibTransId="{FD0D82A7-29D2-43E8-8755-4A8C36BDABE7}"/>
    <dgm:cxn modelId="{99D8F005-ED3D-45B8-866B-16ECA0C0EC36}" type="presOf" srcId="{2797D169-84DE-4115-AA86-616F951F3AEF}" destId="{CA0F805E-9044-45E0-A9C3-0C066E618312}" srcOrd="0" destOrd="0" presId="urn:microsoft.com/office/officeart/2005/8/layout/orgChart1"/>
    <dgm:cxn modelId="{85350E06-8A0F-419A-B5AE-E1130910D82B}" type="presOf" srcId="{2797D169-84DE-4115-AA86-616F951F3AEF}" destId="{06CF3DEF-85DC-42D0-A156-8DBF6EB7308E}" srcOrd="1" destOrd="0" presId="urn:microsoft.com/office/officeart/2005/8/layout/orgChart1"/>
    <dgm:cxn modelId="{80F16108-83B1-4BCF-845F-3E3A318768C3}" type="presOf" srcId="{CDBE5D67-9DB3-431E-A152-4DFA7BB78B4E}" destId="{8308CC2C-96F4-4E2F-91FC-F5CB03978090}" srcOrd="1" destOrd="0" presId="urn:microsoft.com/office/officeart/2005/8/layout/orgChart1"/>
    <dgm:cxn modelId="{A191150A-4645-4804-9BD2-8C7FEF316F5D}" type="presOf" srcId="{6E0345B4-90BD-4A64-BFB0-708F1BA3F9E4}" destId="{A8220519-A1EB-47F1-BD3F-474E6596B974}" srcOrd="1" destOrd="0" presId="urn:microsoft.com/office/officeart/2005/8/layout/orgChart1"/>
    <dgm:cxn modelId="{26A0B60D-7BF9-4685-BAA6-25EE55B300E7}" type="presOf" srcId="{3738DB94-2660-4EE5-981A-0AE3DB4BA1B9}" destId="{87C539E5-2B68-49D7-93ED-CE0792074024}" srcOrd="1" destOrd="0" presId="urn:microsoft.com/office/officeart/2005/8/layout/orgChart1"/>
    <dgm:cxn modelId="{20290917-CE71-402F-B685-C6D723E611E5}" srcId="{921971B6-584D-4F8B-AE86-1C7D04001F60}" destId="{2A57BD07-9FB0-4099-99BF-AB3F4E7C1BD9}" srcOrd="0" destOrd="0" parTransId="{191EF52D-318C-4AC3-BBDB-B6578C72D863}" sibTransId="{8A215693-DAE0-4C32-B496-E35459214E84}"/>
    <dgm:cxn modelId="{E80AD11F-0AFB-48B3-9AE1-00131A783E97}" type="presOf" srcId="{006CF483-7957-4070-80C6-01EBEF4A1FAB}" destId="{FD5E7872-D6F8-404E-9E46-E2E5EF5EC173}" srcOrd="0" destOrd="0" presId="urn:microsoft.com/office/officeart/2005/8/layout/orgChart1"/>
    <dgm:cxn modelId="{FA9DEA1F-4C88-44ED-91EA-EC43CC1F8511}" type="presOf" srcId="{9F317E00-C49E-4E6C-9D98-B6F7E0814640}" destId="{42469103-4CB9-4F68-A921-1151AA61ADE5}" srcOrd="0" destOrd="0" presId="urn:microsoft.com/office/officeart/2005/8/layout/orgChart1"/>
    <dgm:cxn modelId="{2277CE21-439E-4580-BEC2-939A50B0E1F1}" type="presOf" srcId="{CF793C2E-6A87-4E8C-BDF7-8885EA298399}" destId="{F45A252C-83F6-431E-95AD-C4A11F62FB61}" srcOrd="0" destOrd="0" presId="urn:microsoft.com/office/officeart/2005/8/layout/orgChart1"/>
    <dgm:cxn modelId="{344C1723-6F65-47E7-BD6F-82A3646A36AC}" type="presOf" srcId="{645BC5E5-06C0-499B-A155-08B445DD8DB3}" destId="{93B66AE4-2C29-464B-B873-C002EE2FD070}" srcOrd="0" destOrd="0" presId="urn:microsoft.com/office/officeart/2005/8/layout/orgChart1"/>
    <dgm:cxn modelId="{C2BFFB24-F1C5-494B-A577-05FEFBBC004F}" type="presOf" srcId="{191EF52D-318C-4AC3-BBDB-B6578C72D863}" destId="{239D5929-C549-4E45-A8D4-B631CDF11436}" srcOrd="0" destOrd="0" presId="urn:microsoft.com/office/officeart/2005/8/layout/orgChart1"/>
    <dgm:cxn modelId="{442B8525-6E99-4532-BB8E-31DFA9BDE46C}" type="presOf" srcId="{2A57BD07-9FB0-4099-99BF-AB3F4E7C1BD9}" destId="{CE23D7AA-B4AE-4F73-BC26-15F3D6438CAF}" srcOrd="1" destOrd="0" presId="urn:microsoft.com/office/officeart/2005/8/layout/orgChart1"/>
    <dgm:cxn modelId="{2C56432F-D834-4F42-BF37-AF693BC5DF0B}" type="presOf" srcId="{0F0EB3F7-EFE6-4AAA-B148-7F0535C70EAF}" destId="{C0BB3C1A-13E9-4F4D-BB5F-97DAFE73F281}" srcOrd="0" destOrd="0" presId="urn:microsoft.com/office/officeart/2005/8/layout/orgChart1"/>
    <dgm:cxn modelId="{EAE4DF30-082F-4C10-A59A-283A2925D8AF}" type="presOf" srcId="{2A57BD07-9FB0-4099-99BF-AB3F4E7C1BD9}" destId="{C3F95439-8A2A-42D2-96F8-B67B71EB2B4E}" srcOrd="0" destOrd="0" presId="urn:microsoft.com/office/officeart/2005/8/layout/orgChart1"/>
    <dgm:cxn modelId="{259BB841-4C5E-4490-A82A-CDA5917DD7AA}" type="presOf" srcId="{DB53D8DE-DBD2-406C-9EC8-C6BC1AD39956}" destId="{EED51153-B4C4-4F67-9BEC-574C557FF84A}" srcOrd="0" destOrd="0" presId="urn:microsoft.com/office/officeart/2005/8/layout/orgChart1"/>
    <dgm:cxn modelId="{E2A85D44-437F-4B7E-A442-2B2476CED6DF}" srcId="{2797D169-84DE-4115-AA86-616F951F3AEF}" destId="{DB53D8DE-DBD2-406C-9EC8-C6BC1AD39956}" srcOrd="2" destOrd="0" parTransId="{83E4D02A-B920-4379-8391-5F109B923027}" sibTransId="{20FD67C5-87A4-4FC6-B810-ED2A4BF45DA7}"/>
    <dgm:cxn modelId="{990AA946-72A5-4297-B554-F49F52E42395}" type="presOf" srcId="{3738DB94-2660-4EE5-981A-0AE3DB4BA1B9}" destId="{253CF151-5278-4849-9693-BA2D7B40D216}" srcOrd="0" destOrd="0" presId="urn:microsoft.com/office/officeart/2005/8/layout/orgChart1"/>
    <dgm:cxn modelId="{4942E946-6394-4473-9E3F-F3FF877739FD}" type="presOf" srcId="{B9BB507B-95E8-433A-B7C8-08144A8098A0}" destId="{5908EE6D-F0AD-4023-B511-DB3B303F0996}" srcOrd="0" destOrd="0" presId="urn:microsoft.com/office/officeart/2005/8/layout/orgChart1"/>
    <dgm:cxn modelId="{2DBF8747-C5DB-4C81-A6FC-E7379A045E7D}" srcId="{2797D169-84DE-4115-AA86-616F951F3AEF}" destId="{3738DB94-2660-4EE5-981A-0AE3DB4BA1B9}" srcOrd="4" destOrd="0" parTransId="{193E6CDA-873D-4728-8A3D-CB792D666DA1}" sibTransId="{9167E893-442B-418F-A470-94DA5B8CFD0B}"/>
    <dgm:cxn modelId="{813C554B-6F49-4372-9093-8C40B1E66D9F}" type="presOf" srcId="{9406CBD4-72D8-4912-9E20-567F8C297228}" destId="{07DF6B3D-965B-4F28-8445-86E4C9B8CA41}" srcOrd="1" destOrd="0" presId="urn:microsoft.com/office/officeart/2005/8/layout/orgChart1"/>
    <dgm:cxn modelId="{43605951-8C28-42DC-BC02-BD8F3CE78D9E}" srcId="{DB53D8DE-DBD2-406C-9EC8-C6BC1AD39956}" destId="{EE4F1184-9C4F-4A06-B2DF-C4DDE03FE02E}" srcOrd="0" destOrd="0" parTransId="{CF793C2E-6A87-4E8C-BDF7-8885EA298399}" sibTransId="{31955DEB-E7EC-4BE3-A9D5-27FC0B5BAEC8}"/>
    <dgm:cxn modelId="{78243854-CACA-4830-9CE1-7B7ADE1AF037}" type="presOf" srcId="{6E0345B4-90BD-4A64-BFB0-708F1BA3F9E4}" destId="{20C9DDB6-C31E-4277-9C37-AB7D97C1DC9E}" srcOrd="0" destOrd="0" presId="urn:microsoft.com/office/officeart/2005/8/layout/orgChart1"/>
    <dgm:cxn modelId="{4F7E9455-510B-48A6-B7A6-80CE39A034BE}" type="presOf" srcId="{E7D0B05E-E95D-481A-B7E6-1D251173D7C1}" destId="{8B314BD8-953C-4CBE-9D76-E64A300C424A}" srcOrd="0" destOrd="0" presId="urn:microsoft.com/office/officeart/2005/8/layout/orgChart1"/>
    <dgm:cxn modelId="{6AFE0557-827E-499B-83FA-D5BEFF1AC15C}" type="presOf" srcId="{83E4D02A-B920-4379-8391-5F109B923027}" destId="{89DD8D21-A5C3-48AA-92AA-DCD8C85B7DC6}" srcOrd="0" destOrd="0" presId="urn:microsoft.com/office/officeart/2005/8/layout/orgChart1"/>
    <dgm:cxn modelId="{A905BE57-669C-40BC-9603-0A85D489453E}" type="presOf" srcId="{921971B6-584D-4F8B-AE86-1C7D04001F60}" destId="{BC34B005-6125-4604-9D73-0A010B12A41E}" srcOrd="0" destOrd="0" presId="urn:microsoft.com/office/officeart/2005/8/layout/orgChart1"/>
    <dgm:cxn modelId="{EED3805D-E751-4687-AF5C-73FB794CACC0}" type="presOf" srcId="{8EF2DE72-DE90-4543-B05F-B63D83D7B5FC}" destId="{880151F9-AC91-4D82-B295-52E30640BF8A}" srcOrd="1" destOrd="0" presId="urn:microsoft.com/office/officeart/2005/8/layout/orgChart1"/>
    <dgm:cxn modelId="{DD2BDD5F-3C5E-4A4B-8694-719D35A5D575}" type="presOf" srcId="{5335954D-7918-41ED-875C-F23C71AFD0A7}" destId="{32C3D0D0-937F-4941-AA60-BF4F0DD5B94B}" srcOrd="0" destOrd="0" presId="urn:microsoft.com/office/officeart/2005/8/layout/orgChart1"/>
    <dgm:cxn modelId="{88D1966A-8D6B-4B6A-9D04-19FD67CB62F3}" type="presOf" srcId="{645BC5E5-06C0-499B-A155-08B445DD8DB3}" destId="{646DB79F-2CAA-479E-87E1-627302B3CE15}" srcOrd="1" destOrd="0" presId="urn:microsoft.com/office/officeart/2005/8/layout/orgChart1"/>
    <dgm:cxn modelId="{3FEF966A-4D9E-46CB-8678-E056F7DC9F39}" srcId="{2797D169-84DE-4115-AA86-616F951F3AEF}" destId="{921971B6-584D-4F8B-AE86-1C7D04001F60}" srcOrd="1" destOrd="0" parTransId="{7DCCFA2F-4C04-4FEC-9CA3-3DCAEE801F7F}" sibTransId="{F583E15F-31B6-4B64-A780-E047608581C6}"/>
    <dgm:cxn modelId="{5239DE6A-297E-41C4-A453-1D463F425CF8}" srcId="{2797D169-84DE-4115-AA86-616F951F3AEF}" destId="{47DD97A7-3ABE-45F7-A37A-D78E9EF7DE1D}" srcOrd="0" destOrd="0" parTransId="{B0A12BC3-3913-461E-8F43-0E70FF709476}" sibTransId="{B4185709-08EB-45B8-8972-B96D16BDEA71}"/>
    <dgm:cxn modelId="{444E936E-197E-4644-B17B-D14ACD3949F9}" type="presOf" srcId="{BC8D48AC-97F2-4446-99AE-28532796BD69}" destId="{B5F92251-5C68-487D-B8E5-B0F15FA43A4B}" srcOrd="0" destOrd="0" presId="urn:microsoft.com/office/officeart/2005/8/layout/orgChart1"/>
    <dgm:cxn modelId="{E9D49E78-F6CF-4603-9A11-5F79823E609E}" srcId="{5335954D-7918-41ED-875C-F23C71AFD0A7}" destId="{006CF483-7957-4070-80C6-01EBEF4A1FAB}" srcOrd="0" destOrd="0" parTransId="{29CE3D65-36B3-4D1B-84D3-4A9963B15C88}" sibTransId="{A652720C-8A9A-4268-B753-75156431CE94}"/>
    <dgm:cxn modelId="{C2FCD580-D5D1-46C1-A479-714935EF920F}" srcId="{2797D169-84DE-4115-AA86-616F951F3AEF}" destId="{645BC5E5-06C0-499B-A155-08B445DD8DB3}" srcOrd="3" destOrd="0" parTransId="{B9BB507B-95E8-433A-B7C8-08144A8098A0}" sibTransId="{A4A00872-6B73-4BA4-990C-934587A5BE95}"/>
    <dgm:cxn modelId="{44CEC481-7758-4BFC-8B0A-13570D48E3D0}" type="presOf" srcId="{B0A12BC3-3913-461E-8F43-0E70FF709476}" destId="{333E472E-AA52-433A-BCE8-E74BE4195E6E}" srcOrd="0" destOrd="0" presId="urn:microsoft.com/office/officeart/2005/8/layout/orgChart1"/>
    <dgm:cxn modelId="{3EDF6882-D2CE-4963-B48A-D65A444BEC56}" type="presOf" srcId="{EE4F1184-9C4F-4A06-B2DF-C4DDE03FE02E}" destId="{83C3B8ED-80E0-45BD-8518-0D803D4D836C}" srcOrd="1" destOrd="0" presId="urn:microsoft.com/office/officeart/2005/8/layout/orgChart1"/>
    <dgm:cxn modelId="{DDDD8982-8E79-4D70-9C8B-A9EB74A9F210}" type="presOf" srcId="{921971B6-584D-4F8B-AE86-1C7D04001F60}" destId="{1F2A1DBC-5C5B-4A38-B588-524DFEC23541}" srcOrd="1" destOrd="0" presId="urn:microsoft.com/office/officeart/2005/8/layout/orgChart1"/>
    <dgm:cxn modelId="{E72B7584-B5C0-4DDE-B95C-36A99A3168F1}" type="presOf" srcId="{9406CBD4-72D8-4912-9E20-567F8C297228}" destId="{AEA79C7F-F58E-4775-9791-F3FAAEF27873}" srcOrd="0" destOrd="0" presId="urn:microsoft.com/office/officeart/2005/8/layout/orgChart1"/>
    <dgm:cxn modelId="{0B6D6199-1D05-4459-A185-40FCA6172986}" type="presOf" srcId="{193E6CDA-873D-4728-8A3D-CB792D666DA1}" destId="{6BC50221-9175-4943-B1B6-F8B4627DDECE}" srcOrd="0" destOrd="0" presId="urn:microsoft.com/office/officeart/2005/8/layout/orgChart1"/>
    <dgm:cxn modelId="{1EA1BC99-0D36-4E3B-BCBE-28CAF47E3B0D}" srcId="{3738DB94-2660-4EE5-981A-0AE3DB4BA1B9}" destId="{9406CBD4-72D8-4912-9E20-567F8C297228}" srcOrd="0" destOrd="0" parTransId="{E7D0B05E-E95D-481A-B7E6-1D251173D7C1}" sibTransId="{8CBE6847-02C2-40E6-AFD0-FDB29B63F722}"/>
    <dgm:cxn modelId="{0D27E899-302F-4A38-B309-5B42FD2505FB}" type="presOf" srcId="{DB53D8DE-DBD2-406C-9EC8-C6BC1AD39956}" destId="{8CB0D06B-4DF6-4631-9C6B-C301D7B33997}" srcOrd="1" destOrd="0" presId="urn:microsoft.com/office/officeart/2005/8/layout/orgChart1"/>
    <dgm:cxn modelId="{71E95D9A-45B8-4129-BC9E-BF58AC1ADC27}" type="presOf" srcId="{006CF483-7957-4070-80C6-01EBEF4A1FAB}" destId="{8F5ACBE2-21D6-4AAF-AF75-4F3F16F25D5E}" srcOrd="1" destOrd="0" presId="urn:microsoft.com/office/officeart/2005/8/layout/orgChart1"/>
    <dgm:cxn modelId="{801D9A9C-25C5-4FFA-9E54-AFAFBB177CDB}" type="presOf" srcId="{7DCCFA2F-4C04-4FEC-9CA3-3DCAEE801F7F}" destId="{9F694B2D-E439-447A-AB09-5FC77B4632B9}" srcOrd="0" destOrd="0" presId="urn:microsoft.com/office/officeart/2005/8/layout/orgChart1"/>
    <dgm:cxn modelId="{62E0C8AE-FB37-4D31-B875-9E27A7FFDEDA}" type="presOf" srcId="{CDBE5D67-9DB3-431E-A152-4DFA7BB78B4E}" destId="{3097E62E-C067-4F86-B163-48E7D9702223}" srcOrd="0" destOrd="0" presId="urn:microsoft.com/office/officeart/2005/8/layout/orgChart1"/>
    <dgm:cxn modelId="{1B9BE4AF-1A6E-4F1D-B5AA-8672A0F855E4}" type="presOf" srcId="{27717F40-7A2D-4324-B6A8-31C41C443C98}" destId="{EF114E7A-BB0C-4F61-BEA9-90E9FECFB1FB}" srcOrd="0" destOrd="0" presId="urn:microsoft.com/office/officeart/2005/8/layout/orgChart1"/>
    <dgm:cxn modelId="{182406B7-EE48-4BD1-A480-9F899E9F2200}" type="presOf" srcId="{47DD97A7-3ABE-45F7-A37A-D78E9EF7DE1D}" destId="{5252B48D-1A97-446F-A997-D2AC09691EB9}" srcOrd="0" destOrd="0" presId="urn:microsoft.com/office/officeart/2005/8/layout/orgChart1"/>
    <dgm:cxn modelId="{831A6FD0-1708-4E88-8551-E923C0288A39}" srcId="{006CF483-7957-4070-80C6-01EBEF4A1FAB}" destId="{CDBE5D67-9DB3-431E-A152-4DFA7BB78B4E}" srcOrd="0" destOrd="0" parTransId="{0F0EB3F7-EFE6-4AAA-B148-7F0535C70EAF}" sibTransId="{A963C2C7-A5E9-47C5-BFB7-2CA8B85FEAFD}"/>
    <dgm:cxn modelId="{E02BBFD4-4535-4985-A86D-F96C065747E5}" type="presOf" srcId="{47DD97A7-3ABE-45F7-A37A-D78E9EF7DE1D}" destId="{EEB4D025-D22F-4943-8587-A29EE705B494}" srcOrd="1" destOrd="0" presId="urn:microsoft.com/office/officeart/2005/8/layout/orgChart1"/>
    <dgm:cxn modelId="{00A845E0-B6D5-4235-8EF4-2C664BF3E4A5}" srcId="{006CF483-7957-4070-80C6-01EBEF4A1FAB}" destId="{2797D169-84DE-4115-AA86-616F951F3AEF}" srcOrd="1" destOrd="0" parTransId="{27717F40-7A2D-4324-B6A8-31C41C443C98}" sibTransId="{91E145E9-86BC-4212-95AD-3414D51BBF56}"/>
    <dgm:cxn modelId="{DA4B62E7-C8AB-47E2-AAEC-9ECDC005A2FF}" type="presOf" srcId="{EE4F1184-9C4F-4A06-B2DF-C4DDE03FE02E}" destId="{974E7CD4-4490-4CEF-9C05-271222E1C92D}" srcOrd="0" destOrd="0" presId="urn:microsoft.com/office/officeart/2005/8/layout/orgChart1"/>
    <dgm:cxn modelId="{BB6DAEE8-32A8-4862-8505-DA9A4C6D376B}" type="presOf" srcId="{8EF2DE72-DE90-4543-B05F-B63D83D7B5FC}" destId="{5A656BE6-FB57-474C-BCE7-CFCBAC8967FF}" srcOrd="0" destOrd="0" presId="urn:microsoft.com/office/officeart/2005/8/layout/orgChart1"/>
    <dgm:cxn modelId="{E39265EF-15B1-4D30-93F3-E5AE42897F3A}" srcId="{47DD97A7-3ABE-45F7-A37A-D78E9EF7DE1D}" destId="{8EF2DE72-DE90-4543-B05F-B63D83D7B5FC}" srcOrd="0" destOrd="0" parTransId="{9F317E00-C49E-4E6C-9D98-B6F7E0814640}" sibTransId="{1AEB0E5A-E42B-4CEF-9A7E-2E30E00CC5BC}"/>
    <dgm:cxn modelId="{FA0C3D00-B039-423B-A63C-C57916F96449}" type="presParOf" srcId="{32C3D0D0-937F-4941-AA60-BF4F0DD5B94B}" destId="{9B596E16-25CB-4CFA-AD90-12C0787862FD}" srcOrd="0" destOrd="0" presId="urn:microsoft.com/office/officeart/2005/8/layout/orgChart1"/>
    <dgm:cxn modelId="{C8A3D6B1-AA03-472D-974C-E3F851CEDAD5}" type="presParOf" srcId="{9B596E16-25CB-4CFA-AD90-12C0787862FD}" destId="{B968466C-B953-4CFF-B5A2-FBF0C6628DD6}" srcOrd="0" destOrd="0" presId="urn:microsoft.com/office/officeart/2005/8/layout/orgChart1"/>
    <dgm:cxn modelId="{93D60AAD-F2EE-430C-8C98-D9E4680EFA33}" type="presParOf" srcId="{B968466C-B953-4CFF-B5A2-FBF0C6628DD6}" destId="{FD5E7872-D6F8-404E-9E46-E2E5EF5EC173}" srcOrd="0" destOrd="0" presId="urn:microsoft.com/office/officeart/2005/8/layout/orgChart1"/>
    <dgm:cxn modelId="{0EB3FDDB-0BB0-48E8-953E-4E324272A226}" type="presParOf" srcId="{B968466C-B953-4CFF-B5A2-FBF0C6628DD6}" destId="{8F5ACBE2-21D6-4AAF-AF75-4F3F16F25D5E}" srcOrd="1" destOrd="0" presId="urn:microsoft.com/office/officeart/2005/8/layout/orgChart1"/>
    <dgm:cxn modelId="{A03D3B20-0595-4CF9-B478-11A045BFF045}" type="presParOf" srcId="{9B596E16-25CB-4CFA-AD90-12C0787862FD}" destId="{7147F385-A1DD-4477-BA4D-075EE2EA6D06}" srcOrd="1" destOrd="0" presId="urn:microsoft.com/office/officeart/2005/8/layout/orgChart1"/>
    <dgm:cxn modelId="{18EAF6FF-2B65-42F6-8A67-744C93443A2D}" type="presParOf" srcId="{7147F385-A1DD-4477-BA4D-075EE2EA6D06}" destId="{C0BB3C1A-13E9-4F4D-BB5F-97DAFE73F281}" srcOrd="0" destOrd="0" presId="urn:microsoft.com/office/officeart/2005/8/layout/orgChart1"/>
    <dgm:cxn modelId="{E63D444D-0D2D-4D0D-87C1-0FD614D76CD2}" type="presParOf" srcId="{7147F385-A1DD-4477-BA4D-075EE2EA6D06}" destId="{DBB5D86F-FDF2-40FA-8815-0E95F07C7370}" srcOrd="1" destOrd="0" presId="urn:microsoft.com/office/officeart/2005/8/layout/orgChart1"/>
    <dgm:cxn modelId="{29CE2C41-0905-4FA7-B0BC-E0CC6A8E3274}" type="presParOf" srcId="{DBB5D86F-FDF2-40FA-8815-0E95F07C7370}" destId="{74FBF65C-56A0-4100-A1BD-CB5824A838B2}" srcOrd="0" destOrd="0" presId="urn:microsoft.com/office/officeart/2005/8/layout/orgChart1"/>
    <dgm:cxn modelId="{8A675F9F-AEC5-46FC-A66C-5A936C52DE48}" type="presParOf" srcId="{74FBF65C-56A0-4100-A1BD-CB5824A838B2}" destId="{3097E62E-C067-4F86-B163-48E7D9702223}" srcOrd="0" destOrd="0" presId="urn:microsoft.com/office/officeart/2005/8/layout/orgChart1"/>
    <dgm:cxn modelId="{AC6146A6-B06C-463D-9842-522F520F6E2E}" type="presParOf" srcId="{74FBF65C-56A0-4100-A1BD-CB5824A838B2}" destId="{8308CC2C-96F4-4E2F-91FC-F5CB03978090}" srcOrd="1" destOrd="0" presId="urn:microsoft.com/office/officeart/2005/8/layout/orgChart1"/>
    <dgm:cxn modelId="{DBA32E5D-D463-4164-BED9-D4DF46F68588}" type="presParOf" srcId="{DBB5D86F-FDF2-40FA-8815-0E95F07C7370}" destId="{CDFFFD1B-B275-4192-8862-52F89A8E956E}" srcOrd="1" destOrd="0" presId="urn:microsoft.com/office/officeart/2005/8/layout/orgChart1"/>
    <dgm:cxn modelId="{0DB9E4D9-B86E-428E-A3EE-F603C13C7AD9}" type="presParOf" srcId="{DBB5D86F-FDF2-40FA-8815-0E95F07C7370}" destId="{AB0CDA83-E8E5-493C-A4C2-2CAC9A96469A}" srcOrd="2" destOrd="0" presId="urn:microsoft.com/office/officeart/2005/8/layout/orgChart1"/>
    <dgm:cxn modelId="{4FFEEF81-2448-4C1A-9D94-5BA6071FBAC0}" type="presParOf" srcId="{7147F385-A1DD-4477-BA4D-075EE2EA6D06}" destId="{EF114E7A-BB0C-4F61-BEA9-90E9FECFB1FB}" srcOrd="2" destOrd="0" presId="urn:microsoft.com/office/officeart/2005/8/layout/orgChart1"/>
    <dgm:cxn modelId="{6195759B-4E66-4CB3-94E1-CA458199FFB8}" type="presParOf" srcId="{7147F385-A1DD-4477-BA4D-075EE2EA6D06}" destId="{AFA0FB5F-323B-4A2A-90C9-4D6656D4E454}" srcOrd="3" destOrd="0" presId="urn:microsoft.com/office/officeart/2005/8/layout/orgChart1"/>
    <dgm:cxn modelId="{083E03A0-C906-40A1-BFFA-DE23D47AA194}" type="presParOf" srcId="{AFA0FB5F-323B-4A2A-90C9-4D6656D4E454}" destId="{E4EEB894-66F8-4E11-B2FE-50166DD98F07}" srcOrd="0" destOrd="0" presId="urn:microsoft.com/office/officeart/2005/8/layout/orgChart1"/>
    <dgm:cxn modelId="{A00188BE-C58F-421B-AC18-0948FEE55BBF}" type="presParOf" srcId="{E4EEB894-66F8-4E11-B2FE-50166DD98F07}" destId="{CA0F805E-9044-45E0-A9C3-0C066E618312}" srcOrd="0" destOrd="0" presId="urn:microsoft.com/office/officeart/2005/8/layout/orgChart1"/>
    <dgm:cxn modelId="{39B1FFA9-3199-4516-8E97-CD9711B08B62}" type="presParOf" srcId="{E4EEB894-66F8-4E11-B2FE-50166DD98F07}" destId="{06CF3DEF-85DC-42D0-A156-8DBF6EB7308E}" srcOrd="1" destOrd="0" presId="urn:microsoft.com/office/officeart/2005/8/layout/orgChart1"/>
    <dgm:cxn modelId="{420F50ED-6B3F-4E80-BEBF-415B791272DB}" type="presParOf" srcId="{AFA0FB5F-323B-4A2A-90C9-4D6656D4E454}" destId="{77A5EEA1-FEDB-495E-98E8-6D8CB58DC535}" srcOrd="1" destOrd="0" presId="urn:microsoft.com/office/officeart/2005/8/layout/orgChart1"/>
    <dgm:cxn modelId="{CC92254F-3C37-4599-A799-E1CE032371A8}" type="presParOf" srcId="{77A5EEA1-FEDB-495E-98E8-6D8CB58DC535}" destId="{333E472E-AA52-433A-BCE8-E74BE4195E6E}" srcOrd="0" destOrd="0" presId="urn:microsoft.com/office/officeart/2005/8/layout/orgChart1"/>
    <dgm:cxn modelId="{BBE05543-AFCE-4CC5-91BE-BEFC1E31462A}" type="presParOf" srcId="{77A5EEA1-FEDB-495E-98E8-6D8CB58DC535}" destId="{97CF6671-E126-48D9-AFFC-03A21697DC71}" srcOrd="1" destOrd="0" presId="urn:microsoft.com/office/officeart/2005/8/layout/orgChart1"/>
    <dgm:cxn modelId="{D67A2AE8-2037-4531-9A11-8D025AD8C9E1}" type="presParOf" srcId="{97CF6671-E126-48D9-AFFC-03A21697DC71}" destId="{775B613C-1A6A-448F-90EF-343B3A946C4F}" srcOrd="0" destOrd="0" presId="urn:microsoft.com/office/officeart/2005/8/layout/orgChart1"/>
    <dgm:cxn modelId="{CB7C8A24-6B09-4B50-B4D9-57A7310541F6}" type="presParOf" srcId="{775B613C-1A6A-448F-90EF-343B3A946C4F}" destId="{5252B48D-1A97-446F-A997-D2AC09691EB9}" srcOrd="0" destOrd="0" presId="urn:microsoft.com/office/officeart/2005/8/layout/orgChart1"/>
    <dgm:cxn modelId="{C2637B1A-C574-4FAF-9C4C-DD4F650DDE91}" type="presParOf" srcId="{775B613C-1A6A-448F-90EF-343B3A946C4F}" destId="{EEB4D025-D22F-4943-8587-A29EE705B494}" srcOrd="1" destOrd="0" presId="urn:microsoft.com/office/officeart/2005/8/layout/orgChart1"/>
    <dgm:cxn modelId="{D53A52FA-E44C-4809-A670-573AAA49C2C2}" type="presParOf" srcId="{97CF6671-E126-48D9-AFFC-03A21697DC71}" destId="{E14D4D56-5984-4D26-8616-0FDE55AD03A6}" srcOrd="1" destOrd="0" presId="urn:microsoft.com/office/officeart/2005/8/layout/orgChart1"/>
    <dgm:cxn modelId="{E311EADE-6335-4788-81D7-2A0C17033BB1}" type="presParOf" srcId="{E14D4D56-5984-4D26-8616-0FDE55AD03A6}" destId="{42469103-4CB9-4F68-A921-1151AA61ADE5}" srcOrd="0" destOrd="0" presId="urn:microsoft.com/office/officeart/2005/8/layout/orgChart1"/>
    <dgm:cxn modelId="{5F29B8EF-36C1-4BE8-807F-11C76FEF3DBD}" type="presParOf" srcId="{E14D4D56-5984-4D26-8616-0FDE55AD03A6}" destId="{C0C68E0E-F243-41BD-97B4-1EADBA9D3E9D}" srcOrd="1" destOrd="0" presId="urn:microsoft.com/office/officeart/2005/8/layout/orgChart1"/>
    <dgm:cxn modelId="{C97CC418-CA66-4068-909E-34B170AC347E}" type="presParOf" srcId="{C0C68E0E-F243-41BD-97B4-1EADBA9D3E9D}" destId="{FA7C01FC-9601-4064-8B04-12681CAA37CC}" srcOrd="0" destOrd="0" presId="urn:microsoft.com/office/officeart/2005/8/layout/orgChart1"/>
    <dgm:cxn modelId="{5C9BFC3D-F3DA-406C-92EA-191E8765F062}" type="presParOf" srcId="{FA7C01FC-9601-4064-8B04-12681CAA37CC}" destId="{5A656BE6-FB57-474C-BCE7-CFCBAC8967FF}" srcOrd="0" destOrd="0" presId="urn:microsoft.com/office/officeart/2005/8/layout/orgChart1"/>
    <dgm:cxn modelId="{B06C200B-FC95-4B88-B1E6-4830EA271717}" type="presParOf" srcId="{FA7C01FC-9601-4064-8B04-12681CAA37CC}" destId="{880151F9-AC91-4D82-B295-52E30640BF8A}" srcOrd="1" destOrd="0" presId="urn:microsoft.com/office/officeart/2005/8/layout/orgChart1"/>
    <dgm:cxn modelId="{484881C9-207A-4290-BE63-8B0BEFC3C44C}" type="presParOf" srcId="{C0C68E0E-F243-41BD-97B4-1EADBA9D3E9D}" destId="{2995C12E-BB32-438E-BF8D-F835420F166C}" srcOrd="1" destOrd="0" presId="urn:microsoft.com/office/officeart/2005/8/layout/orgChart1"/>
    <dgm:cxn modelId="{DD5DE3E7-6878-41C0-BB7A-78EDB7B932FC}" type="presParOf" srcId="{C0C68E0E-F243-41BD-97B4-1EADBA9D3E9D}" destId="{A6F543B1-379D-403D-BF40-BB8D4F2228FD}" srcOrd="2" destOrd="0" presId="urn:microsoft.com/office/officeart/2005/8/layout/orgChart1"/>
    <dgm:cxn modelId="{BAFC129E-3511-4653-A2C8-4101FCB2EA75}" type="presParOf" srcId="{97CF6671-E126-48D9-AFFC-03A21697DC71}" destId="{DDEC371B-14E8-4C2A-924D-7EA5FD00F2CE}" srcOrd="2" destOrd="0" presId="urn:microsoft.com/office/officeart/2005/8/layout/orgChart1"/>
    <dgm:cxn modelId="{56C21197-EDA4-457D-9827-1FC6CFE1D269}" type="presParOf" srcId="{77A5EEA1-FEDB-495E-98E8-6D8CB58DC535}" destId="{9F694B2D-E439-447A-AB09-5FC77B4632B9}" srcOrd="2" destOrd="0" presId="urn:microsoft.com/office/officeart/2005/8/layout/orgChart1"/>
    <dgm:cxn modelId="{CB74466A-A46B-4336-8FD7-C3A72EF202AB}" type="presParOf" srcId="{77A5EEA1-FEDB-495E-98E8-6D8CB58DC535}" destId="{CDA577F9-D6E0-49AB-8A56-B581EFF05392}" srcOrd="3" destOrd="0" presId="urn:microsoft.com/office/officeart/2005/8/layout/orgChart1"/>
    <dgm:cxn modelId="{A2BC508D-536A-426C-AB44-3DE84F8DC0FC}" type="presParOf" srcId="{CDA577F9-D6E0-49AB-8A56-B581EFF05392}" destId="{D1E2721F-205E-41D6-BDBB-20A95700652E}" srcOrd="0" destOrd="0" presId="urn:microsoft.com/office/officeart/2005/8/layout/orgChart1"/>
    <dgm:cxn modelId="{7FCCC028-F39B-42A0-AF96-3422EF70A29A}" type="presParOf" srcId="{D1E2721F-205E-41D6-BDBB-20A95700652E}" destId="{BC34B005-6125-4604-9D73-0A010B12A41E}" srcOrd="0" destOrd="0" presId="urn:microsoft.com/office/officeart/2005/8/layout/orgChart1"/>
    <dgm:cxn modelId="{D9837C59-2BE5-4146-BC3B-D877358B6620}" type="presParOf" srcId="{D1E2721F-205E-41D6-BDBB-20A95700652E}" destId="{1F2A1DBC-5C5B-4A38-B588-524DFEC23541}" srcOrd="1" destOrd="0" presId="urn:microsoft.com/office/officeart/2005/8/layout/orgChart1"/>
    <dgm:cxn modelId="{7A669DEA-5352-44DC-ABDE-65F8E831B4BC}" type="presParOf" srcId="{CDA577F9-D6E0-49AB-8A56-B581EFF05392}" destId="{D2A48195-B5C8-4700-B8C3-A816A34327E7}" srcOrd="1" destOrd="0" presId="urn:microsoft.com/office/officeart/2005/8/layout/orgChart1"/>
    <dgm:cxn modelId="{DDBB49FE-F094-4DC5-AEDD-A6F68B17A744}" type="presParOf" srcId="{D2A48195-B5C8-4700-B8C3-A816A34327E7}" destId="{239D5929-C549-4E45-A8D4-B631CDF11436}" srcOrd="0" destOrd="0" presId="urn:microsoft.com/office/officeart/2005/8/layout/orgChart1"/>
    <dgm:cxn modelId="{1A5E162D-2566-45F9-A1E7-7B6FD4A4070E}" type="presParOf" srcId="{D2A48195-B5C8-4700-B8C3-A816A34327E7}" destId="{D4217990-CF62-4D68-976E-8EDF93993F1F}" srcOrd="1" destOrd="0" presId="urn:microsoft.com/office/officeart/2005/8/layout/orgChart1"/>
    <dgm:cxn modelId="{8E9951E6-175B-4195-9A67-BF4A3C19EC79}" type="presParOf" srcId="{D4217990-CF62-4D68-976E-8EDF93993F1F}" destId="{48C382DF-A6ED-447E-8F11-80AE256EE411}" srcOrd="0" destOrd="0" presId="urn:microsoft.com/office/officeart/2005/8/layout/orgChart1"/>
    <dgm:cxn modelId="{D34DFD6D-7964-49BA-B834-8607FDC0B754}" type="presParOf" srcId="{48C382DF-A6ED-447E-8F11-80AE256EE411}" destId="{C3F95439-8A2A-42D2-96F8-B67B71EB2B4E}" srcOrd="0" destOrd="0" presId="urn:microsoft.com/office/officeart/2005/8/layout/orgChart1"/>
    <dgm:cxn modelId="{835361D9-DABF-4CCD-96DD-4F269DA60F24}" type="presParOf" srcId="{48C382DF-A6ED-447E-8F11-80AE256EE411}" destId="{CE23D7AA-B4AE-4F73-BC26-15F3D6438CAF}" srcOrd="1" destOrd="0" presId="urn:microsoft.com/office/officeart/2005/8/layout/orgChart1"/>
    <dgm:cxn modelId="{EF4661A4-EE58-4D86-8CA1-C141AB59410C}" type="presParOf" srcId="{D4217990-CF62-4D68-976E-8EDF93993F1F}" destId="{AB5A73B9-D8C3-4BAA-A06C-A19FB66F3635}" srcOrd="1" destOrd="0" presId="urn:microsoft.com/office/officeart/2005/8/layout/orgChart1"/>
    <dgm:cxn modelId="{EA8F9FF9-0080-45E8-9A41-7F77B5038F37}" type="presParOf" srcId="{D4217990-CF62-4D68-976E-8EDF93993F1F}" destId="{A357F540-5939-496E-A3BC-05C85DD971AD}" srcOrd="2" destOrd="0" presId="urn:microsoft.com/office/officeart/2005/8/layout/orgChart1"/>
    <dgm:cxn modelId="{5D716508-3388-4C51-A5B2-6FC561BED769}" type="presParOf" srcId="{CDA577F9-D6E0-49AB-8A56-B581EFF05392}" destId="{B81DDB60-A778-4B94-96E1-005AB2A8FA0F}" srcOrd="2" destOrd="0" presId="urn:microsoft.com/office/officeart/2005/8/layout/orgChart1"/>
    <dgm:cxn modelId="{6DA945A1-2484-4B40-8455-E416E67BA818}" type="presParOf" srcId="{77A5EEA1-FEDB-495E-98E8-6D8CB58DC535}" destId="{89DD8D21-A5C3-48AA-92AA-DCD8C85B7DC6}" srcOrd="4" destOrd="0" presId="urn:microsoft.com/office/officeart/2005/8/layout/orgChart1"/>
    <dgm:cxn modelId="{2A36ED6D-73D5-4FCD-B44C-E02AD76D8A2E}" type="presParOf" srcId="{77A5EEA1-FEDB-495E-98E8-6D8CB58DC535}" destId="{8B33F187-18E8-424C-9609-15310F4E7BC8}" srcOrd="5" destOrd="0" presId="urn:microsoft.com/office/officeart/2005/8/layout/orgChart1"/>
    <dgm:cxn modelId="{755709E3-A24C-45D5-9403-F72603E9EC99}" type="presParOf" srcId="{8B33F187-18E8-424C-9609-15310F4E7BC8}" destId="{9DEC4E9F-9792-40DF-B03D-8948D844BA60}" srcOrd="0" destOrd="0" presId="urn:microsoft.com/office/officeart/2005/8/layout/orgChart1"/>
    <dgm:cxn modelId="{E5284770-A99B-409B-A201-42678024ABDE}" type="presParOf" srcId="{9DEC4E9F-9792-40DF-B03D-8948D844BA60}" destId="{EED51153-B4C4-4F67-9BEC-574C557FF84A}" srcOrd="0" destOrd="0" presId="urn:microsoft.com/office/officeart/2005/8/layout/orgChart1"/>
    <dgm:cxn modelId="{493420C7-82CE-44A9-BB33-0F6991B95071}" type="presParOf" srcId="{9DEC4E9F-9792-40DF-B03D-8948D844BA60}" destId="{8CB0D06B-4DF6-4631-9C6B-C301D7B33997}" srcOrd="1" destOrd="0" presId="urn:microsoft.com/office/officeart/2005/8/layout/orgChart1"/>
    <dgm:cxn modelId="{D8A44399-8DA7-4994-AE99-1CD6477CA66F}" type="presParOf" srcId="{8B33F187-18E8-424C-9609-15310F4E7BC8}" destId="{20C16974-E849-4EF8-A498-F6C99DEF8EFB}" srcOrd="1" destOrd="0" presId="urn:microsoft.com/office/officeart/2005/8/layout/orgChart1"/>
    <dgm:cxn modelId="{C21551A5-E7F1-4B37-8F83-AB66AE3AFAF0}" type="presParOf" srcId="{20C16974-E849-4EF8-A498-F6C99DEF8EFB}" destId="{F45A252C-83F6-431E-95AD-C4A11F62FB61}" srcOrd="0" destOrd="0" presId="urn:microsoft.com/office/officeart/2005/8/layout/orgChart1"/>
    <dgm:cxn modelId="{83DCF8A8-527F-4A9D-9B16-06DEB5B309CA}" type="presParOf" srcId="{20C16974-E849-4EF8-A498-F6C99DEF8EFB}" destId="{D5427E3B-F3D1-4ED8-83A9-720B891A1C25}" srcOrd="1" destOrd="0" presId="urn:microsoft.com/office/officeart/2005/8/layout/orgChart1"/>
    <dgm:cxn modelId="{2456046D-C921-44E9-9EC6-716946E22A33}" type="presParOf" srcId="{D5427E3B-F3D1-4ED8-83A9-720B891A1C25}" destId="{C725A777-9E89-49F3-8E0D-AEEBECC3362E}" srcOrd="0" destOrd="0" presId="urn:microsoft.com/office/officeart/2005/8/layout/orgChart1"/>
    <dgm:cxn modelId="{A52D827F-F750-44BB-A0C9-A77DEF4D7B41}" type="presParOf" srcId="{C725A777-9E89-49F3-8E0D-AEEBECC3362E}" destId="{974E7CD4-4490-4CEF-9C05-271222E1C92D}" srcOrd="0" destOrd="0" presId="urn:microsoft.com/office/officeart/2005/8/layout/orgChart1"/>
    <dgm:cxn modelId="{598AF0BF-CD14-47BD-9854-6F39D56C866B}" type="presParOf" srcId="{C725A777-9E89-49F3-8E0D-AEEBECC3362E}" destId="{83C3B8ED-80E0-45BD-8518-0D803D4D836C}" srcOrd="1" destOrd="0" presId="urn:microsoft.com/office/officeart/2005/8/layout/orgChart1"/>
    <dgm:cxn modelId="{A648195F-5A9F-42F0-9A18-32E2FF34E21A}" type="presParOf" srcId="{D5427E3B-F3D1-4ED8-83A9-720B891A1C25}" destId="{4B3A7302-3BE8-4AE7-84EB-BEC9B82C9B75}" srcOrd="1" destOrd="0" presId="urn:microsoft.com/office/officeart/2005/8/layout/orgChart1"/>
    <dgm:cxn modelId="{E233EFBB-526A-41A3-A578-08007E6C5A5D}" type="presParOf" srcId="{D5427E3B-F3D1-4ED8-83A9-720B891A1C25}" destId="{169EE142-06DC-42A1-BDCC-342CDE2417D1}" srcOrd="2" destOrd="0" presId="urn:microsoft.com/office/officeart/2005/8/layout/orgChart1"/>
    <dgm:cxn modelId="{72886FF8-44B1-456F-B87C-084B44634F8D}" type="presParOf" srcId="{8B33F187-18E8-424C-9609-15310F4E7BC8}" destId="{7204E682-F867-4C25-951A-035806FCD7EF}" srcOrd="2" destOrd="0" presId="urn:microsoft.com/office/officeart/2005/8/layout/orgChart1"/>
    <dgm:cxn modelId="{5579C1CC-77E0-4798-AA0D-C53858F58525}" type="presParOf" srcId="{77A5EEA1-FEDB-495E-98E8-6D8CB58DC535}" destId="{5908EE6D-F0AD-4023-B511-DB3B303F0996}" srcOrd="6" destOrd="0" presId="urn:microsoft.com/office/officeart/2005/8/layout/orgChart1"/>
    <dgm:cxn modelId="{F8A6D67C-B94A-4645-90D5-986BD23EE830}" type="presParOf" srcId="{77A5EEA1-FEDB-495E-98E8-6D8CB58DC535}" destId="{0CAE8B37-5D71-40F1-A8E6-256424A4C626}" srcOrd="7" destOrd="0" presId="urn:microsoft.com/office/officeart/2005/8/layout/orgChart1"/>
    <dgm:cxn modelId="{DE6B90FE-307E-429C-BCE1-75BF5C6ED1EA}" type="presParOf" srcId="{0CAE8B37-5D71-40F1-A8E6-256424A4C626}" destId="{4F818C61-99A6-4264-ABCF-EE86E887044E}" srcOrd="0" destOrd="0" presId="urn:microsoft.com/office/officeart/2005/8/layout/orgChart1"/>
    <dgm:cxn modelId="{5687DBB7-AFBF-4010-8E3A-38458C8D64FF}" type="presParOf" srcId="{4F818C61-99A6-4264-ABCF-EE86E887044E}" destId="{93B66AE4-2C29-464B-B873-C002EE2FD070}" srcOrd="0" destOrd="0" presId="urn:microsoft.com/office/officeart/2005/8/layout/orgChart1"/>
    <dgm:cxn modelId="{596E7C81-1A5B-466A-AF0C-68959BF46CA7}" type="presParOf" srcId="{4F818C61-99A6-4264-ABCF-EE86E887044E}" destId="{646DB79F-2CAA-479E-87E1-627302B3CE15}" srcOrd="1" destOrd="0" presId="urn:microsoft.com/office/officeart/2005/8/layout/orgChart1"/>
    <dgm:cxn modelId="{EC089A3D-0AF0-47C1-A49D-1AFC59E18BBB}" type="presParOf" srcId="{0CAE8B37-5D71-40F1-A8E6-256424A4C626}" destId="{B4E6A1B4-3C31-47C5-96F9-50A856E14554}" srcOrd="1" destOrd="0" presId="urn:microsoft.com/office/officeart/2005/8/layout/orgChart1"/>
    <dgm:cxn modelId="{F3031CCC-9B74-44C3-9814-A06A4C21D564}" type="presParOf" srcId="{B4E6A1B4-3C31-47C5-96F9-50A856E14554}" destId="{B5F92251-5C68-487D-B8E5-B0F15FA43A4B}" srcOrd="0" destOrd="0" presId="urn:microsoft.com/office/officeart/2005/8/layout/orgChart1"/>
    <dgm:cxn modelId="{F10FF3DB-9F70-4C6F-BC62-62B373857EE2}" type="presParOf" srcId="{B4E6A1B4-3C31-47C5-96F9-50A856E14554}" destId="{B488A589-E956-489B-AD54-A03087604987}" srcOrd="1" destOrd="0" presId="urn:microsoft.com/office/officeart/2005/8/layout/orgChart1"/>
    <dgm:cxn modelId="{46D0361A-5907-4040-B07A-D4CA876D41C0}" type="presParOf" srcId="{B488A589-E956-489B-AD54-A03087604987}" destId="{455376A7-ADD3-457E-AF76-099C5F332FDB}" srcOrd="0" destOrd="0" presId="urn:microsoft.com/office/officeart/2005/8/layout/orgChart1"/>
    <dgm:cxn modelId="{F907E2DC-E556-496C-ADFA-83B7F00E41B3}" type="presParOf" srcId="{455376A7-ADD3-457E-AF76-099C5F332FDB}" destId="{20C9DDB6-C31E-4277-9C37-AB7D97C1DC9E}" srcOrd="0" destOrd="0" presId="urn:microsoft.com/office/officeart/2005/8/layout/orgChart1"/>
    <dgm:cxn modelId="{279F6345-B863-4FE2-98D7-99701B4E4583}" type="presParOf" srcId="{455376A7-ADD3-457E-AF76-099C5F332FDB}" destId="{A8220519-A1EB-47F1-BD3F-474E6596B974}" srcOrd="1" destOrd="0" presId="urn:microsoft.com/office/officeart/2005/8/layout/orgChart1"/>
    <dgm:cxn modelId="{9087F792-3193-497E-9F79-19239A5D37B3}" type="presParOf" srcId="{B488A589-E956-489B-AD54-A03087604987}" destId="{81CE7054-8D54-4947-9FEC-CECB2E70FD87}" srcOrd="1" destOrd="0" presId="urn:microsoft.com/office/officeart/2005/8/layout/orgChart1"/>
    <dgm:cxn modelId="{9E05AAA0-51DB-4266-BC2B-B0E246210571}" type="presParOf" srcId="{B488A589-E956-489B-AD54-A03087604987}" destId="{F636EFF3-663E-4CF9-ACC5-B1CB29D31763}" srcOrd="2" destOrd="0" presId="urn:microsoft.com/office/officeart/2005/8/layout/orgChart1"/>
    <dgm:cxn modelId="{EC664E7F-B841-4E66-8D0C-E34A7F569E2D}" type="presParOf" srcId="{0CAE8B37-5D71-40F1-A8E6-256424A4C626}" destId="{339A8558-35C2-40F6-8236-ABF59BC36562}" srcOrd="2" destOrd="0" presId="urn:microsoft.com/office/officeart/2005/8/layout/orgChart1"/>
    <dgm:cxn modelId="{B1197D79-99AD-484B-88DA-20387DA9825B}" type="presParOf" srcId="{77A5EEA1-FEDB-495E-98E8-6D8CB58DC535}" destId="{6BC50221-9175-4943-B1B6-F8B4627DDECE}" srcOrd="8" destOrd="0" presId="urn:microsoft.com/office/officeart/2005/8/layout/orgChart1"/>
    <dgm:cxn modelId="{3E4AF233-F68D-47AB-9936-36FBEA65E791}" type="presParOf" srcId="{77A5EEA1-FEDB-495E-98E8-6D8CB58DC535}" destId="{97C3F8F4-995B-472D-866C-C776A332FAC4}" srcOrd="9" destOrd="0" presId="urn:microsoft.com/office/officeart/2005/8/layout/orgChart1"/>
    <dgm:cxn modelId="{48BA6152-887E-4CBE-BFBE-9E66FB465F96}" type="presParOf" srcId="{97C3F8F4-995B-472D-866C-C776A332FAC4}" destId="{D2C5D1AF-3364-42DC-B57E-83C5FC2743CA}" srcOrd="0" destOrd="0" presId="urn:microsoft.com/office/officeart/2005/8/layout/orgChart1"/>
    <dgm:cxn modelId="{4A199D4C-984C-42E8-9E60-8C0BE0F13FB9}" type="presParOf" srcId="{D2C5D1AF-3364-42DC-B57E-83C5FC2743CA}" destId="{253CF151-5278-4849-9693-BA2D7B40D216}" srcOrd="0" destOrd="0" presId="urn:microsoft.com/office/officeart/2005/8/layout/orgChart1"/>
    <dgm:cxn modelId="{6F9EC80E-1FB4-43E5-A826-8B9550839ACE}" type="presParOf" srcId="{D2C5D1AF-3364-42DC-B57E-83C5FC2743CA}" destId="{87C539E5-2B68-49D7-93ED-CE0792074024}" srcOrd="1" destOrd="0" presId="urn:microsoft.com/office/officeart/2005/8/layout/orgChart1"/>
    <dgm:cxn modelId="{CEC3C552-3A81-4EEE-9D11-F9E1D0FBC805}" type="presParOf" srcId="{97C3F8F4-995B-472D-866C-C776A332FAC4}" destId="{1C420FF4-4452-4569-B688-03A9D19E54A7}" srcOrd="1" destOrd="0" presId="urn:microsoft.com/office/officeart/2005/8/layout/orgChart1"/>
    <dgm:cxn modelId="{C310EB93-87C6-47FC-87F4-AF524D20ED66}" type="presParOf" srcId="{1C420FF4-4452-4569-B688-03A9D19E54A7}" destId="{8B314BD8-953C-4CBE-9D76-E64A300C424A}" srcOrd="0" destOrd="0" presId="urn:microsoft.com/office/officeart/2005/8/layout/orgChart1"/>
    <dgm:cxn modelId="{97714751-C9AC-4C32-BF6B-3612FCBD7CBD}" type="presParOf" srcId="{1C420FF4-4452-4569-B688-03A9D19E54A7}" destId="{2796240B-7F5F-4F8E-ABBB-9219C6C55FAF}" srcOrd="1" destOrd="0" presId="urn:microsoft.com/office/officeart/2005/8/layout/orgChart1"/>
    <dgm:cxn modelId="{5A14A6C2-7D66-4D69-918E-CE942F6FA08C}" type="presParOf" srcId="{2796240B-7F5F-4F8E-ABBB-9219C6C55FAF}" destId="{04DC4742-A780-4E10-92B8-44DFF2F41366}" srcOrd="0" destOrd="0" presId="urn:microsoft.com/office/officeart/2005/8/layout/orgChart1"/>
    <dgm:cxn modelId="{B33BD219-0E0B-4583-A8A4-AAEE604774B4}" type="presParOf" srcId="{04DC4742-A780-4E10-92B8-44DFF2F41366}" destId="{AEA79C7F-F58E-4775-9791-F3FAAEF27873}" srcOrd="0" destOrd="0" presId="urn:microsoft.com/office/officeart/2005/8/layout/orgChart1"/>
    <dgm:cxn modelId="{FA10FBF0-CCDF-4A1B-A8F7-A0ACB5D4D680}" type="presParOf" srcId="{04DC4742-A780-4E10-92B8-44DFF2F41366}" destId="{07DF6B3D-965B-4F28-8445-86E4C9B8CA41}" srcOrd="1" destOrd="0" presId="urn:microsoft.com/office/officeart/2005/8/layout/orgChart1"/>
    <dgm:cxn modelId="{8D759025-8953-4670-9C65-0CF0321A3140}" type="presParOf" srcId="{2796240B-7F5F-4F8E-ABBB-9219C6C55FAF}" destId="{7114EF99-B53E-4A5F-8ACB-82E98439C4EB}" srcOrd="1" destOrd="0" presId="urn:microsoft.com/office/officeart/2005/8/layout/orgChart1"/>
    <dgm:cxn modelId="{3719BA40-4D65-44C9-916A-810B209D7A5C}" type="presParOf" srcId="{2796240B-7F5F-4F8E-ABBB-9219C6C55FAF}" destId="{A10D22CB-1D51-49AC-AE71-5D225FB4E228}" srcOrd="2" destOrd="0" presId="urn:microsoft.com/office/officeart/2005/8/layout/orgChart1"/>
    <dgm:cxn modelId="{C27AF91A-1DC2-472A-9DB8-8EAE6F8A31F7}" type="presParOf" srcId="{97C3F8F4-995B-472D-866C-C776A332FAC4}" destId="{504A664F-3119-4721-92D7-1523842054F3}" srcOrd="2" destOrd="0" presId="urn:microsoft.com/office/officeart/2005/8/layout/orgChart1"/>
    <dgm:cxn modelId="{53374442-DAA5-48C1-B6DE-792C5AE5B8D8}" type="presParOf" srcId="{AFA0FB5F-323B-4A2A-90C9-4D6656D4E454}" destId="{43170B01-956B-4944-B619-E7A93F2666B2}" srcOrd="2" destOrd="0" presId="urn:microsoft.com/office/officeart/2005/8/layout/orgChart1"/>
    <dgm:cxn modelId="{D95E5AF2-6710-437F-B45B-B52787BF958D}" type="presParOf" srcId="{9B596E16-25CB-4CFA-AD90-12C0787862FD}" destId="{A52D4CA1-F30E-4950-BCC4-07D8561ACE0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314BD8-953C-4CBE-9D76-E64A300C424A}">
      <dsp:nvSpPr>
        <dsp:cNvPr id="0" name=""/>
        <dsp:cNvSpPr/>
      </dsp:nvSpPr>
      <dsp:spPr>
        <a:xfrm>
          <a:off x="7594088" y="2733898"/>
          <a:ext cx="213580" cy="6549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4981"/>
              </a:lnTo>
              <a:lnTo>
                <a:pt x="213580" y="65498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C50221-9175-4943-B1B6-F8B4627DDECE}">
      <dsp:nvSpPr>
        <dsp:cNvPr id="0" name=""/>
        <dsp:cNvSpPr/>
      </dsp:nvSpPr>
      <dsp:spPr>
        <a:xfrm>
          <a:off x="4717865" y="1722949"/>
          <a:ext cx="3445771" cy="2990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506"/>
              </a:lnTo>
              <a:lnTo>
                <a:pt x="3445771" y="149506"/>
              </a:lnTo>
              <a:lnTo>
                <a:pt x="3445771" y="29901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F92251-5C68-487D-B8E5-B0F15FA43A4B}">
      <dsp:nvSpPr>
        <dsp:cNvPr id="0" name=""/>
        <dsp:cNvSpPr/>
      </dsp:nvSpPr>
      <dsp:spPr>
        <a:xfrm>
          <a:off x="5871202" y="2733898"/>
          <a:ext cx="213580" cy="6549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4981"/>
              </a:lnTo>
              <a:lnTo>
                <a:pt x="213580" y="65498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08EE6D-F0AD-4023-B511-DB3B303F0996}">
      <dsp:nvSpPr>
        <dsp:cNvPr id="0" name=""/>
        <dsp:cNvSpPr/>
      </dsp:nvSpPr>
      <dsp:spPr>
        <a:xfrm>
          <a:off x="4717865" y="1722949"/>
          <a:ext cx="1722885" cy="29901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9506"/>
              </a:lnTo>
              <a:lnTo>
                <a:pt x="1722885" y="149506"/>
              </a:lnTo>
              <a:lnTo>
                <a:pt x="1722885" y="29901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5A252C-83F6-431E-95AD-C4A11F62FB61}">
      <dsp:nvSpPr>
        <dsp:cNvPr id="0" name=""/>
        <dsp:cNvSpPr/>
      </dsp:nvSpPr>
      <dsp:spPr>
        <a:xfrm>
          <a:off x="4148316" y="2733898"/>
          <a:ext cx="213580" cy="6549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4981"/>
              </a:lnTo>
              <a:lnTo>
                <a:pt x="213580" y="65498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DD8D21-A5C3-48AA-92AA-DCD8C85B7DC6}">
      <dsp:nvSpPr>
        <dsp:cNvPr id="0" name=""/>
        <dsp:cNvSpPr/>
      </dsp:nvSpPr>
      <dsp:spPr>
        <a:xfrm>
          <a:off x="4672145" y="1722949"/>
          <a:ext cx="91440" cy="29901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9901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9D5929-C549-4E45-A8D4-B631CDF11436}">
      <dsp:nvSpPr>
        <dsp:cNvPr id="0" name=""/>
        <dsp:cNvSpPr/>
      </dsp:nvSpPr>
      <dsp:spPr>
        <a:xfrm>
          <a:off x="2425431" y="2733898"/>
          <a:ext cx="213580" cy="6549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4981"/>
              </a:lnTo>
              <a:lnTo>
                <a:pt x="213580" y="65498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694B2D-E439-447A-AB09-5FC77B4632B9}">
      <dsp:nvSpPr>
        <dsp:cNvPr id="0" name=""/>
        <dsp:cNvSpPr/>
      </dsp:nvSpPr>
      <dsp:spPr>
        <a:xfrm>
          <a:off x="2994980" y="1722949"/>
          <a:ext cx="1722885" cy="299013"/>
        </a:xfrm>
        <a:custGeom>
          <a:avLst/>
          <a:gdLst/>
          <a:ahLst/>
          <a:cxnLst/>
          <a:rect l="0" t="0" r="0" b="0"/>
          <a:pathLst>
            <a:path>
              <a:moveTo>
                <a:pt x="1722885" y="0"/>
              </a:moveTo>
              <a:lnTo>
                <a:pt x="1722885" y="149506"/>
              </a:lnTo>
              <a:lnTo>
                <a:pt x="0" y="149506"/>
              </a:lnTo>
              <a:lnTo>
                <a:pt x="0" y="29901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469103-4CB9-4F68-A921-1151AA61ADE5}">
      <dsp:nvSpPr>
        <dsp:cNvPr id="0" name=""/>
        <dsp:cNvSpPr/>
      </dsp:nvSpPr>
      <dsp:spPr>
        <a:xfrm>
          <a:off x="702545" y="2733898"/>
          <a:ext cx="213580" cy="6549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54981"/>
              </a:lnTo>
              <a:lnTo>
                <a:pt x="213580" y="654981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3E472E-AA52-433A-BCE8-E74BE4195E6E}">
      <dsp:nvSpPr>
        <dsp:cNvPr id="0" name=""/>
        <dsp:cNvSpPr/>
      </dsp:nvSpPr>
      <dsp:spPr>
        <a:xfrm>
          <a:off x="1272094" y="1722949"/>
          <a:ext cx="3445771" cy="299013"/>
        </a:xfrm>
        <a:custGeom>
          <a:avLst/>
          <a:gdLst/>
          <a:ahLst/>
          <a:cxnLst/>
          <a:rect l="0" t="0" r="0" b="0"/>
          <a:pathLst>
            <a:path>
              <a:moveTo>
                <a:pt x="3445771" y="0"/>
              </a:moveTo>
              <a:lnTo>
                <a:pt x="3445771" y="149506"/>
              </a:lnTo>
              <a:lnTo>
                <a:pt x="0" y="149506"/>
              </a:lnTo>
              <a:lnTo>
                <a:pt x="0" y="299013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114E7A-BB0C-4F61-BEA9-90E9FECFB1FB}">
      <dsp:nvSpPr>
        <dsp:cNvPr id="0" name=""/>
        <dsp:cNvSpPr/>
      </dsp:nvSpPr>
      <dsp:spPr>
        <a:xfrm>
          <a:off x="3826464" y="743481"/>
          <a:ext cx="891401" cy="2675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024"/>
              </a:lnTo>
              <a:lnTo>
                <a:pt x="891401" y="118024"/>
              </a:lnTo>
              <a:lnTo>
                <a:pt x="891401" y="26753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BB3C1A-13E9-4F4D-BB5F-97DAFE73F281}">
      <dsp:nvSpPr>
        <dsp:cNvPr id="0" name=""/>
        <dsp:cNvSpPr/>
      </dsp:nvSpPr>
      <dsp:spPr>
        <a:xfrm>
          <a:off x="2994980" y="743481"/>
          <a:ext cx="831484" cy="267531"/>
        </a:xfrm>
        <a:custGeom>
          <a:avLst/>
          <a:gdLst/>
          <a:ahLst/>
          <a:cxnLst/>
          <a:rect l="0" t="0" r="0" b="0"/>
          <a:pathLst>
            <a:path>
              <a:moveTo>
                <a:pt x="831484" y="0"/>
              </a:moveTo>
              <a:lnTo>
                <a:pt x="831484" y="118024"/>
              </a:lnTo>
              <a:lnTo>
                <a:pt x="0" y="118024"/>
              </a:lnTo>
              <a:lnTo>
                <a:pt x="0" y="267531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5E7872-D6F8-404E-9E46-E2E5EF5EC173}">
      <dsp:nvSpPr>
        <dsp:cNvPr id="0" name=""/>
        <dsp:cNvSpPr/>
      </dsp:nvSpPr>
      <dsp:spPr>
        <a:xfrm>
          <a:off x="3151919" y="31545"/>
          <a:ext cx="1349090" cy="7119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/>
            <a:t>Patients intubated by HEMS</a:t>
          </a:r>
          <a:endParaRPr lang="fi-FI" sz="1100" kern="1200" baseline="0" dirty="0">
            <a:latin typeface="Aptos Display" panose="020F0302020204030204"/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>
              <a:latin typeface="Aptos Display" panose="020F0302020204030204"/>
            </a:rPr>
            <a:t>n </a:t>
          </a:r>
          <a:r>
            <a:rPr lang="fi-FI" sz="1100" kern="1200" baseline="0" dirty="0"/>
            <a:t>=</a:t>
          </a:r>
          <a:r>
            <a:rPr lang="fi-FI" sz="1100" kern="1200" baseline="0" dirty="0">
              <a:latin typeface="Aptos Display" panose="020F0302020204030204"/>
            </a:rPr>
            <a:t> 2203</a:t>
          </a:r>
          <a:r>
            <a:rPr lang="en-US" sz="1100" kern="1200" dirty="0"/>
            <a:t>​</a:t>
          </a:r>
          <a:endParaRPr lang="fi-FI" sz="1100" kern="1200" dirty="0"/>
        </a:p>
      </dsp:txBody>
      <dsp:txXfrm>
        <a:off x="3151919" y="31545"/>
        <a:ext cx="1349090" cy="711936"/>
      </dsp:txXfrm>
    </dsp:sp>
    <dsp:sp modelId="{3097E62E-C067-4F86-B163-48E7D9702223}">
      <dsp:nvSpPr>
        <dsp:cNvPr id="0" name=""/>
        <dsp:cNvSpPr/>
      </dsp:nvSpPr>
      <dsp:spPr>
        <a:xfrm>
          <a:off x="2283044" y="1011013"/>
          <a:ext cx="1423872" cy="7119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/>
            <a:t>No ABG analysis </a:t>
          </a:r>
          <a:r>
            <a:rPr lang="fi-FI" sz="1100" kern="1200" baseline="0" dirty="0">
              <a:latin typeface="Aptos Display" panose="020F0302020204030204"/>
            </a:rPr>
            <a:t>                </a:t>
          </a:r>
          <a:r>
            <a:rPr lang="fi-FI" sz="1100" kern="1200" baseline="0" dirty="0"/>
            <a:t>n</a:t>
          </a:r>
          <a:r>
            <a:rPr lang="fi-FI" sz="1100" kern="1200" baseline="0" dirty="0">
              <a:latin typeface="Aptos Display" panose="020F0302020204030204"/>
            </a:rPr>
            <a:t> </a:t>
          </a:r>
          <a:r>
            <a:rPr lang="fi-FI" sz="1100" kern="1200" baseline="0" dirty="0"/>
            <a:t>=</a:t>
          </a:r>
          <a:r>
            <a:rPr lang="fi-FI" sz="1100" kern="1200" baseline="0" dirty="0">
              <a:latin typeface="Aptos Display" panose="020F0302020204030204"/>
            </a:rPr>
            <a:t> 1533</a:t>
          </a:r>
          <a:r>
            <a:rPr lang="en-US" sz="1100" kern="1200" dirty="0"/>
            <a:t>​</a:t>
          </a:r>
          <a:endParaRPr lang="fi-FI" sz="1100" kern="1200" dirty="0"/>
        </a:p>
      </dsp:txBody>
      <dsp:txXfrm>
        <a:off x="2283044" y="1011013"/>
        <a:ext cx="1423872" cy="711936"/>
      </dsp:txXfrm>
    </dsp:sp>
    <dsp:sp modelId="{CA0F805E-9044-45E0-A9C3-0C066E618312}">
      <dsp:nvSpPr>
        <dsp:cNvPr id="0" name=""/>
        <dsp:cNvSpPr/>
      </dsp:nvSpPr>
      <dsp:spPr>
        <a:xfrm>
          <a:off x="4005929" y="1011013"/>
          <a:ext cx="1423872" cy="7119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/>
            <a:t>Patients included in study</a:t>
          </a:r>
          <a:endParaRPr lang="fi-FI" sz="1100" kern="1200" baseline="0" dirty="0">
            <a:latin typeface="Aptos Display" panose="020F0302020204030204"/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>
              <a:latin typeface="Aptos Display" panose="020F0302020204030204"/>
            </a:rPr>
            <a:t>n </a:t>
          </a:r>
          <a:r>
            <a:rPr lang="fi-FI" sz="1100" kern="1200" baseline="0" dirty="0"/>
            <a:t>=</a:t>
          </a:r>
          <a:r>
            <a:rPr lang="fi-FI" sz="1100" kern="1200" baseline="0" dirty="0">
              <a:latin typeface="Aptos Display" panose="020F0302020204030204"/>
            </a:rPr>
            <a:t> </a:t>
          </a:r>
          <a:r>
            <a:rPr lang="fi-FI" sz="1100" kern="1200" baseline="0" dirty="0"/>
            <a:t>670</a:t>
          </a:r>
          <a:r>
            <a:rPr lang="en-US" sz="1100" kern="1200" dirty="0"/>
            <a:t>​</a:t>
          </a:r>
          <a:endParaRPr lang="fi-FI" sz="1100" kern="1200" dirty="0"/>
        </a:p>
      </dsp:txBody>
      <dsp:txXfrm>
        <a:off x="4005929" y="1011013"/>
        <a:ext cx="1423872" cy="711936"/>
      </dsp:txXfrm>
    </dsp:sp>
    <dsp:sp modelId="{5252B48D-1A97-446F-A997-D2AC09691EB9}">
      <dsp:nvSpPr>
        <dsp:cNvPr id="0" name=""/>
        <dsp:cNvSpPr/>
      </dsp:nvSpPr>
      <dsp:spPr>
        <a:xfrm>
          <a:off x="560158" y="2021962"/>
          <a:ext cx="1423872" cy="7119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/>
            <a:t>OHCA</a:t>
          </a:r>
        </a:p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>
              <a:latin typeface="Aptos Display" panose="020F0302020204030204"/>
            </a:rPr>
            <a:t>n </a:t>
          </a:r>
          <a:r>
            <a:rPr lang="fi-FI" sz="1100" kern="1200" baseline="0" dirty="0"/>
            <a:t>=</a:t>
          </a:r>
          <a:r>
            <a:rPr lang="fi-FI" sz="1100" kern="1200" baseline="0" dirty="0">
              <a:latin typeface="Aptos Display" panose="020F0302020204030204"/>
            </a:rPr>
            <a:t> </a:t>
          </a:r>
          <a:r>
            <a:rPr lang="fi-FI" sz="1100" kern="1200" baseline="0" dirty="0"/>
            <a:t>221</a:t>
          </a:r>
          <a:r>
            <a:rPr lang="en-US" sz="1100" kern="1200" dirty="0"/>
            <a:t>​</a:t>
          </a:r>
          <a:endParaRPr lang="fi-FI" sz="1100" kern="1200" dirty="0"/>
        </a:p>
      </dsp:txBody>
      <dsp:txXfrm>
        <a:off x="560158" y="2021962"/>
        <a:ext cx="1423872" cy="711936"/>
      </dsp:txXfrm>
    </dsp:sp>
    <dsp:sp modelId="{5A656BE6-FB57-474C-BCE7-CFCBAC8967FF}">
      <dsp:nvSpPr>
        <dsp:cNvPr id="0" name=""/>
        <dsp:cNvSpPr/>
      </dsp:nvSpPr>
      <dsp:spPr>
        <a:xfrm>
          <a:off x="916126" y="3032911"/>
          <a:ext cx="1423872" cy="7119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/>
            <a:t>GAP</a:t>
          </a:r>
          <a:r>
            <a:rPr lang="fi-FI" sz="1100" kern="1200" baseline="0" dirty="0">
              <a:latin typeface="Aptos Display" panose="020F0302020204030204"/>
            </a:rPr>
            <a:t> &gt;</a:t>
          </a:r>
          <a:r>
            <a:rPr lang="fi-FI" sz="1100" kern="1200" baseline="0" dirty="0"/>
            <a:t> 0.67 kPa</a:t>
          </a:r>
        </a:p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>
              <a:latin typeface="Aptos Display" panose="020F0302020204030204"/>
            </a:rPr>
            <a:t>n </a:t>
          </a:r>
          <a:r>
            <a:rPr lang="fi-FI" sz="1100" kern="1200" baseline="0" dirty="0"/>
            <a:t>=</a:t>
          </a:r>
          <a:r>
            <a:rPr lang="fi-FI" sz="1100" kern="1200" baseline="0" dirty="0">
              <a:latin typeface="Aptos Display" panose="020F0302020204030204"/>
            </a:rPr>
            <a:t> 186 </a:t>
          </a:r>
          <a:r>
            <a:rPr lang="fi-FI" sz="1100" b="0" kern="1200" baseline="0" dirty="0">
              <a:latin typeface="Aptos Display" panose="020F0302020204030204"/>
            </a:rPr>
            <a:t>(</a:t>
          </a:r>
          <a:r>
            <a:rPr lang="fi-FI" sz="1100" b="1" kern="1200" baseline="0" dirty="0">
              <a:latin typeface="Aptos Display" panose="020F0302020204030204"/>
            </a:rPr>
            <a:t>84.2</a:t>
          </a:r>
          <a:r>
            <a:rPr lang="fi-FI" sz="1100" b="0" kern="1200" baseline="0" dirty="0">
              <a:latin typeface="Aptos Display" panose="020F0302020204030204"/>
            </a:rPr>
            <a:t>%)</a:t>
          </a:r>
          <a:r>
            <a:rPr lang="en-US" sz="1100" kern="1200" dirty="0"/>
            <a:t>​</a:t>
          </a:r>
          <a:endParaRPr lang="fi-FI" sz="1100" kern="1200" dirty="0"/>
        </a:p>
      </dsp:txBody>
      <dsp:txXfrm>
        <a:off x="916126" y="3032911"/>
        <a:ext cx="1423872" cy="711936"/>
      </dsp:txXfrm>
    </dsp:sp>
    <dsp:sp modelId="{BC34B005-6125-4604-9D73-0A010B12A41E}">
      <dsp:nvSpPr>
        <dsp:cNvPr id="0" name=""/>
        <dsp:cNvSpPr/>
      </dsp:nvSpPr>
      <dsp:spPr>
        <a:xfrm>
          <a:off x="2283044" y="2021962"/>
          <a:ext cx="1423872" cy="7119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/>
            <a:t>Trauma</a:t>
          </a:r>
        </a:p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>
              <a:latin typeface="Aptos Display" panose="020F0302020204030204"/>
            </a:rPr>
            <a:t>n </a:t>
          </a:r>
          <a:r>
            <a:rPr lang="fi-FI" sz="1100" kern="1200" baseline="0" dirty="0"/>
            <a:t>=</a:t>
          </a:r>
          <a:r>
            <a:rPr lang="fi-FI" sz="1100" kern="1200" baseline="0" dirty="0">
              <a:latin typeface="Aptos Display" panose="020F0302020204030204"/>
            </a:rPr>
            <a:t> </a:t>
          </a:r>
          <a:r>
            <a:rPr lang="fi-FI" sz="1100" kern="1200" baseline="0" dirty="0"/>
            <a:t>104</a:t>
          </a:r>
          <a:r>
            <a:rPr lang="en-US" sz="1100" kern="1200" dirty="0"/>
            <a:t>​</a:t>
          </a:r>
          <a:endParaRPr lang="fi-FI" sz="1100" kern="1200" dirty="0"/>
        </a:p>
      </dsp:txBody>
      <dsp:txXfrm>
        <a:off x="2283044" y="2021962"/>
        <a:ext cx="1423872" cy="711936"/>
      </dsp:txXfrm>
    </dsp:sp>
    <dsp:sp modelId="{C3F95439-8A2A-42D2-96F8-B67B71EB2B4E}">
      <dsp:nvSpPr>
        <dsp:cNvPr id="0" name=""/>
        <dsp:cNvSpPr/>
      </dsp:nvSpPr>
      <dsp:spPr>
        <a:xfrm>
          <a:off x="2639012" y="3032911"/>
          <a:ext cx="1423872" cy="7119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/>
            <a:t>GAP</a:t>
          </a:r>
          <a:r>
            <a:rPr lang="fi-FI" sz="1100" kern="1200" baseline="0" dirty="0">
              <a:latin typeface="Aptos Display" panose="020F0302020204030204"/>
            </a:rPr>
            <a:t> &gt;</a:t>
          </a:r>
          <a:r>
            <a:rPr lang="fi-FI" sz="1100" kern="1200" baseline="0" dirty="0"/>
            <a:t> 0.67 kPa</a:t>
          </a:r>
          <a:endParaRPr lang="fi-FI" sz="1100" kern="1200" baseline="0" dirty="0">
            <a:latin typeface="Aptos Display" panose="020F0302020204030204"/>
          </a:endParaRPr>
        </a:p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>
              <a:latin typeface="Aptos Display" panose="020F0302020204030204"/>
            </a:rPr>
            <a:t>n </a:t>
          </a:r>
          <a:r>
            <a:rPr lang="fi-FI" sz="1100" kern="1200" baseline="0" dirty="0"/>
            <a:t>=</a:t>
          </a:r>
          <a:r>
            <a:rPr lang="fi-FI" sz="1100" kern="1200" baseline="0" dirty="0">
              <a:latin typeface="Aptos Display" panose="020F0302020204030204"/>
            </a:rPr>
            <a:t> 85 </a:t>
          </a:r>
          <a:r>
            <a:rPr lang="fi-FI" sz="1100" kern="1200" baseline="0" dirty="0"/>
            <a:t>(</a:t>
          </a:r>
          <a:r>
            <a:rPr lang="fi-FI" sz="1100" b="1" kern="1200" baseline="0" dirty="0">
              <a:latin typeface="Aptos Display" panose="020F0302020204030204"/>
            </a:rPr>
            <a:t>81.7</a:t>
          </a:r>
          <a:r>
            <a:rPr lang="fi-FI" sz="1100" kern="1200" dirty="0">
              <a:latin typeface="Aptos Display" panose="020F0302020204030204"/>
            </a:rPr>
            <a:t>%)</a:t>
          </a:r>
          <a:r>
            <a:rPr lang="en-US" sz="1100" kern="1200" dirty="0"/>
            <a:t>​</a:t>
          </a:r>
          <a:endParaRPr lang="fi-FI" sz="1100" kern="1200" dirty="0"/>
        </a:p>
      </dsp:txBody>
      <dsp:txXfrm>
        <a:off x="2639012" y="3032911"/>
        <a:ext cx="1423872" cy="711936"/>
      </dsp:txXfrm>
    </dsp:sp>
    <dsp:sp modelId="{EED51153-B4C4-4F67-9BEC-574C557FF84A}">
      <dsp:nvSpPr>
        <dsp:cNvPr id="0" name=""/>
        <dsp:cNvSpPr/>
      </dsp:nvSpPr>
      <dsp:spPr>
        <a:xfrm>
          <a:off x="4005929" y="2021962"/>
          <a:ext cx="1423872" cy="7119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/>
            <a:t>Neurological conditions</a:t>
          </a:r>
          <a:endParaRPr lang="fi-FI" sz="1100" kern="1200" baseline="0" dirty="0">
            <a:latin typeface="Aptos Display" panose="020F0302020204030204"/>
          </a:endParaRPr>
        </a:p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>
              <a:latin typeface="Aptos Display" panose="020F0302020204030204"/>
            </a:rPr>
            <a:t>n </a:t>
          </a:r>
          <a:r>
            <a:rPr lang="fi-FI" sz="1100" kern="1200" baseline="0" dirty="0"/>
            <a:t>=</a:t>
          </a:r>
          <a:r>
            <a:rPr lang="fi-FI" sz="1100" kern="1200" baseline="0" dirty="0">
              <a:latin typeface="Aptos Display" panose="020F0302020204030204"/>
            </a:rPr>
            <a:t> </a:t>
          </a:r>
          <a:r>
            <a:rPr lang="fi-FI" sz="1100" kern="1200" baseline="0" dirty="0"/>
            <a:t>197</a:t>
          </a:r>
          <a:r>
            <a:rPr lang="en-US" sz="1100" kern="1200" dirty="0"/>
            <a:t>​</a:t>
          </a:r>
          <a:endParaRPr lang="fi-FI" sz="1100" kern="1200" dirty="0"/>
        </a:p>
      </dsp:txBody>
      <dsp:txXfrm>
        <a:off x="4005929" y="2021962"/>
        <a:ext cx="1423872" cy="711936"/>
      </dsp:txXfrm>
    </dsp:sp>
    <dsp:sp modelId="{974E7CD4-4490-4CEF-9C05-271222E1C92D}">
      <dsp:nvSpPr>
        <dsp:cNvPr id="0" name=""/>
        <dsp:cNvSpPr/>
      </dsp:nvSpPr>
      <dsp:spPr>
        <a:xfrm>
          <a:off x="4361897" y="3032911"/>
          <a:ext cx="1423872" cy="7119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/>
            <a:t>GAP</a:t>
          </a:r>
          <a:r>
            <a:rPr lang="fi-FI" sz="1100" kern="1200" baseline="0" dirty="0">
              <a:latin typeface="Aptos Display" panose="020F0302020204030204"/>
            </a:rPr>
            <a:t> &gt;</a:t>
          </a:r>
          <a:r>
            <a:rPr lang="fi-FI" sz="1100" kern="1200" baseline="0" dirty="0"/>
            <a:t> 0.67 kPa</a:t>
          </a:r>
          <a:endParaRPr lang="fi-FI" sz="1100" kern="1200" baseline="0" dirty="0">
            <a:latin typeface="Aptos Display" panose="020F0302020204030204"/>
          </a:endParaRPr>
        </a:p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>
              <a:latin typeface="Aptos Display" panose="020F0302020204030204"/>
            </a:rPr>
            <a:t>n </a:t>
          </a:r>
          <a:r>
            <a:rPr lang="fi-FI" sz="1100" kern="1200" baseline="0" dirty="0"/>
            <a:t>=</a:t>
          </a:r>
          <a:r>
            <a:rPr lang="fi-FI" sz="1100" kern="1200" baseline="0" dirty="0">
              <a:latin typeface="Aptos Display" panose="020F0302020204030204"/>
            </a:rPr>
            <a:t> 146 </a:t>
          </a:r>
          <a:r>
            <a:rPr lang="fi-FI" sz="1100" kern="1200" baseline="0" dirty="0"/>
            <a:t>(</a:t>
          </a:r>
          <a:r>
            <a:rPr lang="fi-FI" sz="1100" b="1" kern="1200" baseline="0" dirty="0">
              <a:latin typeface="Aptos Display" panose="020F0302020204030204"/>
            </a:rPr>
            <a:t>74.1</a:t>
          </a:r>
          <a:r>
            <a:rPr lang="fi-FI" sz="1100" b="1" kern="1200" baseline="0" dirty="0"/>
            <a:t>%</a:t>
          </a:r>
          <a:r>
            <a:rPr lang="fi-FI" sz="1100" kern="1200" baseline="0" dirty="0"/>
            <a:t>)</a:t>
          </a:r>
          <a:r>
            <a:rPr lang="en-US" sz="1100" kern="1200" dirty="0"/>
            <a:t>​</a:t>
          </a:r>
          <a:endParaRPr lang="fi-FI" sz="1100" kern="1200" dirty="0"/>
        </a:p>
      </dsp:txBody>
      <dsp:txXfrm>
        <a:off x="4361897" y="3032911"/>
        <a:ext cx="1423872" cy="711936"/>
      </dsp:txXfrm>
    </dsp:sp>
    <dsp:sp modelId="{93B66AE4-2C29-464B-B873-C002EE2FD070}">
      <dsp:nvSpPr>
        <dsp:cNvPr id="0" name=""/>
        <dsp:cNvSpPr/>
      </dsp:nvSpPr>
      <dsp:spPr>
        <a:xfrm>
          <a:off x="5728815" y="2021962"/>
          <a:ext cx="1423872" cy="7119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/>
            <a:t>Intoxication</a:t>
          </a:r>
          <a:endParaRPr lang="fi-FI" sz="1100" kern="1200" baseline="0" dirty="0">
            <a:latin typeface="Aptos Display" panose="020F0302020204030204"/>
          </a:endParaRPr>
        </a:p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>
              <a:latin typeface="Aptos Display" panose="020F0302020204030204"/>
            </a:rPr>
            <a:t>n </a:t>
          </a:r>
          <a:r>
            <a:rPr lang="fi-FI" sz="1100" kern="1200" baseline="0" dirty="0"/>
            <a:t>=</a:t>
          </a:r>
          <a:r>
            <a:rPr lang="fi-FI" sz="1100" kern="1200" baseline="0" dirty="0">
              <a:latin typeface="Aptos Display" panose="020F0302020204030204"/>
            </a:rPr>
            <a:t> </a:t>
          </a:r>
          <a:r>
            <a:rPr lang="fi-FI" sz="1100" kern="1200" baseline="0" dirty="0"/>
            <a:t>99</a:t>
          </a:r>
          <a:r>
            <a:rPr lang="en-US" sz="1100" kern="1200" dirty="0"/>
            <a:t>​</a:t>
          </a:r>
          <a:endParaRPr lang="fi-FI" sz="1100" kern="1200" dirty="0"/>
        </a:p>
      </dsp:txBody>
      <dsp:txXfrm>
        <a:off x="5728815" y="2021962"/>
        <a:ext cx="1423872" cy="711936"/>
      </dsp:txXfrm>
    </dsp:sp>
    <dsp:sp modelId="{20C9DDB6-C31E-4277-9C37-AB7D97C1DC9E}">
      <dsp:nvSpPr>
        <dsp:cNvPr id="0" name=""/>
        <dsp:cNvSpPr/>
      </dsp:nvSpPr>
      <dsp:spPr>
        <a:xfrm>
          <a:off x="6084783" y="3032911"/>
          <a:ext cx="1423872" cy="7119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/>
            <a:t>GAP</a:t>
          </a:r>
          <a:r>
            <a:rPr lang="fi-FI" sz="1100" kern="1200" baseline="0" dirty="0">
              <a:latin typeface="Aptos Display" panose="020F0302020204030204"/>
            </a:rPr>
            <a:t> &gt;</a:t>
          </a:r>
          <a:r>
            <a:rPr lang="fi-FI" sz="1100" kern="1200" baseline="0" dirty="0"/>
            <a:t> 0.67 kPa</a:t>
          </a:r>
        </a:p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>
              <a:latin typeface="Aptos Display" panose="020F0302020204030204"/>
            </a:rPr>
            <a:t>n </a:t>
          </a:r>
          <a:r>
            <a:rPr lang="fi-FI" sz="1100" kern="1200" baseline="0" dirty="0"/>
            <a:t>=</a:t>
          </a:r>
          <a:r>
            <a:rPr lang="fi-FI" sz="1100" kern="1200" baseline="0" dirty="0">
              <a:latin typeface="Aptos Display" panose="020F0302020204030204"/>
            </a:rPr>
            <a:t> 75 </a:t>
          </a:r>
          <a:r>
            <a:rPr lang="fi-FI" sz="1100" kern="1200" baseline="0" dirty="0"/>
            <a:t>(</a:t>
          </a:r>
          <a:r>
            <a:rPr lang="fi-FI" sz="1100" b="1" kern="1200" baseline="0" dirty="0">
              <a:latin typeface="Aptos Display" panose="020F0302020204030204"/>
            </a:rPr>
            <a:t>75.8</a:t>
          </a:r>
          <a:r>
            <a:rPr lang="fi-FI" sz="1100" kern="1200" dirty="0">
              <a:latin typeface="Aptos Display" panose="020F0302020204030204"/>
            </a:rPr>
            <a:t>%)</a:t>
          </a:r>
          <a:r>
            <a:rPr lang="en-US" sz="1100" kern="1200" dirty="0"/>
            <a:t>​</a:t>
          </a:r>
          <a:endParaRPr lang="fi-FI" sz="1100" kern="1200" dirty="0"/>
        </a:p>
      </dsp:txBody>
      <dsp:txXfrm>
        <a:off x="6084783" y="3032911"/>
        <a:ext cx="1423872" cy="711936"/>
      </dsp:txXfrm>
    </dsp:sp>
    <dsp:sp modelId="{253CF151-5278-4849-9693-BA2D7B40D216}">
      <dsp:nvSpPr>
        <dsp:cNvPr id="0" name=""/>
        <dsp:cNvSpPr/>
      </dsp:nvSpPr>
      <dsp:spPr>
        <a:xfrm>
          <a:off x="7451700" y="2021962"/>
          <a:ext cx="1423872" cy="7119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/>
            <a:t>Other</a:t>
          </a:r>
          <a:endParaRPr lang="fi-FI" sz="1100" kern="1200" baseline="0" dirty="0">
            <a:latin typeface="Aptos Display" panose="020F0302020204030204"/>
          </a:endParaRPr>
        </a:p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>
              <a:latin typeface="Aptos Display" panose="020F0302020204030204"/>
            </a:rPr>
            <a:t>n </a:t>
          </a:r>
          <a:r>
            <a:rPr lang="fi-FI" sz="1100" kern="1200" baseline="0" dirty="0"/>
            <a:t>=</a:t>
          </a:r>
          <a:r>
            <a:rPr lang="fi-FI" sz="1100" kern="1200" baseline="0" dirty="0">
              <a:latin typeface="Aptos Display" panose="020F0302020204030204"/>
            </a:rPr>
            <a:t> </a:t>
          </a:r>
          <a:r>
            <a:rPr lang="fi-FI" sz="1100" kern="1200" baseline="0" dirty="0"/>
            <a:t>49</a:t>
          </a:r>
          <a:r>
            <a:rPr lang="en-US" sz="1100" kern="1200" dirty="0"/>
            <a:t>​</a:t>
          </a:r>
          <a:endParaRPr lang="fi-FI" sz="1100" kern="1200" dirty="0"/>
        </a:p>
      </dsp:txBody>
      <dsp:txXfrm>
        <a:off x="7451700" y="2021962"/>
        <a:ext cx="1423872" cy="711936"/>
      </dsp:txXfrm>
    </dsp:sp>
    <dsp:sp modelId="{AEA79C7F-F58E-4775-9791-F3FAAEF27873}">
      <dsp:nvSpPr>
        <dsp:cNvPr id="0" name=""/>
        <dsp:cNvSpPr/>
      </dsp:nvSpPr>
      <dsp:spPr>
        <a:xfrm>
          <a:off x="7807669" y="3032911"/>
          <a:ext cx="1423872" cy="71193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/>
            <a:t>GAP</a:t>
          </a:r>
          <a:r>
            <a:rPr lang="fi-FI" sz="1100" kern="1200" baseline="0" dirty="0">
              <a:latin typeface="Aptos Display" panose="020F0302020204030204"/>
            </a:rPr>
            <a:t> &gt;</a:t>
          </a:r>
          <a:r>
            <a:rPr lang="fi-FI" sz="1100" kern="1200" baseline="0" dirty="0"/>
            <a:t> 0.67 kPa</a:t>
          </a:r>
          <a:endParaRPr lang="fi-FI" sz="1100" kern="1200" baseline="0" dirty="0">
            <a:latin typeface="Aptos Display" panose="020F0302020204030204"/>
          </a:endParaRPr>
        </a:p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kern="1200" baseline="0" dirty="0">
              <a:latin typeface="Aptos Display" panose="020F0302020204030204"/>
            </a:rPr>
            <a:t>n </a:t>
          </a:r>
          <a:r>
            <a:rPr lang="fi-FI" sz="1100" kern="1200" baseline="0" dirty="0"/>
            <a:t>=</a:t>
          </a:r>
          <a:r>
            <a:rPr lang="fi-FI" sz="1100" kern="1200" baseline="0" dirty="0">
              <a:latin typeface="Aptos Display" panose="020F0302020204030204"/>
            </a:rPr>
            <a:t> 38 </a:t>
          </a:r>
          <a:r>
            <a:rPr lang="fi-FI" sz="1100" kern="1200" baseline="0" dirty="0"/>
            <a:t>(</a:t>
          </a:r>
          <a:r>
            <a:rPr lang="fi-FI" sz="1100" b="1" kern="1200" baseline="0" dirty="0">
              <a:latin typeface="Aptos Display" panose="020F0302020204030204"/>
            </a:rPr>
            <a:t>77.6</a:t>
          </a:r>
          <a:r>
            <a:rPr lang="fi-FI" sz="1100" kern="1200" dirty="0">
              <a:latin typeface="Aptos Display" panose="020F0302020204030204"/>
            </a:rPr>
            <a:t>%)</a:t>
          </a:r>
          <a:r>
            <a:rPr lang="en-US" sz="1100" kern="1200" dirty="0"/>
            <a:t>​</a:t>
          </a:r>
          <a:endParaRPr lang="fi-FI" sz="1100" kern="1200" dirty="0"/>
        </a:p>
      </dsp:txBody>
      <dsp:txXfrm>
        <a:off x="7807669" y="3032911"/>
        <a:ext cx="1423872" cy="7119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sz="80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ADD720-5450-4F8D-9B40-EA5617A2F5D5}" type="datetimeFigureOut">
              <a:rPr lang="fi-FI" sz="800" smtClean="0"/>
              <a:t>30.10.2025</a:t>
            </a:fld>
            <a:endParaRPr lang="fi-FI" sz="8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sz="8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EA622-5474-46D2-9E25-B7390D39C680}" type="slidenum">
              <a:rPr lang="fi-FI" sz="800" smtClean="0"/>
              <a:t>‹#›</a:t>
            </a:fld>
            <a:endParaRPr lang="fi-FI" sz="800"/>
          </a:p>
        </p:txBody>
      </p:sp>
    </p:spTree>
    <p:extLst>
      <p:ext uri="{BB962C8B-B14F-4D97-AF65-F5344CB8AC3E}">
        <p14:creationId xmlns:p14="http://schemas.microsoft.com/office/powerpoint/2010/main" val="794046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/>
            </a:lvl1pPr>
          </a:lstStyle>
          <a:p>
            <a:fld id="{673615C5-03D7-4033-AA7E-61675A121AC6}" type="datetimeFigureOut">
              <a:rPr lang="fi-FI" smtClean="0"/>
              <a:pPr/>
              <a:t>30.10.2025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/>
            </a:lvl1pPr>
          </a:lstStyle>
          <a:p>
            <a:fld id="{BD6EC600-B393-4301-A281-C4D1D819C08E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62225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I am </a:t>
            </a:r>
            <a:r>
              <a:rPr lang="fi-FI" dirty="0" err="1"/>
              <a:t>going</a:t>
            </a:r>
            <a:r>
              <a:rPr lang="fi-FI" dirty="0"/>
              <a:t> to </a:t>
            </a:r>
            <a:r>
              <a:rPr lang="fi-FI" dirty="0" err="1"/>
              <a:t>talk</a:t>
            </a:r>
            <a:r>
              <a:rPr lang="fi-FI" dirty="0"/>
              <a:t> </a:t>
            </a:r>
            <a:r>
              <a:rPr lang="fi-FI" dirty="0" err="1"/>
              <a:t>about</a:t>
            </a:r>
            <a:r>
              <a:rPr lang="fi-FI" dirty="0"/>
              <a:t> </a:t>
            </a:r>
            <a:r>
              <a:rPr lang="fi-FI" dirty="0" err="1"/>
              <a:t>ventilation</a:t>
            </a:r>
            <a:r>
              <a:rPr lang="fi-FI" dirty="0"/>
              <a:t> </a:t>
            </a:r>
            <a:r>
              <a:rPr lang="fi-FI" dirty="0" err="1"/>
              <a:t>after</a:t>
            </a:r>
            <a:r>
              <a:rPr lang="fi-FI" dirty="0"/>
              <a:t> PHEA and </a:t>
            </a:r>
            <a:r>
              <a:rPr lang="fi-FI" dirty="0" err="1"/>
              <a:t>present</a:t>
            </a:r>
            <a:r>
              <a:rPr lang="fi-FI" dirty="0"/>
              <a:t> to </a:t>
            </a:r>
            <a:r>
              <a:rPr lang="fi-FI" dirty="0" err="1"/>
              <a:t>you</a:t>
            </a:r>
            <a:r>
              <a:rPr lang="fi-FI" dirty="0"/>
              <a:t> a study we </a:t>
            </a:r>
            <a:r>
              <a:rPr lang="fi-FI" dirty="0" err="1"/>
              <a:t>conducted</a:t>
            </a:r>
            <a:r>
              <a:rPr lang="fi-FI" dirty="0"/>
              <a:t> </a:t>
            </a:r>
            <a:r>
              <a:rPr lang="fi-FI" dirty="0" err="1"/>
              <a:t>regarding</a:t>
            </a:r>
            <a:r>
              <a:rPr lang="fi-FI" dirty="0"/>
              <a:t> </a:t>
            </a:r>
            <a:r>
              <a:rPr lang="fi-FI" dirty="0" err="1"/>
              <a:t>prehospital</a:t>
            </a:r>
            <a:r>
              <a:rPr lang="fi-FI" dirty="0"/>
              <a:t> </a:t>
            </a:r>
            <a:r>
              <a:rPr lang="fi-FI" dirty="0" err="1"/>
              <a:t>ventilation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5161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/>
              <a:t>Why</a:t>
            </a:r>
            <a:r>
              <a:rPr lang="fi-FI" dirty="0"/>
              <a:t> is </a:t>
            </a:r>
            <a:r>
              <a:rPr lang="fi-FI" dirty="0" err="1"/>
              <a:t>normoventilation</a:t>
            </a:r>
            <a:r>
              <a:rPr lang="fi-FI" dirty="0"/>
              <a:t> </a:t>
            </a:r>
            <a:r>
              <a:rPr lang="fi-FI" dirty="0" err="1"/>
              <a:t>important</a:t>
            </a:r>
            <a:endParaRPr lang="fi-FI" dirty="0"/>
          </a:p>
          <a:p>
            <a:r>
              <a:rPr lang="fi-FI" dirty="0"/>
              <a:t>If we </a:t>
            </a:r>
            <a:r>
              <a:rPr lang="fi-FI" dirty="0" err="1"/>
              <a:t>think</a:t>
            </a:r>
            <a:r>
              <a:rPr lang="fi-FI" dirty="0"/>
              <a:t> </a:t>
            </a:r>
            <a:r>
              <a:rPr lang="fi-FI" dirty="0" err="1"/>
              <a:t>about</a:t>
            </a:r>
            <a:r>
              <a:rPr lang="fi-FI" dirty="0"/>
              <a:t> patients </a:t>
            </a:r>
            <a:r>
              <a:rPr lang="fi-FI" dirty="0" err="1"/>
              <a:t>who</a:t>
            </a:r>
            <a:r>
              <a:rPr lang="fi-FI" dirty="0"/>
              <a:t> </a:t>
            </a:r>
            <a:r>
              <a:rPr lang="fi-FI" dirty="0" err="1"/>
              <a:t>require</a:t>
            </a:r>
            <a:r>
              <a:rPr lang="fi-FI" dirty="0"/>
              <a:t> </a:t>
            </a:r>
            <a:r>
              <a:rPr lang="fi-FI" dirty="0" err="1"/>
              <a:t>prehosital</a:t>
            </a:r>
            <a:r>
              <a:rPr lang="fi-FI" dirty="0"/>
              <a:t> </a:t>
            </a:r>
            <a:r>
              <a:rPr lang="fi-FI" dirty="0" err="1"/>
              <a:t>emergency</a:t>
            </a:r>
            <a:r>
              <a:rPr lang="fi-FI" dirty="0"/>
              <a:t> </a:t>
            </a:r>
            <a:r>
              <a:rPr lang="fi-FI" dirty="0" err="1"/>
              <a:t>anesthesia</a:t>
            </a:r>
            <a:r>
              <a:rPr lang="fi-FI" dirty="0"/>
              <a:t>, </a:t>
            </a:r>
            <a:r>
              <a:rPr lang="fi-FI" dirty="0" err="1"/>
              <a:t>many</a:t>
            </a:r>
            <a:r>
              <a:rPr lang="fi-FI" dirty="0"/>
              <a:t> of </a:t>
            </a:r>
            <a:r>
              <a:rPr lang="fi-FI" dirty="0" err="1"/>
              <a:t>them</a:t>
            </a:r>
            <a:r>
              <a:rPr lang="fi-FI" dirty="0"/>
              <a:t> </a:t>
            </a:r>
            <a:r>
              <a:rPr lang="fi-FI" dirty="0" err="1"/>
              <a:t>may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neurocritical</a:t>
            </a:r>
            <a:r>
              <a:rPr lang="fi-FI" dirty="0"/>
              <a:t> patients. </a:t>
            </a:r>
            <a:r>
              <a:rPr lang="fi-FI" dirty="0" err="1"/>
              <a:t>Many</a:t>
            </a:r>
            <a:r>
              <a:rPr lang="fi-FI" dirty="0"/>
              <a:t> of </a:t>
            </a:r>
            <a:r>
              <a:rPr lang="fi-FI" dirty="0" err="1"/>
              <a:t>them</a:t>
            </a:r>
            <a:r>
              <a:rPr lang="fi-FI" dirty="0"/>
              <a:t> </a:t>
            </a:r>
            <a:r>
              <a:rPr lang="fi-FI" dirty="0" err="1"/>
              <a:t>might</a:t>
            </a:r>
            <a:r>
              <a:rPr lang="fi-FI" dirty="0"/>
              <a:t> </a:t>
            </a:r>
            <a:r>
              <a:rPr lang="fi-FI" dirty="0" err="1"/>
              <a:t>have</a:t>
            </a:r>
            <a:r>
              <a:rPr lang="fi-FI" dirty="0"/>
              <a:t> </a:t>
            </a:r>
            <a:r>
              <a:rPr lang="fi-FI" dirty="0" err="1"/>
              <a:t>suffer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</a:t>
            </a:r>
            <a:r>
              <a:rPr lang="fi-FI" dirty="0" err="1"/>
              <a:t>inadequate</a:t>
            </a:r>
            <a:r>
              <a:rPr lang="fi-FI" dirty="0"/>
              <a:t> </a:t>
            </a:r>
            <a:r>
              <a:rPr lang="fi-FI" dirty="0" err="1"/>
              <a:t>perfusion</a:t>
            </a:r>
            <a:r>
              <a:rPr lang="fi-FI" dirty="0"/>
              <a:t> and iskemia to the </a:t>
            </a:r>
            <a:r>
              <a:rPr lang="fi-FI" dirty="0" err="1"/>
              <a:t>brain</a:t>
            </a:r>
            <a:r>
              <a:rPr lang="fi-FI" dirty="0"/>
              <a:t> </a:t>
            </a:r>
            <a:r>
              <a:rPr lang="fi-FI" dirty="0" err="1"/>
              <a:t>or</a:t>
            </a:r>
            <a:r>
              <a:rPr lang="fi-FI" dirty="0"/>
              <a:t> </a:t>
            </a:r>
            <a:r>
              <a:rPr lang="fi-FI" dirty="0" err="1"/>
              <a:t>actiacl</a:t>
            </a:r>
            <a:r>
              <a:rPr lang="fi-FI" dirty="0"/>
              <a:t> </a:t>
            </a:r>
            <a:r>
              <a:rPr lang="fi-FI" dirty="0" err="1"/>
              <a:t>mechanical</a:t>
            </a:r>
            <a:r>
              <a:rPr lang="fi-FI" dirty="0"/>
              <a:t> trauma, </a:t>
            </a:r>
            <a:r>
              <a:rPr lang="fi-FI" dirty="0" err="1"/>
              <a:t>which</a:t>
            </a:r>
            <a:r>
              <a:rPr lang="fi-FI" dirty="0"/>
              <a:t> </a:t>
            </a:r>
            <a:r>
              <a:rPr lang="fi-FI" dirty="0" err="1"/>
              <a:t>may</a:t>
            </a:r>
            <a:r>
              <a:rPr lang="fi-FI" dirty="0"/>
              <a:t> </a:t>
            </a:r>
            <a:r>
              <a:rPr lang="fi-FI" dirty="0" err="1"/>
              <a:t>have</a:t>
            </a:r>
            <a:r>
              <a:rPr lang="fi-FI" dirty="0"/>
              <a:t> </a:t>
            </a:r>
            <a:r>
              <a:rPr lang="fi-FI" dirty="0" err="1"/>
              <a:t>caused</a:t>
            </a:r>
            <a:r>
              <a:rPr lang="fi-FI" dirty="0"/>
              <a:t> </a:t>
            </a:r>
            <a:r>
              <a:rPr lang="fi-FI" dirty="0" err="1"/>
              <a:t>primary</a:t>
            </a:r>
            <a:r>
              <a:rPr lang="fi-FI" dirty="0"/>
              <a:t> </a:t>
            </a:r>
            <a:r>
              <a:rPr lang="fi-FI" dirty="0" err="1"/>
              <a:t>brain</a:t>
            </a:r>
            <a:r>
              <a:rPr lang="fi-FI" dirty="0"/>
              <a:t> </a:t>
            </a:r>
            <a:r>
              <a:rPr lang="fi-FI" dirty="0" err="1"/>
              <a:t>injury</a:t>
            </a:r>
            <a:r>
              <a:rPr lang="fi-FI" dirty="0"/>
              <a:t>.</a:t>
            </a:r>
          </a:p>
          <a:p>
            <a:r>
              <a:rPr lang="fi-FI" dirty="0"/>
              <a:t>We </a:t>
            </a:r>
            <a:r>
              <a:rPr lang="fi-FI" dirty="0" err="1"/>
              <a:t>can’t</a:t>
            </a:r>
            <a:r>
              <a:rPr lang="fi-FI" dirty="0"/>
              <a:t> </a:t>
            </a:r>
            <a:r>
              <a:rPr lang="fi-FI" dirty="0" err="1"/>
              <a:t>do</a:t>
            </a:r>
            <a:r>
              <a:rPr lang="fi-FI" dirty="0"/>
              <a:t> </a:t>
            </a:r>
            <a:r>
              <a:rPr lang="fi-FI" dirty="0" err="1"/>
              <a:t>anything</a:t>
            </a:r>
            <a:r>
              <a:rPr lang="fi-FI" dirty="0"/>
              <a:t> </a:t>
            </a:r>
            <a:r>
              <a:rPr lang="fi-FI" dirty="0" err="1"/>
              <a:t>about</a:t>
            </a:r>
            <a:r>
              <a:rPr lang="fi-FI" dirty="0"/>
              <a:t> the </a:t>
            </a:r>
            <a:r>
              <a:rPr lang="fi-FI" dirty="0" err="1"/>
              <a:t>already</a:t>
            </a:r>
            <a:r>
              <a:rPr lang="fi-FI" dirty="0"/>
              <a:t> </a:t>
            </a:r>
            <a:r>
              <a:rPr lang="fi-FI" dirty="0" err="1"/>
              <a:t>happened</a:t>
            </a:r>
            <a:r>
              <a:rPr lang="fi-FI" dirty="0"/>
              <a:t> </a:t>
            </a:r>
            <a:r>
              <a:rPr lang="fi-FI" dirty="0" err="1"/>
              <a:t>insult</a:t>
            </a:r>
            <a:r>
              <a:rPr lang="fi-FI" dirty="0"/>
              <a:t>, </a:t>
            </a:r>
            <a:r>
              <a:rPr lang="fi-FI" dirty="0" err="1"/>
              <a:t>however</a:t>
            </a:r>
            <a:r>
              <a:rPr lang="fi-FI" dirty="0"/>
              <a:t> we </a:t>
            </a:r>
            <a:r>
              <a:rPr lang="fi-FI" dirty="0" err="1"/>
              <a:t>might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able</a:t>
            </a:r>
            <a:r>
              <a:rPr lang="fi-FI" dirty="0"/>
              <a:t> to </a:t>
            </a:r>
            <a:r>
              <a:rPr lang="fi-FI" dirty="0" err="1"/>
              <a:t>prevent</a:t>
            </a:r>
            <a:r>
              <a:rPr lang="fi-FI" dirty="0"/>
              <a:t> </a:t>
            </a:r>
            <a:r>
              <a:rPr lang="fi-FI" dirty="0" err="1"/>
              <a:t>secondary</a:t>
            </a:r>
            <a:r>
              <a:rPr lang="fi-FI" dirty="0"/>
              <a:t> </a:t>
            </a:r>
            <a:r>
              <a:rPr lang="fi-FI" dirty="0" err="1"/>
              <a:t>brain</a:t>
            </a:r>
            <a:r>
              <a:rPr lang="fi-FI" dirty="0"/>
              <a:t> </a:t>
            </a:r>
            <a:r>
              <a:rPr lang="fi-FI" dirty="0" err="1"/>
              <a:t>injury</a:t>
            </a:r>
            <a:r>
              <a:rPr lang="fi-FI" dirty="0"/>
              <a:t>.</a:t>
            </a:r>
          </a:p>
          <a:p>
            <a:r>
              <a:rPr lang="fi-FI" dirty="0"/>
              <a:t>The </a:t>
            </a:r>
            <a:r>
              <a:rPr lang="fi-FI" dirty="0" err="1"/>
              <a:t>causes</a:t>
            </a:r>
            <a:r>
              <a:rPr lang="fi-FI" dirty="0"/>
              <a:t> and </a:t>
            </a:r>
            <a:r>
              <a:rPr lang="fi-FI" dirty="0" err="1"/>
              <a:t>mechanisms</a:t>
            </a:r>
            <a:r>
              <a:rPr lang="fi-FI" dirty="0"/>
              <a:t> </a:t>
            </a:r>
            <a:r>
              <a:rPr lang="fi-FI" dirty="0" err="1"/>
              <a:t>are</a:t>
            </a:r>
            <a:r>
              <a:rPr lang="fi-FI" dirty="0"/>
              <a:t> </a:t>
            </a:r>
            <a:r>
              <a:rPr lang="fi-FI" dirty="0" err="1"/>
              <a:t>similar</a:t>
            </a:r>
            <a:r>
              <a:rPr lang="fi-FI" dirty="0"/>
              <a:t> in </a:t>
            </a:r>
            <a:r>
              <a:rPr lang="fi-FI" dirty="0" err="1"/>
              <a:t>both</a:t>
            </a:r>
            <a:r>
              <a:rPr lang="fi-FI" dirty="0"/>
              <a:t> of </a:t>
            </a:r>
            <a:r>
              <a:rPr lang="fi-FI" dirty="0" err="1"/>
              <a:t>these</a:t>
            </a:r>
            <a:r>
              <a:rPr lang="fi-FI" dirty="0"/>
              <a:t> </a:t>
            </a:r>
            <a:r>
              <a:rPr lang="fi-FI" dirty="0" err="1"/>
              <a:t>situations</a:t>
            </a:r>
            <a:r>
              <a:rPr lang="fi-FI" dirty="0"/>
              <a:t>, </a:t>
            </a:r>
            <a:r>
              <a:rPr lang="fi-FI" dirty="0" err="1"/>
              <a:t>so</a:t>
            </a:r>
            <a:r>
              <a:rPr lang="fi-FI" dirty="0"/>
              <a:t> the prevention of </a:t>
            </a:r>
            <a:r>
              <a:rPr lang="fi-FI" dirty="0" err="1"/>
              <a:t>brain</a:t>
            </a:r>
            <a:r>
              <a:rPr lang="fi-FI" dirty="0"/>
              <a:t> </a:t>
            </a:r>
            <a:r>
              <a:rPr lang="fi-FI" dirty="0" err="1"/>
              <a:t>ischemia</a:t>
            </a:r>
            <a:r>
              <a:rPr lang="fi-FI" dirty="0"/>
              <a:t> and </a:t>
            </a:r>
            <a:r>
              <a:rPr lang="fi-FI" dirty="0" err="1"/>
              <a:t>elevated</a:t>
            </a:r>
            <a:r>
              <a:rPr lang="fi-FI" dirty="0"/>
              <a:t> </a:t>
            </a:r>
            <a:r>
              <a:rPr lang="fi-FI" dirty="0" err="1"/>
              <a:t>intracranial</a:t>
            </a:r>
            <a:r>
              <a:rPr lang="fi-FI" dirty="0"/>
              <a:t> </a:t>
            </a:r>
            <a:r>
              <a:rPr lang="fi-FI" dirty="0" err="1"/>
              <a:t>pressure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intubation</a:t>
            </a:r>
            <a:r>
              <a:rPr lang="fi-FI" dirty="0"/>
              <a:t> and </a:t>
            </a:r>
            <a:r>
              <a:rPr lang="fi-FI" dirty="0" err="1"/>
              <a:t>normoventilation</a:t>
            </a:r>
            <a:r>
              <a:rPr lang="fi-FI" dirty="0"/>
              <a:t>, </a:t>
            </a:r>
            <a:r>
              <a:rPr lang="fi-FI" dirty="0" err="1"/>
              <a:t>among</a:t>
            </a:r>
            <a:r>
              <a:rPr lang="fi-FI" dirty="0"/>
              <a:t> </a:t>
            </a:r>
            <a:r>
              <a:rPr lang="fi-FI" dirty="0" err="1"/>
              <a:t>other</a:t>
            </a:r>
            <a:r>
              <a:rPr lang="fi-FI" dirty="0"/>
              <a:t> </a:t>
            </a:r>
            <a:r>
              <a:rPr lang="fi-FI" dirty="0" err="1"/>
              <a:t>interventions</a:t>
            </a:r>
            <a:r>
              <a:rPr lang="fi-FI" dirty="0"/>
              <a:t> of </a:t>
            </a:r>
            <a:r>
              <a:rPr lang="fi-FI" dirty="0" err="1"/>
              <a:t>course</a:t>
            </a:r>
            <a:r>
              <a:rPr lang="fi-FI" dirty="0"/>
              <a:t>, </a:t>
            </a:r>
            <a:r>
              <a:rPr lang="fi-FI" dirty="0" err="1"/>
              <a:t>might</a:t>
            </a:r>
            <a:r>
              <a:rPr lang="fi-FI" dirty="0"/>
              <a:t> </a:t>
            </a:r>
            <a:r>
              <a:rPr lang="fi-FI" dirty="0" err="1"/>
              <a:t>protect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</a:t>
            </a:r>
            <a:r>
              <a:rPr lang="fi-FI" dirty="0" err="1"/>
              <a:t>secondary</a:t>
            </a:r>
            <a:r>
              <a:rPr lang="fi-FI" dirty="0"/>
              <a:t> </a:t>
            </a:r>
            <a:r>
              <a:rPr lang="fi-FI" dirty="0" err="1"/>
              <a:t>brain</a:t>
            </a:r>
            <a:r>
              <a:rPr lang="fi-FI" dirty="0"/>
              <a:t> </a:t>
            </a:r>
            <a:r>
              <a:rPr lang="fi-FI" dirty="0" err="1"/>
              <a:t>injury</a:t>
            </a:r>
            <a:r>
              <a:rPr lang="fi-FI" dirty="0"/>
              <a:t>.</a:t>
            </a:r>
          </a:p>
          <a:p>
            <a:r>
              <a:rPr lang="fi-FI" dirty="0"/>
              <a:t>As we </a:t>
            </a:r>
            <a:r>
              <a:rPr lang="fi-FI" dirty="0" err="1"/>
              <a:t>can’t</a:t>
            </a:r>
            <a:r>
              <a:rPr lang="fi-FI" dirty="0"/>
              <a:t> </a:t>
            </a:r>
            <a:r>
              <a:rPr lang="fi-FI" dirty="0" err="1"/>
              <a:t>measure</a:t>
            </a:r>
            <a:r>
              <a:rPr lang="fi-FI" dirty="0"/>
              <a:t> </a:t>
            </a:r>
            <a:r>
              <a:rPr lang="fi-FI" dirty="0" err="1"/>
              <a:t>icp</a:t>
            </a:r>
            <a:r>
              <a:rPr lang="fi-FI" dirty="0"/>
              <a:t> in the </a:t>
            </a:r>
            <a:r>
              <a:rPr lang="fi-FI" dirty="0" err="1"/>
              <a:t>prehospital</a:t>
            </a:r>
            <a:r>
              <a:rPr lang="fi-FI" dirty="0"/>
              <a:t> </a:t>
            </a:r>
            <a:r>
              <a:rPr lang="fi-FI" dirty="0" err="1"/>
              <a:t>phase</a:t>
            </a:r>
            <a:r>
              <a:rPr lang="fi-FI" dirty="0"/>
              <a:t>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0877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Of </a:t>
            </a:r>
            <a:r>
              <a:rPr lang="fi-FI" dirty="0" err="1"/>
              <a:t>course</a:t>
            </a:r>
            <a:r>
              <a:rPr lang="fi-FI" dirty="0"/>
              <a:t> </a:t>
            </a:r>
            <a:r>
              <a:rPr lang="fi-FI" dirty="0" err="1"/>
              <a:t>when</a:t>
            </a:r>
            <a:r>
              <a:rPr lang="fi-FI" dirty="0"/>
              <a:t> we </a:t>
            </a:r>
            <a:r>
              <a:rPr lang="fi-FI" dirty="0" err="1"/>
              <a:t>are</a:t>
            </a:r>
            <a:r>
              <a:rPr lang="fi-FI" dirty="0"/>
              <a:t> </a:t>
            </a:r>
            <a:r>
              <a:rPr lang="fi-FI" dirty="0" err="1"/>
              <a:t>performing</a:t>
            </a:r>
            <a:r>
              <a:rPr lang="fi-FI" dirty="0"/>
              <a:t> PHEA, </a:t>
            </a:r>
            <a:r>
              <a:rPr lang="fi-FI" dirty="0" err="1"/>
              <a:t>there</a:t>
            </a:r>
            <a:r>
              <a:rPr lang="fi-FI" dirty="0"/>
              <a:t> </a:t>
            </a:r>
            <a:r>
              <a:rPr lang="fi-FI" dirty="0" err="1"/>
              <a:t>are</a:t>
            </a:r>
            <a:r>
              <a:rPr lang="fi-FI" dirty="0"/>
              <a:t> </a:t>
            </a:r>
            <a:r>
              <a:rPr lang="fi-FI" dirty="0" err="1"/>
              <a:t>many</a:t>
            </a:r>
            <a:r>
              <a:rPr lang="fi-FI" dirty="0"/>
              <a:t> </a:t>
            </a:r>
            <a:r>
              <a:rPr lang="fi-FI" dirty="0" err="1"/>
              <a:t>things</a:t>
            </a:r>
            <a:r>
              <a:rPr lang="fi-FI" dirty="0"/>
              <a:t> to </a:t>
            </a:r>
            <a:r>
              <a:rPr lang="fi-FI" dirty="0" err="1"/>
              <a:t>concider</a:t>
            </a:r>
            <a:r>
              <a:rPr lang="fi-FI" dirty="0"/>
              <a:t>.</a:t>
            </a:r>
          </a:p>
          <a:p>
            <a:r>
              <a:rPr lang="fi-FI" dirty="0"/>
              <a:t>-We </a:t>
            </a:r>
            <a:r>
              <a:rPr lang="fi-FI" dirty="0" err="1"/>
              <a:t>put</a:t>
            </a:r>
            <a:r>
              <a:rPr lang="fi-FI" dirty="0"/>
              <a:t> the patient </a:t>
            </a:r>
            <a:r>
              <a:rPr lang="fi-FI" dirty="0" err="1"/>
              <a:t>under</a:t>
            </a:r>
            <a:r>
              <a:rPr lang="fi-FI" dirty="0"/>
              <a:t> general </a:t>
            </a:r>
            <a:r>
              <a:rPr lang="fi-FI" dirty="0" err="1"/>
              <a:t>anesthesia</a:t>
            </a:r>
            <a:endParaRPr lang="fi-FI" dirty="0"/>
          </a:p>
          <a:p>
            <a:r>
              <a:rPr lang="fi-FI" dirty="0"/>
              <a:t>-We </a:t>
            </a:r>
            <a:r>
              <a:rPr lang="fi-FI" dirty="0" err="1"/>
              <a:t>intubate</a:t>
            </a:r>
            <a:r>
              <a:rPr lang="fi-FI" dirty="0"/>
              <a:t> the patient</a:t>
            </a:r>
          </a:p>
          <a:p>
            <a:r>
              <a:rPr lang="fi-FI" dirty="0"/>
              <a:t>-We </a:t>
            </a:r>
            <a:r>
              <a:rPr lang="fi-FI" dirty="0" err="1"/>
              <a:t>provide</a:t>
            </a:r>
            <a:r>
              <a:rPr lang="fi-FI" dirty="0"/>
              <a:t> the patient with i.v. </a:t>
            </a:r>
            <a:r>
              <a:rPr lang="fi-FI" dirty="0" err="1"/>
              <a:t>fluids</a:t>
            </a:r>
            <a:r>
              <a:rPr lang="fi-FI" dirty="0"/>
              <a:t> </a:t>
            </a:r>
            <a:r>
              <a:rPr lang="fi-FI" dirty="0" err="1"/>
              <a:t>or</a:t>
            </a:r>
            <a:r>
              <a:rPr lang="fi-FI" dirty="0"/>
              <a:t> </a:t>
            </a:r>
            <a:r>
              <a:rPr lang="fi-FI" dirty="0" err="1"/>
              <a:t>bloodproducts</a:t>
            </a:r>
            <a:r>
              <a:rPr lang="fi-FI" dirty="0"/>
              <a:t> </a:t>
            </a:r>
            <a:r>
              <a:rPr lang="fi-FI" dirty="0" err="1"/>
              <a:t>if</a:t>
            </a:r>
            <a:r>
              <a:rPr lang="fi-FI" dirty="0"/>
              <a:t> </a:t>
            </a:r>
            <a:r>
              <a:rPr lang="fi-FI" dirty="0" err="1"/>
              <a:t>needed</a:t>
            </a:r>
            <a:r>
              <a:rPr lang="fi-FI" dirty="0"/>
              <a:t> to </a:t>
            </a:r>
            <a:r>
              <a:rPr lang="fi-FI" dirty="0" err="1"/>
              <a:t>maintain</a:t>
            </a:r>
            <a:r>
              <a:rPr lang="fi-FI" dirty="0"/>
              <a:t> </a:t>
            </a:r>
            <a:r>
              <a:rPr lang="fi-FI" dirty="0" err="1"/>
              <a:t>stable</a:t>
            </a:r>
            <a:r>
              <a:rPr lang="fi-FI" dirty="0"/>
              <a:t> </a:t>
            </a:r>
            <a:r>
              <a:rPr lang="fi-FI" dirty="0" err="1"/>
              <a:t>hemodynamics</a:t>
            </a:r>
            <a:endParaRPr lang="fi-FI" dirty="0"/>
          </a:p>
          <a:p>
            <a:r>
              <a:rPr lang="fi-FI" dirty="0" err="1"/>
              <a:t>After</a:t>
            </a:r>
            <a:r>
              <a:rPr lang="fi-FI" dirty="0"/>
              <a:t> PHEA</a:t>
            </a:r>
          </a:p>
          <a:p>
            <a:r>
              <a:rPr lang="fi-FI" dirty="0"/>
              <a:t>-We </a:t>
            </a:r>
            <a:r>
              <a:rPr lang="fi-FI" dirty="0" err="1"/>
              <a:t>sedate</a:t>
            </a:r>
            <a:r>
              <a:rPr lang="fi-FI" dirty="0"/>
              <a:t> the patient</a:t>
            </a:r>
          </a:p>
          <a:p>
            <a:r>
              <a:rPr lang="fi-FI" dirty="0"/>
              <a:t>-We </a:t>
            </a:r>
            <a:r>
              <a:rPr lang="fi-FI" dirty="0" err="1"/>
              <a:t>ventilate</a:t>
            </a:r>
            <a:r>
              <a:rPr lang="fi-FI" dirty="0"/>
              <a:t> the patient</a:t>
            </a:r>
          </a:p>
          <a:p>
            <a:endParaRPr lang="fi-FI" dirty="0"/>
          </a:p>
          <a:p>
            <a:r>
              <a:rPr lang="fi-FI" dirty="0" err="1"/>
              <a:t>What</a:t>
            </a:r>
            <a:r>
              <a:rPr lang="fi-FI" dirty="0"/>
              <a:t> we </a:t>
            </a:r>
            <a:r>
              <a:rPr lang="fi-FI" dirty="0" err="1"/>
              <a:t>are</a:t>
            </a:r>
            <a:r>
              <a:rPr lang="fi-FI" dirty="0"/>
              <a:t> </a:t>
            </a:r>
            <a:r>
              <a:rPr lang="fi-FI" dirty="0" err="1"/>
              <a:t>treating</a:t>
            </a:r>
            <a:r>
              <a:rPr lang="fi-FI" dirty="0"/>
              <a:t> with </a:t>
            </a:r>
            <a:r>
              <a:rPr lang="fi-FI" dirty="0" err="1"/>
              <a:t>this</a:t>
            </a:r>
            <a:r>
              <a:rPr lang="fi-FI" dirty="0"/>
              <a:t> intervention is for </a:t>
            </a:r>
            <a:r>
              <a:rPr lang="fi-FI" dirty="0" err="1"/>
              <a:t>example</a:t>
            </a:r>
            <a:endParaRPr lang="fi-FI" dirty="0"/>
          </a:p>
          <a:p>
            <a:r>
              <a:rPr lang="fi-FI" dirty="0"/>
              <a:t>-</a:t>
            </a:r>
            <a:r>
              <a:rPr lang="fi-FI" dirty="0" err="1"/>
              <a:t>securing</a:t>
            </a:r>
            <a:r>
              <a:rPr lang="fi-FI" dirty="0"/>
              <a:t> a </a:t>
            </a:r>
            <a:r>
              <a:rPr lang="fi-FI" dirty="0" err="1"/>
              <a:t>compromised</a:t>
            </a:r>
            <a:r>
              <a:rPr lang="fi-FI" dirty="0"/>
              <a:t> </a:t>
            </a:r>
            <a:r>
              <a:rPr lang="fi-FI" dirty="0" err="1"/>
              <a:t>airway</a:t>
            </a:r>
            <a:r>
              <a:rPr lang="fi-FI" dirty="0"/>
              <a:t> and </a:t>
            </a:r>
            <a:r>
              <a:rPr lang="fi-FI" dirty="0" err="1"/>
              <a:t>reduce</a:t>
            </a:r>
            <a:r>
              <a:rPr lang="fi-FI" dirty="0"/>
              <a:t> the risk of </a:t>
            </a:r>
            <a:r>
              <a:rPr lang="fi-FI" dirty="0" err="1"/>
              <a:t>aspiration</a:t>
            </a:r>
            <a:endParaRPr lang="fi-FI" dirty="0"/>
          </a:p>
          <a:p>
            <a:r>
              <a:rPr lang="fi-FI" dirty="0"/>
              <a:t>-We </a:t>
            </a:r>
            <a:r>
              <a:rPr lang="fi-FI" dirty="0" err="1"/>
              <a:t>maintain</a:t>
            </a:r>
            <a:r>
              <a:rPr lang="fi-FI" dirty="0"/>
              <a:t> </a:t>
            </a:r>
            <a:r>
              <a:rPr lang="fi-FI" dirty="0" err="1"/>
              <a:t>sufficient</a:t>
            </a:r>
            <a:r>
              <a:rPr lang="fi-FI" dirty="0"/>
              <a:t> </a:t>
            </a:r>
            <a:r>
              <a:rPr lang="fi-FI" dirty="0" err="1"/>
              <a:t>oxygen</a:t>
            </a:r>
            <a:r>
              <a:rPr lang="fi-FI" dirty="0"/>
              <a:t> </a:t>
            </a:r>
            <a:r>
              <a:rPr lang="fi-FI" dirty="0" err="1"/>
              <a:t>delivery</a:t>
            </a:r>
            <a:r>
              <a:rPr lang="fi-FI" dirty="0"/>
              <a:t> and </a:t>
            </a:r>
            <a:r>
              <a:rPr lang="fi-FI" dirty="0" err="1"/>
              <a:t>reduce</a:t>
            </a:r>
            <a:r>
              <a:rPr lang="fi-FI" dirty="0"/>
              <a:t> </a:t>
            </a:r>
            <a:r>
              <a:rPr lang="fi-FI" dirty="0" err="1"/>
              <a:t>oxygen</a:t>
            </a:r>
            <a:r>
              <a:rPr lang="fi-FI" dirty="0"/>
              <a:t> </a:t>
            </a:r>
            <a:r>
              <a:rPr lang="fi-FI" dirty="0" err="1"/>
              <a:t>consumption</a:t>
            </a:r>
            <a:endParaRPr lang="fi-FI" dirty="0"/>
          </a:p>
          <a:p>
            <a:r>
              <a:rPr lang="fi-FI" dirty="0"/>
              <a:t>-We </a:t>
            </a:r>
            <a:r>
              <a:rPr lang="fi-FI" dirty="0" err="1"/>
              <a:t>ventilate</a:t>
            </a:r>
            <a:r>
              <a:rPr lang="fi-FI" dirty="0"/>
              <a:t> the patient </a:t>
            </a:r>
            <a:r>
              <a:rPr lang="fi-FI" dirty="0" err="1"/>
              <a:t>according</a:t>
            </a:r>
            <a:r>
              <a:rPr lang="fi-FI" dirty="0"/>
              <a:t> to </a:t>
            </a:r>
            <a:r>
              <a:rPr lang="fi-FI" dirty="0" err="1"/>
              <a:t>guidelines</a:t>
            </a:r>
            <a:r>
              <a:rPr lang="fi-FI" dirty="0"/>
              <a:t> to </a:t>
            </a:r>
            <a:r>
              <a:rPr lang="fi-FI" dirty="0" err="1"/>
              <a:t>maintain</a:t>
            </a:r>
            <a:r>
              <a:rPr lang="fi-FI" dirty="0"/>
              <a:t> </a:t>
            </a:r>
            <a:r>
              <a:rPr lang="fi-FI" dirty="0" err="1"/>
              <a:t>normocapnia</a:t>
            </a:r>
            <a:endParaRPr lang="fi-FI" dirty="0"/>
          </a:p>
          <a:p>
            <a:r>
              <a:rPr lang="fi-FI" dirty="0"/>
              <a:t>And </a:t>
            </a:r>
            <a:r>
              <a:rPr lang="fi-FI" dirty="0" err="1"/>
              <a:t>ultimately</a:t>
            </a:r>
            <a:r>
              <a:rPr lang="fi-FI" dirty="0"/>
              <a:t> </a:t>
            </a:r>
            <a:r>
              <a:rPr lang="fi-FI" dirty="0" err="1"/>
              <a:t>try</a:t>
            </a:r>
            <a:r>
              <a:rPr lang="fi-FI" dirty="0"/>
              <a:t> to </a:t>
            </a:r>
            <a:r>
              <a:rPr lang="fi-FI" dirty="0" err="1"/>
              <a:t>prevent</a:t>
            </a:r>
            <a:r>
              <a:rPr lang="fi-FI" dirty="0"/>
              <a:t> </a:t>
            </a:r>
            <a:r>
              <a:rPr lang="fi-FI" dirty="0" err="1"/>
              <a:t>secondary</a:t>
            </a:r>
            <a:r>
              <a:rPr lang="fi-FI" dirty="0"/>
              <a:t> </a:t>
            </a:r>
            <a:r>
              <a:rPr lang="fi-FI" dirty="0" err="1"/>
              <a:t>brain</a:t>
            </a:r>
            <a:r>
              <a:rPr lang="fi-FI" dirty="0"/>
              <a:t> </a:t>
            </a:r>
            <a:r>
              <a:rPr lang="fi-FI" dirty="0" err="1"/>
              <a:t>injury</a:t>
            </a:r>
            <a:endParaRPr lang="fi-FI" dirty="0"/>
          </a:p>
          <a:p>
            <a:endParaRPr lang="fi-FI" dirty="0"/>
          </a:p>
          <a:p>
            <a:r>
              <a:rPr lang="fi-FI" dirty="0" err="1"/>
              <a:t>Impaired</a:t>
            </a:r>
            <a:r>
              <a:rPr lang="fi-FI" dirty="0"/>
              <a:t> </a:t>
            </a:r>
            <a:r>
              <a:rPr lang="fi-FI" dirty="0" err="1"/>
              <a:t>consciousness</a:t>
            </a:r>
            <a:r>
              <a:rPr lang="fi-FI" dirty="0"/>
              <a:t> / </a:t>
            </a:r>
            <a:r>
              <a:rPr lang="fi-FI" dirty="0" err="1"/>
              <a:t>inadequate</a:t>
            </a:r>
            <a:r>
              <a:rPr lang="fi-FI" dirty="0"/>
              <a:t> </a:t>
            </a:r>
            <a:r>
              <a:rPr lang="fi-FI" dirty="0" err="1"/>
              <a:t>airway</a:t>
            </a:r>
            <a:r>
              <a:rPr lang="fi-FI" dirty="0"/>
              <a:t> and/</a:t>
            </a:r>
            <a:r>
              <a:rPr lang="fi-FI" dirty="0" err="1"/>
              <a:t>or</a:t>
            </a:r>
            <a:r>
              <a:rPr lang="fi-FI" dirty="0"/>
              <a:t> </a:t>
            </a:r>
            <a:r>
              <a:rPr lang="fi-FI" dirty="0" err="1"/>
              <a:t>breathing</a:t>
            </a:r>
            <a:endParaRPr lang="fi-FI" dirty="0"/>
          </a:p>
          <a:p>
            <a:r>
              <a:rPr lang="fi-FI" dirty="0"/>
              <a:t>Trauma </a:t>
            </a:r>
            <a:r>
              <a:rPr lang="fi-FI" dirty="0" err="1"/>
              <a:t>including</a:t>
            </a:r>
            <a:r>
              <a:rPr lang="fi-FI" dirty="0"/>
              <a:t> TBI, </a:t>
            </a:r>
            <a:r>
              <a:rPr lang="fi-FI" dirty="0" err="1"/>
              <a:t>infection</a:t>
            </a:r>
            <a:r>
              <a:rPr lang="fi-FI" dirty="0"/>
              <a:t>, iskemia, </a:t>
            </a:r>
            <a:r>
              <a:rPr lang="fi-FI" dirty="0" err="1"/>
              <a:t>intoxication</a:t>
            </a:r>
            <a:r>
              <a:rPr lang="fi-FI" dirty="0"/>
              <a:t>.</a:t>
            </a:r>
          </a:p>
          <a:p>
            <a:r>
              <a:rPr lang="fi-FI" dirty="0" err="1"/>
              <a:t>Intubate</a:t>
            </a:r>
            <a:r>
              <a:rPr lang="fi-FI" dirty="0"/>
              <a:t> the patients. </a:t>
            </a:r>
            <a:r>
              <a:rPr lang="fi-FI" dirty="0" err="1"/>
              <a:t>Avoid</a:t>
            </a:r>
            <a:r>
              <a:rPr lang="fi-FI" dirty="0"/>
              <a:t> </a:t>
            </a:r>
            <a:r>
              <a:rPr lang="fi-FI" dirty="0" err="1"/>
              <a:t>hemodynamic</a:t>
            </a:r>
            <a:r>
              <a:rPr lang="fi-FI" dirty="0"/>
              <a:t> </a:t>
            </a:r>
            <a:r>
              <a:rPr lang="fi-FI" dirty="0" err="1"/>
              <a:t>instability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adequate</a:t>
            </a:r>
            <a:r>
              <a:rPr lang="fi-FI" dirty="0"/>
              <a:t> </a:t>
            </a:r>
            <a:r>
              <a:rPr lang="fi-FI" dirty="0" err="1"/>
              <a:t>drugs</a:t>
            </a:r>
            <a:r>
              <a:rPr lang="fi-FI" dirty="0"/>
              <a:t>, </a:t>
            </a:r>
            <a:r>
              <a:rPr lang="fi-FI" dirty="0" err="1"/>
              <a:t>fluids</a:t>
            </a:r>
            <a:r>
              <a:rPr lang="fi-FI" dirty="0"/>
              <a:t> </a:t>
            </a:r>
            <a:r>
              <a:rPr lang="fi-FI" dirty="0" err="1"/>
              <a:t>or</a:t>
            </a:r>
            <a:r>
              <a:rPr lang="fi-FI" dirty="0"/>
              <a:t> </a:t>
            </a:r>
            <a:r>
              <a:rPr lang="fi-FI" dirty="0" err="1"/>
              <a:t>bloodproducts</a:t>
            </a:r>
            <a:r>
              <a:rPr lang="fi-FI" dirty="0"/>
              <a:t> and </a:t>
            </a:r>
            <a:r>
              <a:rPr lang="fi-FI" dirty="0" err="1"/>
              <a:t>vasoactives</a:t>
            </a:r>
            <a:r>
              <a:rPr lang="fi-FI" dirty="0"/>
              <a:t> </a:t>
            </a:r>
            <a:r>
              <a:rPr lang="fi-FI" dirty="0" err="1"/>
              <a:t>such</a:t>
            </a:r>
            <a:r>
              <a:rPr lang="fi-FI" dirty="0"/>
              <a:t> as </a:t>
            </a:r>
            <a:r>
              <a:rPr lang="fi-FI" dirty="0" err="1"/>
              <a:t>noradrenaline</a:t>
            </a:r>
            <a:r>
              <a:rPr lang="fi-FI" dirty="0"/>
              <a:t>.</a:t>
            </a:r>
          </a:p>
          <a:p>
            <a:r>
              <a:rPr lang="fi-FI" dirty="0" err="1"/>
              <a:t>After</a:t>
            </a:r>
            <a:r>
              <a:rPr lang="fi-FI" dirty="0"/>
              <a:t> PHEA, the patient is </a:t>
            </a:r>
            <a:r>
              <a:rPr lang="fi-FI" dirty="0" err="1"/>
              <a:t>sedated</a:t>
            </a:r>
            <a:r>
              <a:rPr lang="fi-FI" dirty="0"/>
              <a:t> and </a:t>
            </a:r>
            <a:r>
              <a:rPr lang="fi-FI" dirty="0" err="1"/>
              <a:t>ventilated</a:t>
            </a:r>
            <a:r>
              <a:rPr lang="fi-FI" dirty="0"/>
              <a:t> </a:t>
            </a:r>
            <a:r>
              <a:rPr lang="fi-FI" dirty="0" err="1"/>
              <a:t>according</a:t>
            </a:r>
            <a:r>
              <a:rPr lang="fi-FI" dirty="0"/>
              <a:t> to </a:t>
            </a:r>
            <a:r>
              <a:rPr lang="fi-FI" dirty="0" err="1"/>
              <a:t>guidelines</a:t>
            </a:r>
            <a:r>
              <a:rPr lang="fi-FI" dirty="0"/>
              <a:t>.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64681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The </a:t>
            </a:r>
            <a:r>
              <a:rPr lang="fi-FI" dirty="0" err="1"/>
              <a:t>pathophysiology</a:t>
            </a:r>
            <a:r>
              <a:rPr lang="fi-FI" dirty="0"/>
              <a:t> </a:t>
            </a:r>
            <a:r>
              <a:rPr lang="fi-FI" dirty="0" err="1"/>
              <a:t>behind</a:t>
            </a:r>
            <a:r>
              <a:rPr lang="fi-FI" dirty="0"/>
              <a:t> </a:t>
            </a:r>
            <a:r>
              <a:rPr lang="fi-FI" dirty="0" err="1"/>
              <a:t>this</a:t>
            </a:r>
            <a:r>
              <a:rPr lang="fi-FI" dirty="0"/>
              <a:t> </a:t>
            </a:r>
            <a:r>
              <a:rPr lang="fi-FI" dirty="0" err="1"/>
              <a:t>may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seen</a:t>
            </a:r>
            <a:r>
              <a:rPr lang="fi-FI" dirty="0"/>
              <a:t> in </a:t>
            </a:r>
            <a:r>
              <a:rPr lang="fi-FI" dirty="0" err="1"/>
              <a:t>this</a:t>
            </a:r>
            <a:r>
              <a:rPr lang="fi-FI" dirty="0"/>
              <a:t> </a:t>
            </a:r>
            <a:r>
              <a:rPr lang="fi-FI" dirty="0" err="1"/>
              <a:t>figure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</a:t>
            </a:r>
            <a:r>
              <a:rPr lang="fi-FI" dirty="0" err="1"/>
              <a:t>Miller’s</a:t>
            </a:r>
            <a:r>
              <a:rPr lang="fi-FI" dirty="0"/>
              <a:t> </a:t>
            </a:r>
            <a:r>
              <a:rPr lang="fi-FI" dirty="0" err="1"/>
              <a:t>anesthesia</a:t>
            </a:r>
            <a:r>
              <a:rPr lang="fi-FI" dirty="0"/>
              <a:t> and it </a:t>
            </a:r>
            <a:r>
              <a:rPr lang="fi-FI" dirty="0" err="1"/>
              <a:t>shows</a:t>
            </a:r>
            <a:r>
              <a:rPr lang="fi-FI" dirty="0"/>
              <a:t> the </a:t>
            </a:r>
            <a:r>
              <a:rPr lang="fi-FI" dirty="0" err="1"/>
              <a:t>influence</a:t>
            </a:r>
            <a:r>
              <a:rPr lang="fi-FI" dirty="0"/>
              <a:t> of </a:t>
            </a:r>
            <a:r>
              <a:rPr lang="fi-FI" dirty="0" err="1"/>
              <a:t>changes</a:t>
            </a:r>
            <a:r>
              <a:rPr lang="fi-FI" dirty="0"/>
              <a:t> in the </a:t>
            </a:r>
            <a:r>
              <a:rPr lang="fi-FI" dirty="0" err="1"/>
              <a:t>mean</a:t>
            </a:r>
            <a:r>
              <a:rPr lang="fi-FI" dirty="0"/>
              <a:t> </a:t>
            </a:r>
            <a:r>
              <a:rPr lang="fi-FI" dirty="0" err="1"/>
              <a:t>arterial</a:t>
            </a:r>
            <a:r>
              <a:rPr lang="fi-FI" dirty="0"/>
              <a:t> </a:t>
            </a:r>
            <a:r>
              <a:rPr lang="fi-FI" dirty="0" err="1"/>
              <a:t>pressure</a:t>
            </a:r>
            <a:r>
              <a:rPr lang="fi-FI" dirty="0"/>
              <a:t>, </a:t>
            </a:r>
            <a:r>
              <a:rPr lang="fi-FI" dirty="0" err="1"/>
              <a:t>arterial</a:t>
            </a:r>
            <a:r>
              <a:rPr lang="fi-FI" dirty="0"/>
              <a:t> </a:t>
            </a:r>
            <a:r>
              <a:rPr lang="fi-FI" dirty="0" err="1"/>
              <a:t>oxygen</a:t>
            </a:r>
            <a:r>
              <a:rPr lang="fi-FI" dirty="0"/>
              <a:t> </a:t>
            </a:r>
            <a:r>
              <a:rPr lang="fi-FI" dirty="0" err="1"/>
              <a:t>partial</a:t>
            </a:r>
            <a:r>
              <a:rPr lang="fi-FI" dirty="0"/>
              <a:t> </a:t>
            </a:r>
            <a:r>
              <a:rPr lang="fi-FI" dirty="0" err="1"/>
              <a:t>pressure</a:t>
            </a:r>
            <a:r>
              <a:rPr lang="fi-FI" dirty="0"/>
              <a:t> and </a:t>
            </a:r>
            <a:r>
              <a:rPr lang="fi-FI" dirty="0" err="1"/>
              <a:t>arterial</a:t>
            </a:r>
            <a:r>
              <a:rPr lang="fi-FI" dirty="0"/>
              <a:t> </a:t>
            </a:r>
            <a:r>
              <a:rPr lang="fi-FI" dirty="0" err="1"/>
              <a:t>carbon</a:t>
            </a:r>
            <a:r>
              <a:rPr lang="fi-FI" dirty="0"/>
              <a:t> </a:t>
            </a:r>
            <a:r>
              <a:rPr lang="fi-FI" dirty="0" err="1"/>
              <a:t>dioxide</a:t>
            </a:r>
            <a:r>
              <a:rPr lang="fi-FI" dirty="0"/>
              <a:t> </a:t>
            </a:r>
            <a:r>
              <a:rPr lang="fi-FI" dirty="0" err="1"/>
              <a:t>pressure</a:t>
            </a:r>
            <a:r>
              <a:rPr lang="fi-FI" dirty="0"/>
              <a:t> </a:t>
            </a:r>
            <a:r>
              <a:rPr lang="fi-FI" dirty="0" err="1"/>
              <a:t>upon</a:t>
            </a:r>
            <a:r>
              <a:rPr lang="fi-FI" dirty="0"/>
              <a:t> </a:t>
            </a:r>
            <a:r>
              <a:rPr lang="fi-FI" dirty="0" err="1"/>
              <a:t>cerebral</a:t>
            </a:r>
            <a:r>
              <a:rPr lang="fi-FI" dirty="0"/>
              <a:t> </a:t>
            </a:r>
            <a:r>
              <a:rPr lang="fi-FI" dirty="0" err="1"/>
              <a:t>blood</a:t>
            </a:r>
            <a:r>
              <a:rPr lang="fi-FI" dirty="0"/>
              <a:t> </a:t>
            </a:r>
            <a:r>
              <a:rPr lang="fi-FI" dirty="0" err="1"/>
              <a:t>flow</a:t>
            </a:r>
            <a:r>
              <a:rPr lang="fi-FI" dirty="0"/>
              <a:t>. </a:t>
            </a:r>
            <a:r>
              <a:rPr lang="fi-FI" dirty="0" err="1"/>
              <a:t>Now</a:t>
            </a:r>
            <a:r>
              <a:rPr lang="fi-FI" dirty="0"/>
              <a:t> we </a:t>
            </a:r>
            <a:r>
              <a:rPr lang="fi-FI" dirty="0" err="1"/>
              <a:t>focus</a:t>
            </a:r>
            <a:r>
              <a:rPr lang="fi-FI" dirty="0"/>
              <a:t> on </a:t>
            </a:r>
            <a:r>
              <a:rPr lang="fi-FI" dirty="0" err="1"/>
              <a:t>ventilation</a:t>
            </a:r>
            <a:r>
              <a:rPr lang="fi-FI" dirty="0"/>
              <a:t> </a:t>
            </a:r>
            <a:r>
              <a:rPr lang="fi-FI" dirty="0" err="1"/>
              <a:t>after</a:t>
            </a:r>
            <a:r>
              <a:rPr lang="fi-FI" dirty="0"/>
              <a:t> </a:t>
            </a:r>
            <a:r>
              <a:rPr lang="fi-FI" dirty="0" err="1"/>
              <a:t>intubation</a:t>
            </a:r>
            <a:r>
              <a:rPr lang="fi-FI" dirty="0"/>
              <a:t>.</a:t>
            </a:r>
          </a:p>
          <a:p>
            <a:endParaRPr lang="fi-FI" dirty="0"/>
          </a:p>
          <a:p>
            <a:r>
              <a:rPr lang="fi-FI" dirty="0"/>
              <a:t>As we </a:t>
            </a:r>
            <a:r>
              <a:rPr lang="fi-FI" dirty="0" err="1"/>
              <a:t>can</a:t>
            </a:r>
            <a:r>
              <a:rPr lang="fi-FI" dirty="0"/>
              <a:t> </a:t>
            </a:r>
            <a:r>
              <a:rPr lang="fi-FI" dirty="0" err="1"/>
              <a:t>see</a:t>
            </a:r>
            <a:r>
              <a:rPr lang="fi-FI" dirty="0"/>
              <a:t>, </a:t>
            </a:r>
            <a:r>
              <a:rPr lang="fi-FI" dirty="0" err="1"/>
              <a:t>hyperventilation</a:t>
            </a:r>
            <a:r>
              <a:rPr lang="fi-FI" dirty="0"/>
              <a:t> </a:t>
            </a:r>
            <a:r>
              <a:rPr lang="fi-FI" dirty="0" err="1"/>
              <a:t>reduces</a:t>
            </a:r>
            <a:r>
              <a:rPr lang="fi-FI" dirty="0"/>
              <a:t> </a:t>
            </a:r>
            <a:r>
              <a:rPr lang="fi-FI" dirty="0" err="1"/>
              <a:t>cerebral</a:t>
            </a:r>
            <a:r>
              <a:rPr lang="fi-FI" dirty="0"/>
              <a:t> </a:t>
            </a:r>
            <a:r>
              <a:rPr lang="fi-FI" dirty="0" err="1"/>
              <a:t>blood</a:t>
            </a:r>
            <a:r>
              <a:rPr lang="fi-FI" dirty="0"/>
              <a:t> </a:t>
            </a:r>
            <a:r>
              <a:rPr lang="fi-FI" dirty="0" err="1"/>
              <a:t>flow</a:t>
            </a:r>
            <a:r>
              <a:rPr lang="fi-FI" dirty="0"/>
              <a:t> and </a:t>
            </a:r>
            <a:r>
              <a:rPr lang="fi-FI" dirty="0" err="1"/>
              <a:t>lowers</a:t>
            </a:r>
            <a:r>
              <a:rPr lang="fi-FI" dirty="0"/>
              <a:t> </a:t>
            </a:r>
            <a:r>
              <a:rPr lang="fi-FI" dirty="0" err="1"/>
              <a:t>intracranial</a:t>
            </a:r>
            <a:r>
              <a:rPr lang="fi-FI" dirty="0"/>
              <a:t> </a:t>
            </a:r>
            <a:r>
              <a:rPr lang="fi-FI" dirty="0" err="1"/>
              <a:t>pressure</a:t>
            </a:r>
            <a:r>
              <a:rPr lang="fi-FI" dirty="0"/>
              <a:t> </a:t>
            </a:r>
            <a:r>
              <a:rPr lang="fi-FI" dirty="0" err="1"/>
              <a:t>but</a:t>
            </a:r>
            <a:r>
              <a:rPr lang="fi-FI" dirty="0"/>
              <a:t> </a:t>
            </a:r>
            <a:r>
              <a:rPr lang="fi-FI" dirty="0" err="1"/>
              <a:t>can</a:t>
            </a:r>
            <a:r>
              <a:rPr lang="fi-FI" dirty="0"/>
              <a:t> </a:t>
            </a:r>
            <a:r>
              <a:rPr lang="fi-FI" dirty="0" err="1"/>
              <a:t>cause</a:t>
            </a:r>
            <a:r>
              <a:rPr lang="fi-FI" dirty="0"/>
              <a:t> </a:t>
            </a:r>
            <a:r>
              <a:rPr lang="fi-FI" dirty="0" err="1"/>
              <a:t>inadequate</a:t>
            </a:r>
            <a:r>
              <a:rPr lang="fi-FI" dirty="0"/>
              <a:t> </a:t>
            </a:r>
            <a:r>
              <a:rPr lang="fi-FI" dirty="0" err="1"/>
              <a:t>perfusion</a:t>
            </a:r>
            <a:r>
              <a:rPr lang="fi-FI" dirty="0"/>
              <a:t> and </a:t>
            </a:r>
            <a:r>
              <a:rPr lang="fi-FI" dirty="0" err="1"/>
              <a:t>oxygenation</a:t>
            </a:r>
            <a:endParaRPr lang="fi-FI" dirty="0"/>
          </a:p>
          <a:p>
            <a:r>
              <a:rPr lang="fi-FI" dirty="0"/>
              <a:t>Hypoventilation </a:t>
            </a:r>
            <a:r>
              <a:rPr lang="fi-FI" dirty="0" err="1"/>
              <a:t>increases</a:t>
            </a:r>
            <a:r>
              <a:rPr lang="fi-FI" dirty="0"/>
              <a:t> CBF and </a:t>
            </a:r>
            <a:r>
              <a:rPr lang="fi-FI" dirty="0" err="1"/>
              <a:t>can</a:t>
            </a:r>
            <a:r>
              <a:rPr lang="fi-FI" dirty="0"/>
              <a:t> </a:t>
            </a:r>
            <a:r>
              <a:rPr lang="fi-FI" dirty="0" err="1"/>
              <a:t>result</a:t>
            </a:r>
            <a:r>
              <a:rPr lang="fi-FI" dirty="0"/>
              <a:t> in </a:t>
            </a:r>
            <a:r>
              <a:rPr lang="fi-FI" dirty="0" err="1"/>
              <a:t>increased</a:t>
            </a:r>
            <a:r>
              <a:rPr lang="fi-FI" dirty="0"/>
              <a:t> ICP</a:t>
            </a:r>
          </a:p>
          <a:p>
            <a:r>
              <a:rPr lang="fi-FI" dirty="0" err="1"/>
              <a:t>Both</a:t>
            </a:r>
            <a:r>
              <a:rPr lang="fi-FI" dirty="0"/>
              <a:t> </a:t>
            </a:r>
            <a:r>
              <a:rPr lang="fi-FI" dirty="0" err="1"/>
              <a:t>may</a:t>
            </a:r>
            <a:r>
              <a:rPr lang="fi-FI" dirty="0"/>
              <a:t> </a:t>
            </a:r>
            <a:r>
              <a:rPr lang="fi-FI" dirty="0" err="1"/>
              <a:t>result</a:t>
            </a:r>
            <a:r>
              <a:rPr lang="fi-FI" dirty="0"/>
              <a:t> in </a:t>
            </a:r>
            <a:r>
              <a:rPr lang="fi-FI" dirty="0" err="1"/>
              <a:t>secondary</a:t>
            </a:r>
            <a:r>
              <a:rPr lang="fi-FI" dirty="0"/>
              <a:t> </a:t>
            </a:r>
            <a:r>
              <a:rPr lang="fi-FI" dirty="0" err="1"/>
              <a:t>brain</a:t>
            </a:r>
            <a:r>
              <a:rPr lang="fi-FI" dirty="0"/>
              <a:t> </a:t>
            </a:r>
            <a:r>
              <a:rPr lang="fi-FI" dirty="0" err="1"/>
              <a:t>injury</a:t>
            </a:r>
            <a:endParaRPr lang="fi-FI" dirty="0"/>
          </a:p>
          <a:p>
            <a:endParaRPr lang="fi-FI" dirty="0"/>
          </a:p>
          <a:p>
            <a:r>
              <a:rPr lang="fi-FI" dirty="0"/>
              <a:t>By </a:t>
            </a:r>
            <a:r>
              <a:rPr lang="fi-FI" dirty="0" err="1"/>
              <a:t>normoventilation</a:t>
            </a:r>
            <a:r>
              <a:rPr lang="fi-FI" dirty="0"/>
              <a:t> we </a:t>
            </a:r>
            <a:r>
              <a:rPr lang="fi-FI" dirty="0" err="1"/>
              <a:t>try</a:t>
            </a:r>
            <a:r>
              <a:rPr lang="fi-FI" dirty="0"/>
              <a:t> to </a:t>
            </a:r>
            <a:r>
              <a:rPr lang="fi-FI" dirty="0" err="1"/>
              <a:t>prevent</a:t>
            </a:r>
            <a:r>
              <a:rPr lang="fi-FI" dirty="0"/>
              <a:t> </a:t>
            </a:r>
            <a:r>
              <a:rPr lang="fi-FI" dirty="0" err="1"/>
              <a:t>secondary</a:t>
            </a:r>
            <a:r>
              <a:rPr lang="fi-FI" dirty="0"/>
              <a:t> </a:t>
            </a:r>
            <a:r>
              <a:rPr lang="fi-FI" dirty="0" err="1"/>
              <a:t>brain</a:t>
            </a:r>
            <a:r>
              <a:rPr lang="fi-FI" dirty="0"/>
              <a:t> </a:t>
            </a:r>
            <a:r>
              <a:rPr lang="fi-FI" dirty="0" err="1"/>
              <a:t>injury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0430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/>
              <a:t>Especially</a:t>
            </a:r>
            <a:r>
              <a:rPr lang="fi-FI" dirty="0"/>
              <a:t> with patients </a:t>
            </a:r>
            <a:r>
              <a:rPr lang="fi-FI" dirty="0" err="1"/>
              <a:t>suffering</a:t>
            </a:r>
            <a:r>
              <a:rPr lang="fi-FI" dirty="0"/>
              <a:t> traumatic </a:t>
            </a:r>
            <a:r>
              <a:rPr lang="fi-FI" dirty="0" err="1"/>
              <a:t>brain</a:t>
            </a:r>
            <a:r>
              <a:rPr lang="fi-FI" dirty="0"/>
              <a:t> </a:t>
            </a:r>
            <a:r>
              <a:rPr lang="fi-FI" dirty="0" err="1"/>
              <a:t>injury</a:t>
            </a:r>
            <a:r>
              <a:rPr lang="fi-FI" dirty="0"/>
              <a:t>, </a:t>
            </a:r>
            <a:r>
              <a:rPr lang="fi-FI" dirty="0" err="1"/>
              <a:t>multiple</a:t>
            </a:r>
            <a:r>
              <a:rPr lang="fi-FI" dirty="0"/>
              <a:t> </a:t>
            </a:r>
            <a:r>
              <a:rPr lang="fi-FI" dirty="0" err="1"/>
              <a:t>studies</a:t>
            </a:r>
            <a:r>
              <a:rPr lang="fi-FI" dirty="0"/>
              <a:t>, </a:t>
            </a:r>
            <a:r>
              <a:rPr lang="fi-FI" dirty="0" err="1"/>
              <a:t>including</a:t>
            </a:r>
            <a:r>
              <a:rPr lang="fi-FI" dirty="0"/>
              <a:t> </a:t>
            </a:r>
            <a:r>
              <a:rPr lang="fi-FI" dirty="0" err="1"/>
              <a:t>Dumont</a:t>
            </a:r>
            <a:r>
              <a:rPr lang="fi-FI" dirty="0"/>
              <a:t> et </a:t>
            </a:r>
            <a:r>
              <a:rPr lang="fi-FI" dirty="0" err="1"/>
              <a:t>al</a:t>
            </a:r>
            <a:r>
              <a:rPr lang="fi-FI" dirty="0"/>
              <a:t> in 2010 and </a:t>
            </a:r>
            <a:r>
              <a:rPr lang="fi-FI" dirty="0" err="1"/>
              <a:t>Knapp</a:t>
            </a:r>
            <a:r>
              <a:rPr lang="fi-FI" dirty="0"/>
              <a:t> et </a:t>
            </a:r>
            <a:r>
              <a:rPr lang="fi-FI" dirty="0" err="1"/>
              <a:t>al</a:t>
            </a:r>
            <a:r>
              <a:rPr lang="fi-FI" dirty="0"/>
              <a:t> in 2023, </a:t>
            </a:r>
            <a:r>
              <a:rPr lang="fi-FI" dirty="0" err="1"/>
              <a:t>have</a:t>
            </a:r>
            <a:r>
              <a:rPr lang="fi-FI" dirty="0"/>
              <a:t> </a:t>
            </a:r>
            <a:r>
              <a:rPr lang="fi-FI" dirty="0" err="1"/>
              <a:t>shown</a:t>
            </a:r>
            <a:r>
              <a:rPr lang="fi-FI" dirty="0"/>
              <a:t> an association with </a:t>
            </a:r>
            <a:r>
              <a:rPr lang="fi-FI" dirty="0" err="1"/>
              <a:t>normoventilation</a:t>
            </a:r>
            <a:r>
              <a:rPr lang="fi-FI" dirty="0"/>
              <a:t> and </a:t>
            </a:r>
            <a:r>
              <a:rPr lang="fi-FI" dirty="0" err="1"/>
              <a:t>better</a:t>
            </a:r>
            <a:r>
              <a:rPr lang="fi-FI" dirty="0"/>
              <a:t> </a:t>
            </a:r>
            <a:r>
              <a:rPr lang="fi-FI" dirty="0" err="1"/>
              <a:t>outcomes</a:t>
            </a:r>
            <a:r>
              <a:rPr lang="fi-FI" dirty="0"/>
              <a:t>.</a:t>
            </a:r>
          </a:p>
          <a:p>
            <a:r>
              <a:rPr lang="fi-FI" dirty="0"/>
              <a:t>In a study of 65 </a:t>
            </a:r>
            <a:r>
              <a:rPr lang="fi-FI" dirty="0" err="1"/>
              <a:t>intubated</a:t>
            </a:r>
            <a:r>
              <a:rPr lang="fi-FI" dirty="0"/>
              <a:t> </a:t>
            </a:r>
            <a:r>
              <a:rPr lang="fi-FI" dirty="0" err="1"/>
              <a:t>tbi</a:t>
            </a:r>
            <a:r>
              <a:rPr lang="fi-FI" dirty="0"/>
              <a:t> patients </a:t>
            </a:r>
            <a:r>
              <a:rPr lang="fi-FI" dirty="0" err="1"/>
              <a:t>concucted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Dumont</a:t>
            </a:r>
            <a:r>
              <a:rPr lang="fi-FI" dirty="0"/>
              <a:t> et </a:t>
            </a:r>
            <a:r>
              <a:rPr lang="fi-FI" dirty="0" err="1"/>
              <a:t>al</a:t>
            </a:r>
            <a:r>
              <a:rPr lang="fi-FI" dirty="0"/>
              <a:t>, </a:t>
            </a:r>
            <a:r>
              <a:rPr lang="fi-FI" dirty="0" err="1"/>
              <a:t>hypo</a:t>
            </a:r>
            <a:r>
              <a:rPr lang="fi-FI" dirty="0"/>
              <a:t> </a:t>
            </a:r>
            <a:r>
              <a:rPr lang="fi-FI" dirty="0" err="1"/>
              <a:t>or</a:t>
            </a:r>
            <a:r>
              <a:rPr lang="fi-FI" dirty="0"/>
              <a:t> </a:t>
            </a:r>
            <a:r>
              <a:rPr lang="fi-FI" dirty="0" err="1"/>
              <a:t>hypercarbia</a:t>
            </a:r>
            <a:r>
              <a:rPr lang="fi-FI" dirty="0"/>
              <a:t> in </a:t>
            </a:r>
            <a:r>
              <a:rPr lang="fi-FI" dirty="0" err="1"/>
              <a:t>arterial</a:t>
            </a:r>
            <a:r>
              <a:rPr lang="fi-FI" dirty="0"/>
              <a:t> </a:t>
            </a:r>
            <a:r>
              <a:rPr lang="fi-FI" dirty="0" err="1"/>
              <a:t>blood</a:t>
            </a:r>
            <a:r>
              <a:rPr lang="fi-FI" dirty="0"/>
              <a:t> </a:t>
            </a:r>
            <a:r>
              <a:rPr lang="fi-FI" dirty="0" err="1"/>
              <a:t>gas</a:t>
            </a:r>
            <a:r>
              <a:rPr lang="fi-FI" dirty="0"/>
              <a:t> analysis at </a:t>
            </a:r>
            <a:r>
              <a:rPr lang="fi-FI" dirty="0" err="1"/>
              <a:t>hospital</a:t>
            </a:r>
            <a:r>
              <a:rPr lang="fi-FI" dirty="0"/>
              <a:t> </a:t>
            </a:r>
            <a:r>
              <a:rPr lang="fi-FI" dirty="0" err="1"/>
              <a:t>arrival</a:t>
            </a:r>
            <a:r>
              <a:rPr lang="fi-FI" dirty="0"/>
              <a:t> </a:t>
            </a:r>
            <a:r>
              <a:rPr lang="fi-FI" dirty="0" err="1"/>
              <a:t>were</a:t>
            </a:r>
            <a:r>
              <a:rPr lang="fi-FI" dirty="0"/>
              <a:t> </a:t>
            </a:r>
            <a:r>
              <a:rPr lang="fi-FI" dirty="0" err="1"/>
              <a:t>strongly</a:t>
            </a:r>
            <a:r>
              <a:rPr lang="fi-FI" dirty="0"/>
              <a:t> </a:t>
            </a:r>
            <a:r>
              <a:rPr lang="fi-FI" dirty="0" err="1"/>
              <a:t>associated</a:t>
            </a:r>
            <a:r>
              <a:rPr lang="fi-FI" dirty="0"/>
              <a:t> with </a:t>
            </a:r>
            <a:r>
              <a:rPr lang="fi-FI" dirty="0" err="1"/>
              <a:t>increased</a:t>
            </a:r>
            <a:r>
              <a:rPr lang="fi-FI" dirty="0"/>
              <a:t> </a:t>
            </a:r>
            <a:r>
              <a:rPr lang="fi-FI" dirty="0" err="1"/>
              <a:t>mortality</a:t>
            </a:r>
            <a:endParaRPr lang="fi-FI" dirty="0"/>
          </a:p>
          <a:p>
            <a:r>
              <a:rPr lang="fi-FI" dirty="0" err="1"/>
              <a:t>Similar</a:t>
            </a:r>
            <a:r>
              <a:rPr lang="fi-FI" dirty="0"/>
              <a:t> </a:t>
            </a:r>
            <a:r>
              <a:rPr lang="fi-FI" dirty="0" err="1"/>
              <a:t>results</a:t>
            </a:r>
            <a:r>
              <a:rPr lang="fi-FI" dirty="0"/>
              <a:t> </a:t>
            </a:r>
            <a:r>
              <a:rPr lang="fi-FI" dirty="0" err="1"/>
              <a:t>were</a:t>
            </a:r>
            <a:r>
              <a:rPr lang="fi-FI" dirty="0"/>
              <a:t> </a:t>
            </a:r>
            <a:r>
              <a:rPr lang="fi-FI" dirty="0" err="1"/>
              <a:t>shown</a:t>
            </a:r>
            <a:r>
              <a:rPr lang="fi-FI" dirty="0"/>
              <a:t> in a study </a:t>
            </a:r>
            <a:r>
              <a:rPr lang="fi-FI" dirty="0" err="1"/>
              <a:t>conducted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Knapp</a:t>
            </a:r>
            <a:r>
              <a:rPr lang="fi-FI" dirty="0"/>
              <a:t> et </a:t>
            </a:r>
            <a:r>
              <a:rPr lang="fi-FI" dirty="0" err="1"/>
              <a:t>al</a:t>
            </a:r>
            <a:r>
              <a:rPr lang="fi-FI" dirty="0"/>
              <a:t>, and as we </a:t>
            </a:r>
            <a:r>
              <a:rPr lang="fi-FI" dirty="0" err="1"/>
              <a:t>can</a:t>
            </a:r>
            <a:r>
              <a:rPr lang="fi-FI" dirty="0"/>
              <a:t> </a:t>
            </a:r>
            <a:r>
              <a:rPr lang="fi-FI" dirty="0" err="1"/>
              <a:t>see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the </a:t>
            </a:r>
            <a:r>
              <a:rPr lang="fi-FI" dirty="0" err="1"/>
              <a:t>figure</a:t>
            </a:r>
            <a:r>
              <a:rPr lang="fi-FI" dirty="0"/>
              <a:t>, the </a:t>
            </a:r>
            <a:r>
              <a:rPr lang="fi-FI" dirty="0" err="1"/>
              <a:t>mortality</a:t>
            </a:r>
            <a:r>
              <a:rPr lang="fi-FI" dirty="0"/>
              <a:t> risk is </a:t>
            </a:r>
            <a:r>
              <a:rPr lang="fi-FI" dirty="0" err="1"/>
              <a:t>significantly</a:t>
            </a:r>
            <a:r>
              <a:rPr lang="fi-FI" dirty="0"/>
              <a:t> higher in </a:t>
            </a:r>
            <a:r>
              <a:rPr lang="fi-FI" dirty="0" err="1"/>
              <a:t>hypo</a:t>
            </a:r>
            <a:r>
              <a:rPr lang="fi-FI" dirty="0"/>
              <a:t> </a:t>
            </a:r>
            <a:r>
              <a:rPr lang="fi-FI" dirty="0" err="1"/>
              <a:t>or</a:t>
            </a:r>
            <a:r>
              <a:rPr lang="fi-FI" dirty="0"/>
              <a:t> </a:t>
            </a:r>
            <a:r>
              <a:rPr lang="fi-FI" dirty="0" err="1"/>
              <a:t>hypercapnia</a:t>
            </a:r>
            <a:r>
              <a:rPr lang="fi-FI" dirty="0"/>
              <a:t>.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35333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F5BF2-E4D2-2CA0-9C98-F4362BCE3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6B37AEE2-26C3-6E88-BDB5-A2173900C5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84084922-AE74-9585-EF94-16E54308EC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/>
              <a:t>Especially</a:t>
            </a:r>
            <a:r>
              <a:rPr lang="fi-FI" dirty="0"/>
              <a:t> with patients </a:t>
            </a:r>
            <a:r>
              <a:rPr lang="fi-FI" dirty="0" err="1"/>
              <a:t>suffering</a:t>
            </a:r>
            <a:r>
              <a:rPr lang="fi-FI" dirty="0"/>
              <a:t> traumatic </a:t>
            </a:r>
            <a:r>
              <a:rPr lang="fi-FI" dirty="0" err="1"/>
              <a:t>brain</a:t>
            </a:r>
            <a:r>
              <a:rPr lang="fi-FI" dirty="0"/>
              <a:t> </a:t>
            </a:r>
            <a:r>
              <a:rPr lang="fi-FI" dirty="0" err="1"/>
              <a:t>injury</a:t>
            </a:r>
            <a:r>
              <a:rPr lang="fi-FI" dirty="0"/>
              <a:t>, </a:t>
            </a:r>
            <a:r>
              <a:rPr lang="fi-FI" dirty="0" err="1"/>
              <a:t>multiple</a:t>
            </a:r>
            <a:r>
              <a:rPr lang="fi-FI" dirty="0"/>
              <a:t> </a:t>
            </a:r>
            <a:r>
              <a:rPr lang="fi-FI" dirty="0" err="1"/>
              <a:t>studies</a:t>
            </a:r>
            <a:r>
              <a:rPr lang="fi-FI" dirty="0"/>
              <a:t>, </a:t>
            </a:r>
            <a:r>
              <a:rPr lang="fi-FI" dirty="0" err="1"/>
              <a:t>including</a:t>
            </a:r>
            <a:r>
              <a:rPr lang="fi-FI" dirty="0"/>
              <a:t> </a:t>
            </a:r>
            <a:r>
              <a:rPr lang="fi-FI" dirty="0" err="1"/>
              <a:t>Dumont</a:t>
            </a:r>
            <a:r>
              <a:rPr lang="fi-FI" dirty="0"/>
              <a:t> et </a:t>
            </a:r>
            <a:r>
              <a:rPr lang="fi-FI" dirty="0" err="1"/>
              <a:t>al</a:t>
            </a:r>
            <a:r>
              <a:rPr lang="fi-FI" dirty="0"/>
              <a:t> in 2010 and </a:t>
            </a:r>
            <a:r>
              <a:rPr lang="fi-FI" dirty="0" err="1"/>
              <a:t>Knapp</a:t>
            </a:r>
            <a:r>
              <a:rPr lang="fi-FI" dirty="0"/>
              <a:t> et </a:t>
            </a:r>
            <a:r>
              <a:rPr lang="fi-FI" dirty="0" err="1"/>
              <a:t>al</a:t>
            </a:r>
            <a:r>
              <a:rPr lang="fi-FI" dirty="0"/>
              <a:t> in 2023, </a:t>
            </a:r>
            <a:r>
              <a:rPr lang="fi-FI" dirty="0" err="1"/>
              <a:t>have</a:t>
            </a:r>
            <a:r>
              <a:rPr lang="fi-FI" dirty="0"/>
              <a:t> </a:t>
            </a:r>
            <a:r>
              <a:rPr lang="fi-FI" dirty="0" err="1"/>
              <a:t>shown</a:t>
            </a:r>
            <a:r>
              <a:rPr lang="fi-FI" dirty="0"/>
              <a:t> an association with </a:t>
            </a:r>
            <a:r>
              <a:rPr lang="fi-FI" dirty="0" err="1"/>
              <a:t>normoventilation</a:t>
            </a:r>
            <a:r>
              <a:rPr lang="fi-FI" dirty="0"/>
              <a:t> and </a:t>
            </a:r>
            <a:r>
              <a:rPr lang="fi-FI" dirty="0" err="1"/>
              <a:t>better</a:t>
            </a:r>
            <a:r>
              <a:rPr lang="fi-FI" dirty="0"/>
              <a:t> </a:t>
            </a:r>
            <a:r>
              <a:rPr lang="fi-FI" dirty="0" err="1"/>
              <a:t>outcomes</a:t>
            </a:r>
            <a:r>
              <a:rPr lang="fi-FI" dirty="0"/>
              <a:t>.</a:t>
            </a:r>
          </a:p>
          <a:p>
            <a:r>
              <a:rPr lang="fi-FI" dirty="0"/>
              <a:t>In a study of 65 </a:t>
            </a:r>
            <a:r>
              <a:rPr lang="fi-FI" dirty="0" err="1"/>
              <a:t>intubated</a:t>
            </a:r>
            <a:r>
              <a:rPr lang="fi-FI" dirty="0"/>
              <a:t> </a:t>
            </a:r>
            <a:r>
              <a:rPr lang="fi-FI" dirty="0" err="1"/>
              <a:t>tbi</a:t>
            </a:r>
            <a:r>
              <a:rPr lang="fi-FI" dirty="0"/>
              <a:t> patients </a:t>
            </a:r>
            <a:r>
              <a:rPr lang="fi-FI" dirty="0" err="1"/>
              <a:t>concucted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Dumont</a:t>
            </a:r>
            <a:r>
              <a:rPr lang="fi-FI" dirty="0"/>
              <a:t> et </a:t>
            </a:r>
            <a:r>
              <a:rPr lang="fi-FI" dirty="0" err="1"/>
              <a:t>al</a:t>
            </a:r>
            <a:r>
              <a:rPr lang="fi-FI" dirty="0"/>
              <a:t>, </a:t>
            </a:r>
            <a:r>
              <a:rPr lang="fi-FI" dirty="0" err="1"/>
              <a:t>hypo</a:t>
            </a:r>
            <a:r>
              <a:rPr lang="fi-FI" dirty="0"/>
              <a:t> </a:t>
            </a:r>
            <a:r>
              <a:rPr lang="fi-FI" dirty="0" err="1"/>
              <a:t>or</a:t>
            </a:r>
            <a:r>
              <a:rPr lang="fi-FI" dirty="0"/>
              <a:t> </a:t>
            </a:r>
            <a:r>
              <a:rPr lang="fi-FI" dirty="0" err="1"/>
              <a:t>hypercarbia</a:t>
            </a:r>
            <a:r>
              <a:rPr lang="fi-FI" dirty="0"/>
              <a:t> in </a:t>
            </a:r>
            <a:r>
              <a:rPr lang="fi-FI" dirty="0" err="1"/>
              <a:t>arterial</a:t>
            </a:r>
            <a:r>
              <a:rPr lang="fi-FI" dirty="0"/>
              <a:t> </a:t>
            </a:r>
            <a:r>
              <a:rPr lang="fi-FI" dirty="0" err="1"/>
              <a:t>blood</a:t>
            </a:r>
            <a:r>
              <a:rPr lang="fi-FI" dirty="0"/>
              <a:t> </a:t>
            </a:r>
            <a:r>
              <a:rPr lang="fi-FI" dirty="0" err="1"/>
              <a:t>gas</a:t>
            </a:r>
            <a:r>
              <a:rPr lang="fi-FI" dirty="0"/>
              <a:t> analysis at </a:t>
            </a:r>
            <a:r>
              <a:rPr lang="fi-FI" dirty="0" err="1"/>
              <a:t>hospital</a:t>
            </a:r>
            <a:r>
              <a:rPr lang="fi-FI" dirty="0"/>
              <a:t> </a:t>
            </a:r>
            <a:r>
              <a:rPr lang="fi-FI" dirty="0" err="1"/>
              <a:t>arrival</a:t>
            </a:r>
            <a:r>
              <a:rPr lang="fi-FI" dirty="0"/>
              <a:t> </a:t>
            </a:r>
            <a:r>
              <a:rPr lang="fi-FI" dirty="0" err="1"/>
              <a:t>were</a:t>
            </a:r>
            <a:r>
              <a:rPr lang="fi-FI" dirty="0"/>
              <a:t> </a:t>
            </a:r>
            <a:r>
              <a:rPr lang="fi-FI" dirty="0" err="1"/>
              <a:t>strongly</a:t>
            </a:r>
            <a:r>
              <a:rPr lang="fi-FI" dirty="0"/>
              <a:t> </a:t>
            </a:r>
            <a:r>
              <a:rPr lang="fi-FI" dirty="0" err="1"/>
              <a:t>associated</a:t>
            </a:r>
            <a:r>
              <a:rPr lang="fi-FI" dirty="0"/>
              <a:t> with </a:t>
            </a:r>
            <a:r>
              <a:rPr lang="fi-FI" dirty="0" err="1"/>
              <a:t>increased</a:t>
            </a:r>
            <a:r>
              <a:rPr lang="fi-FI" dirty="0"/>
              <a:t> </a:t>
            </a:r>
            <a:r>
              <a:rPr lang="fi-FI" dirty="0" err="1"/>
              <a:t>mortality</a:t>
            </a:r>
            <a:endParaRPr lang="fi-FI" dirty="0"/>
          </a:p>
          <a:p>
            <a:r>
              <a:rPr lang="fi-FI" dirty="0" err="1"/>
              <a:t>Similar</a:t>
            </a:r>
            <a:r>
              <a:rPr lang="fi-FI" dirty="0"/>
              <a:t> </a:t>
            </a:r>
            <a:r>
              <a:rPr lang="fi-FI" dirty="0" err="1"/>
              <a:t>results</a:t>
            </a:r>
            <a:r>
              <a:rPr lang="fi-FI" dirty="0"/>
              <a:t> </a:t>
            </a:r>
            <a:r>
              <a:rPr lang="fi-FI" dirty="0" err="1"/>
              <a:t>were</a:t>
            </a:r>
            <a:r>
              <a:rPr lang="fi-FI" dirty="0"/>
              <a:t> </a:t>
            </a:r>
            <a:r>
              <a:rPr lang="fi-FI" dirty="0" err="1"/>
              <a:t>shown</a:t>
            </a:r>
            <a:r>
              <a:rPr lang="fi-FI" dirty="0"/>
              <a:t> in a study </a:t>
            </a:r>
            <a:r>
              <a:rPr lang="fi-FI" dirty="0" err="1"/>
              <a:t>conducted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Knapp</a:t>
            </a:r>
            <a:r>
              <a:rPr lang="fi-FI" dirty="0"/>
              <a:t> et </a:t>
            </a:r>
            <a:r>
              <a:rPr lang="fi-FI" dirty="0" err="1"/>
              <a:t>al</a:t>
            </a:r>
            <a:r>
              <a:rPr lang="fi-FI" dirty="0"/>
              <a:t>, and as we </a:t>
            </a:r>
            <a:r>
              <a:rPr lang="fi-FI" dirty="0" err="1"/>
              <a:t>can</a:t>
            </a:r>
            <a:r>
              <a:rPr lang="fi-FI" dirty="0"/>
              <a:t> </a:t>
            </a:r>
            <a:r>
              <a:rPr lang="fi-FI" dirty="0" err="1"/>
              <a:t>see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the </a:t>
            </a:r>
            <a:r>
              <a:rPr lang="fi-FI" dirty="0" err="1"/>
              <a:t>figure</a:t>
            </a:r>
            <a:r>
              <a:rPr lang="fi-FI" dirty="0"/>
              <a:t>, the </a:t>
            </a:r>
            <a:r>
              <a:rPr lang="fi-FI" dirty="0" err="1"/>
              <a:t>mortality</a:t>
            </a:r>
            <a:r>
              <a:rPr lang="fi-FI" dirty="0"/>
              <a:t> risk is </a:t>
            </a:r>
            <a:r>
              <a:rPr lang="fi-FI" dirty="0" err="1"/>
              <a:t>significantly</a:t>
            </a:r>
            <a:r>
              <a:rPr lang="fi-FI" dirty="0"/>
              <a:t> higher in </a:t>
            </a:r>
            <a:r>
              <a:rPr lang="fi-FI" dirty="0" err="1"/>
              <a:t>hypo</a:t>
            </a:r>
            <a:r>
              <a:rPr lang="fi-FI" dirty="0"/>
              <a:t> </a:t>
            </a:r>
            <a:r>
              <a:rPr lang="fi-FI" dirty="0" err="1"/>
              <a:t>or</a:t>
            </a:r>
            <a:r>
              <a:rPr lang="fi-FI" dirty="0"/>
              <a:t> </a:t>
            </a:r>
            <a:r>
              <a:rPr lang="fi-FI" dirty="0" err="1"/>
              <a:t>hypercapnia</a:t>
            </a:r>
            <a:r>
              <a:rPr lang="fi-FI" dirty="0"/>
              <a:t>.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9960236-3C99-5E08-4E93-1762C45B45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3088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In the </a:t>
            </a:r>
            <a:r>
              <a:rPr lang="fi-FI" dirty="0" err="1"/>
              <a:t>current</a:t>
            </a:r>
            <a:r>
              <a:rPr lang="fi-FI" dirty="0"/>
              <a:t> </a:t>
            </a:r>
            <a:r>
              <a:rPr lang="fi-FI" dirty="0" err="1"/>
              <a:t>quality</a:t>
            </a:r>
            <a:r>
              <a:rPr lang="fi-FI" dirty="0"/>
              <a:t> </a:t>
            </a:r>
            <a:r>
              <a:rPr lang="fi-FI" dirty="0" err="1"/>
              <a:t>indicators</a:t>
            </a:r>
            <a:r>
              <a:rPr lang="fi-FI" dirty="0"/>
              <a:t> for </a:t>
            </a:r>
            <a:r>
              <a:rPr lang="fi-FI" dirty="0" err="1"/>
              <a:t>prehospital</a:t>
            </a:r>
            <a:r>
              <a:rPr lang="fi-FI" dirty="0"/>
              <a:t> </a:t>
            </a:r>
            <a:r>
              <a:rPr lang="fi-FI" dirty="0" err="1"/>
              <a:t>advanced</a:t>
            </a:r>
            <a:r>
              <a:rPr lang="fi-FI" dirty="0"/>
              <a:t> </a:t>
            </a:r>
            <a:r>
              <a:rPr lang="fi-FI" dirty="0" err="1"/>
              <a:t>airway</a:t>
            </a:r>
            <a:r>
              <a:rPr lang="fi-FI" dirty="0"/>
              <a:t> management, </a:t>
            </a:r>
            <a:r>
              <a:rPr lang="fi-FI" dirty="0" err="1"/>
              <a:t>kottmann</a:t>
            </a:r>
            <a:r>
              <a:rPr lang="fi-FI" dirty="0"/>
              <a:t> et </a:t>
            </a:r>
            <a:r>
              <a:rPr lang="fi-FI" dirty="0" err="1"/>
              <a:t>al</a:t>
            </a:r>
            <a:r>
              <a:rPr lang="fi-FI" dirty="0"/>
              <a:t> </a:t>
            </a:r>
            <a:r>
              <a:rPr lang="fi-FI" dirty="0" err="1"/>
              <a:t>recommend</a:t>
            </a:r>
            <a:r>
              <a:rPr lang="fi-FI" dirty="0"/>
              <a:t> the </a:t>
            </a:r>
            <a:r>
              <a:rPr lang="fi-FI" dirty="0" err="1"/>
              <a:t>following</a:t>
            </a:r>
            <a:r>
              <a:rPr lang="fi-FI" dirty="0"/>
              <a:t> </a:t>
            </a:r>
            <a:r>
              <a:rPr lang="fi-FI" dirty="0" err="1"/>
              <a:t>ventilatory</a:t>
            </a:r>
            <a:r>
              <a:rPr lang="fi-FI" dirty="0"/>
              <a:t> </a:t>
            </a:r>
            <a:r>
              <a:rPr lang="fi-FI" dirty="0" err="1"/>
              <a:t>targets</a:t>
            </a:r>
            <a:r>
              <a:rPr lang="fi-FI" dirty="0"/>
              <a:t>.</a:t>
            </a:r>
          </a:p>
          <a:p>
            <a:endParaRPr lang="fi-FI" dirty="0"/>
          </a:p>
          <a:p>
            <a:r>
              <a:rPr lang="fi-FI" dirty="0"/>
              <a:t>For Patients with TBI, </a:t>
            </a:r>
            <a:r>
              <a:rPr lang="fi-FI" dirty="0" err="1"/>
              <a:t>ventilation</a:t>
            </a:r>
            <a:r>
              <a:rPr lang="fi-FI" dirty="0"/>
              <a:t> </a:t>
            </a:r>
            <a:r>
              <a:rPr lang="fi-FI" dirty="0" err="1"/>
              <a:t>targets</a:t>
            </a:r>
            <a:r>
              <a:rPr lang="fi-FI" dirty="0"/>
              <a:t> </a:t>
            </a:r>
            <a:r>
              <a:rPr lang="fi-FI" dirty="0" err="1"/>
              <a:t>are</a:t>
            </a:r>
            <a:r>
              <a:rPr lang="fi-FI" dirty="0"/>
              <a:t> </a:t>
            </a:r>
            <a:r>
              <a:rPr lang="fi-FI" dirty="0" err="1"/>
              <a:t>more</a:t>
            </a:r>
            <a:r>
              <a:rPr lang="fi-FI" dirty="0"/>
              <a:t> </a:t>
            </a:r>
            <a:r>
              <a:rPr lang="fi-FI" dirty="0" err="1"/>
              <a:t>strict</a:t>
            </a:r>
            <a:r>
              <a:rPr lang="fi-FI" dirty="0"/>
              <a:t>. </a:t>
            </a:r>
            <a:r>
              <a:rPr lang="fi-FI" dirty="0" err="1"/>
              <a:t>But</a:t>
            </a:r>
            <a:r>
              <a:rPr lang="fi-FI" dirty="0"/>
              <a:t> to </a:t>
            </a:r>
            <a:r>
              <a:rPr lang="fi-FI" dirty="0" err="1"/>
              <a:t>achieve</a:t>
            </a:r>
            <a:r>
              <a:rPr lang="fi-FI" dirty="0"/>
              <a:t> </a:t>
            </a:r>
            <a:r>
              <a:rPr lang="fi-FI" dirty="0" err="1"/>
              <a:t>these</a:t>
            </a:r>
            <a:r>
              <a:rPr lang="fi-FI" dirty="0"/>
              <a:t> </a:t>
            </a:r>
            <a:r>
              <a:rPr lang="fi-FI" dirty="0" err="1"/>
              <a:t>targets</a:t>
            </a:r>
            <a:r>
              <a:rPr lang="fi-FI" dirty="0"/>
              <a:t>, the gradient </a:t>
            </a:r>
            <a:r>
              <a:rPr lang="fi-FI" dirty="0" err="1"/>
              <a:t>between</a:t>
            </a:r>
            <a:r>
              <a:rPr lang="fi-FI" dirty="0"/>
              <a:t> </a:t>
            </a:r>
            <a:r>
              <a:rPr lang="fi-FI" dirty="0" err="1"/>
              <a:t>Arterial</a:t>
            </a:r>
            <a:r>
              <a:rPr lang="fi-FI" dirty="0"/>
              <a:t> CO2 and </a:t>
            </a:r>
            <a:r>
              <a:rPr lang="fi-FI" dirty="0" err="1"/>
              <a:t>end</a:t>
            </a:r>
            <a:r>
              <a:rPr lang="fi-FI" dirty="0"/>
              <a:t> </a:t>
            </a:r>
            <a:r>
              <a:rPr lang="fi-FI" dirty="0" err="1"/>
              <a:t>tidal</a:t>
            </a:r>
            <a:r>
              <a:rPr lang="fi-FI" dirty="0"/>
              <a:t> CO2 </a:t>
            </a:r>
            <a:r>
              <a:rPr lang="fi-FI" dirty="0" err="1"/>
              <a:t>should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0.67 kPa.</a:t>
            </a:r>
          </a:p>
          <a:p>
            <a:endParaRPr lang="fi-FI" dirty="0"/>
          </a:p>
          <a:p>
            <a:r>
              <a:rPr lang="fi-FI" dirty="0" err="1"/>
              <a:t>Recent</a:t>
            </a:r>
            <a:r>
              <a:rPr lang="fi-FI" dirty="0"/>
              <a:t> </a:t>
            </a:r>
            <a:r>
              <a:rPr lang="fi-FI" dirty="0" err="1"/>
              <a:t>litterature</a:t>
            </a:r>
            <a:r>
              <a:rPr lang="fi-FI" dirty="0"/>
              <a:t> </a:t>
            </a:r>
            <a:r>
              <a:rPr lang="fi-FI" dirty="0" err="1"/>
              <a:t>however</a:t>
            </a:r>
            <a:r>
              <a:rPr lang="fi-FI" dirty="0"/>
              <a:t> </a:t>
            </a:r>
            <a:r>
              <a:rPr lang="fi-FI" dirty="0" err="1"/>
              <a:t>indicates</a:t>
            </a:r>
            <a:r>
              <a:rPr lang="fi-FI" dirty="0"/>
              <a:t> that the gradient is </a:t>
            </a:r>
            <a:r>
              <a:rPr lang="fi-FI" dirty="0" err="1"/>
              <a:t>significantly</a:t>
            </a:r>
            <a:r>
              <a:rPr lang="fi-FI" dirty="0"/>
              <a:t> higher, </a:t>
            </a:r>
            <a:r>
              <a:rPr lang="fi-FI" dirty="0" err="1"/>
              <a:t>especially</a:t>
            </a:r>
            <a:r>
              <a:rPr lang="fi-FI" dirty="0"/>
              <a:t> in the </a:t>
            </a:r>
            <a:r>
              <a:rPr lang="fi-FI" dirty="0" err="1"/>
              <a:t>prehospital</a:t>
            </a:r>
            <a:r>
              <a:rPr lang="fi-FI" dirty="0"/>
              <a:t> </a:t>
            </a:r>
            <a:r>
              <a:rPr lang="fi-FI" dirty="0" err="1"/>
              <a:t>setting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26352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5E000-C0EC-C453-5B99-B8AFF7009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33C850B9-A6CD-A0A5-0911-FC54293037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FE4705E5-4172-9977-4890-7645B7E7EA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In the </a:t>
            </a:r>
            <a:r>
              <a:rPr lang="fi-FI" dirty="0" err="1"/>
              <a:t>current</a:t>
            </a:r>
            <a:r>
              <a:rPr lang="fi-FI" dirty="0"/>
              <a:t> </a:t>
            </a:r>
            <a:r>
              <a:rPr lang="fi-FI" dirty="0" err="1"/>
              <a:t>quality</a:t>
            </a:r>
            <a:r>
              <a:rPr lang="fi-FI" dirty="0"/>
              <a:t> </a:t>
            </a:r>
            <a:r>
              <a:rPr lang="fi-FI" dirty="0" err="1"/>
              <a:t>indicators</a:t>
            </a:r>
            <a:r>
              <a:rPr lang="fi-FI" dirty="0"/>
              <a:t> for </a:t>
            </a:r>
            <a:r>
              <a:rPr lang="fi-FI" dirty="0" err="1"/>
              <a:t>prehospital</a:t>
            </a:r>
            <a:r>
              <a:rPr lang="fi-FI" dirty="0"/>
              <a:t> </a:t>
            </a:r>
            <a:r>
              <a:rPr lang="fi-FI" dirty="0" err="1"/>
              <a:t>advanced</a:t>
            </a:r>
            <a:r>
              <a:rPr lang="fi-FI" dirty="0"/>
              <a:t> </a:t>
            </a:r>
            <a:r>
              <a:rPr lang="fi-FI" dirty="0" err="1"/>
              <a:t>airway</a:t>
            </a:r>
            <a:r>
              <a:rPr lang="fi-FI" dirty="0"/>
              <a:t> management, </a:t>
            </a:r>
            <a:r>
              <a:rPr lang="fi-FI" dirty="0" err="1"/>
              <a:t>kottmann</a:t>
            </a:r>
            <a:r>
              <a:rPr lang="fi-FI" dirty="0"/>
              <a:t> et </a:t>
            </a:r>
            <a:r>
              <a:rPr lang="fi-FI" dirty="0" err="1"/>
              <a:t>al</a:t>
            </a:r>
            <a:r>
              <a:rPr lang="fi-FI" dirty="0"/>
              <a:t> </a:t>
            </a:r>
            <a:r>
              <a:rPr lang="fi-FI" dirty="0" err="1"/>
              <a:t>recommend</a:t>
            </a:r>
            <a:r>
              <a:rPr lang="fi-FI" dirty="0"/>
              <a:t> the </a:t>
            </a:r>
            <a:r>
              <a:rPr lang="fi-FI" dirty="0" err="1"/>
              <a:t>following</a:t>
            </a:r>
            <a:r>
              <a:rPr lang="fi-FI" dirty="0"/>
              <a:t> </a:t>
            </a:r>
            <a:r>
              <a:rPr lang="fi-FI" dirty="0" err="1"/>
              <a:t>ventilatory</a:t>
            </a:r>
            <a:r>
              <a:rPr lang="fi-FI" dirty="0"/>
              <a:t> </a:t>
            </a:r>
            <a:r>
              <a:rPr lang="fi-FI" dirty="0" err="1"/>
              <a:t>targets</a:t>
            </a:r>
            <a:r>
              <a:rPr lang="fi-FI" dirty="0"/>
              <a:t>.</a:t>
            </a:r>
          </a:p>
          <a:p>
            <a:endParaRPr lang="fi-FI" dirty="0"/>
          </a:p>
          <a:p>
            <a:r>
              <a:rPr lang="fi-FI" dirty="0"/>
              <a:t>For Patients with TBI, </a:t>
            </a:r>
            <a:r>
              <a:rPr lang="fi-FI" dirty="0" err="1"/>
              <a:t>ventilation</a:t>
            </a:r>
            <a:r>
              <a:rPr lang="fi-FI" dirty="0"/>
              <a:t> </a:t>
            </a:r>
            <a:r>
              <a:rPr lang="fi-FI" dirty="0" err="1"/>
              <a:t>targets</a:t>
            </a:r>
            <a:r>
              <a:rPr lang="fi-FI" dirty="0"/>
              <a:t> </a:t>
            </a:r>
            <a:r>
              <a:rPr lang="fi-FI" dirty="0" err="1"/>
              <a:t>are</a:t>
            </a:r>
            <a:r>
              <a:rPr lang="fi-FI" dirty="0"/>
              <a:t> </a:t>
            </a:r>
            <a:r>
              <a:rPr lang="fi-FI" dirty="0" err="1"/>
              <a:t>more</a:t>
            </a:r>
            <a:r>
              <a:rPr lang="fi-FI" dirty="0"/>
              <a:t> </a:t>
            </a:r>
            <a:r>
              <a:rPr lang="fi-FI" dirty="0" err="1"/>
              <a:t>strict</a:t>
            </a:r>
            <a:r>
              <a:rPr lang="fi-FI" dirty="0"/>
              <a:t>. </a:t>
            </a:r>
            <a:r>
              <a:rPr lang="fi-FI" dirty="0" err="1"/>
              <a:t>But</a:t>
            </a:r>
            <a:r>
              <a:rPr lang="fi-FI" dirty="0"/>
              <a:t> to </a:t>
            </a:r>
            <a:r>
              <a:rPr lang="fi-FI" dirty="0" err="1"/>
              <a:t>achieve</a:t>
            </a:r>
            <a:r>
              <a:rPr lang="fi-FI" dirty="0"/>
              <a:t> </a:t>
            </a:r>
            <a:r>
              <a:rPr lang="fi-FI" dirty="0" err="1"/>
              <a:t>these</a:t>
            </a:r>
            <a:r>
              <a:rPr lang="fi-FI" dirty="0"/>
              <a:t> </a:t>
            </a:r>
            <a:r>
              <a:rPr lang="fi-FI" dirty="0" err="1"/>
              <a:t>targets</a:t>
            </a:r>
            <a:r>
              <a:rPr lang="fi-FI" dirty="0"/>
              <a:t>, the gradient </a:t>
            </a:r>
            <a:r>
              <a:rPr lang="fi-FI" dirty="0" err="1"/>
              <a:t>between</a:t>
            </a:r>
            <a:r>
              <a:rPr lang="fi-FI" dirty="0"/>
              <a:t> </a:t>
            </a:r>
            <a:r>
              <a:rPr lang="fi-FI" dirty="0" err="1"/>
              <a:t>Arterial</a:t>
            </a:r>
            <a:r>
              <a:rPr lang="fi-FI" dirty="0"/>
              <a:t> CO2 and </a:t>
            </a:r>
            <a:r>
              <a:rPr lang="fi-FI" dirty="0" err="1"/>
              <a:t>end</a:t>
            </a:r>
            <a:r>
              <a:rPr lang="fi-FI" dirty="0"/>
              <a:t> </a:t>
            </a:r>
            <a:r>
              <a:rPr lang="fi-FI" dirty="0" err="1"/>
              <a:t>tidal</a:t>
            </a:r>
            <a:r>
              <a:rPr lang="fi-FI" dirty="0"/>
              <a:t> CO2 </a:t>
            </a:r>
            <a:r>
              <a:rPr lang="fi-FI" dirty="0" err="1"/>
              <a:t>should</a:t>
            </a:r>
            <a:r>
              <a:rPr lang="fi-FI" dirty="0"/>
              <a:t> </a:t>
            </a:r>
            <a:r>
              <a:rPr lang="fi-FI" dirty="0" err="1"/>
              <a:t>be</a:t>
            </a:r>
            <a:r>
              <a:rPr lang="fi-FI" dirty="0"/>
              <a:t> 0.67 kPa.</a:t>
            </a:r>
          </a:p>
          <a:p>
            <a:endParaRPr lang="fi-FI" dirty="0"/>
          </a:p>
          <a:p>
            <a:r>
              <a:rPr lang="fi-FI" dirty="0" err="1"/>
              <a:t>Recent</a:t>
            </a:r>
            <a:r>
              <a:rPr lang="fi-FI" dirty="0"/>
              <a:t> </a:t>
            </a:r>
            <a:r>
              <a:rPr lang="fi-FI" dirty="0" err="1"/>
              <a:t>litterature</a:t>
            </a:r>
            <a:r>
              <a:rPr lang="fi-FI" dirty="0"/>
              <a:t> </a:t>
            </a:r>
            <a:r>
              <a:rPr lang="fi-FI" dirty="0" err="1"/>
              <a:t>however</a:t>
            </a:r>
            <a:r>
              <a:rPr lang="fi-FI" dirty="0"/>
              <a:t> </a:t>
            </a:r>
            <a:r>
              <a:rPr lang="fi-FI" dirty="0" err="1"/>
              <a:t>indicates</a:t>
            </a:r>
            <a:r>
              <a:rPr lang="fi-FI" dirty="0"/>
              <a:t> that the gradient is </a:t>
            </a:r>
            <a:r>
              <a:rPr lang="fi-FI" dirty="0" err="1"/>
              <a:t>significantly</a:t>
            </a:r>
            <a:r>
              <a:rPr lang="fi-FI" dirty="0"/>
              <a:t> higher, </a:t>
            </a:r>
            <a:r>
              <a:rPr lang="fi-FI" dirty="0" err="1"/>
              <a:t>especially</a:t>
            </a:r>
            <a:r>
              <a:rPr lang="fi-FI" dirty="0"/>
              <a:t> in the </a:t>
            </a:r>
            <a:r>
              <a:rPr lang="fi-FI" dirty="0" err="1"/>
              <a:t>prehospital</a:t>
            </a:r>
            <a:r>
              <a:rPr lang="fi-FI" dirty="0"/>
              <a:t> </a:t>
            </a:r>
            <a:r>
              <a:rPr lang="fi-FI" dirty="0" err="1"/>
              <a:t>setting</a:t>
            </a:r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4F928F6-54AB-6DF6-178B-E33F1C37DD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94325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In the study </a:t>
            </a:r>
            <a:r>
              <a:rPr lang="fi-FI" dirty="0" err="1"/>
              <a:t>conducted</a:t>
            </a:r>
            <a:r>
              <a:rPr lang="fi-FI" dirty="0"/>
              <a:t> </a:t>
            </a:r>
            <a:r>
              <a:rPr lang="fi-FI" dirty="0" err="1"/>
              <a:t>by</a:t>
            </a:r>
            <a:r>
              <a:rPr lang="fi-FI" dirty="0"/>
              <a:t> </a:t>
            </a:r>
            <a:r>
              <a:rPr lang="fi-FI" dirty="0" err="1"/>
              <a:t>Harve-Rytsälä</a:t>
            </a:r>
            <a:r>
              <a:rPr lang="fi-FI" dirty="0"/>
              <a:t> and </a:t>
            </a:r>
            <a:r>
              <a:rPr lang="fi-FI" dirty="0" err="1"/>
              <a:t>colleagues</a:t>
            </a:r>
            <a:r>
              <a:rPr lang="fi-FI" dirty="0"/>
              <a:t> in </a:t>
            </a:r>
            <a:r>
              <a:rPr lang="fi-FI" dirty="0" err="1"/>
              <a:t>FinnHEMS</a:t>
            </a:r>
            <a:r>
              <a:rPr lang="fi-FI" dirty="0"/>
              <a:t> 10, </a:t>
            </a:r>
            <a:r>
              <a:rPr lang="fi-FI" dirty="0" err="1"/>
              <a:t>they</a:t>
            </a:r>
            <a:r>
              <a:rPr lang="fi-FI" dirty="0"/>
              <a:t> </a:t>
            </a:r>
            <a:r>
              <a:rPr lang="fi-FI" dirty="0" err="1"/>
              <a:t>described</a:t>
            </a:r>
            <a:r>
              <a:rPr lang="fi-FI" dirty="0"/>
              <a:t> a </a:t>
            </a:r>
            <a:r>
              <a:rPr lang="fi-FI" dirty="0" err="1"/>
              <a:t>prevalence</a:t>
            </a:r>
            <a:r>
              <a:rPr lang="fi-FI" dirty="0"/>
              <a:t> of a </a:t>
            </a:r>
            <a:r>
              <a:rPr lang="fi-FI" dirty="0" err="1"/>
              <a:t>high</a:t>
            </a:r>
            <a:r>
              <a:rPr lang="fi-FI" dirty="0"/>
              <a:t> PaCO2-EtCO2 gradient in the </a:t>
            </a:r>
            <a:r>
              <a:rPr lang="fi-FI" dirty="0" err="1"/>
              <a:t>prehospital</a:t>
            </a:r>
            <a:r>
              <a:rPr lang="fi-FI" dirty="0"/>
              <a:t> </a:t>
            </a:r>
            <a:r>
              <a:rPr lang="fi-FI" dirty="0" err="1"/>
              <a:t>phase</a:t>
            </a:r>
            <a:r>
              <a:rPr lang="fi-FI" dirty="0"/>
              <a:t>, The study </a:t>
            </a:r>
            <a:r>
              <a:rPr lang="fi-FI" dirty="0" err="1"/>
              <a:t>had</a:t>
            </a:r>
            <a:r>
              <a:rPr lang="fi-FI" dirty="0"/>
              <a:t> 503 patients and the </a:t>
            </a:r>
            <a:r>
              <a:rPr lang="fi-FI" dirty="0" err="1"/>
              <a:t>mean</a:t>
            </a:r>
            <a:r>
              <a:rPr lang="fi-FI" dirty="0"/>
              <a:t> bias was 1.6 kPa, </a:t>
            </a:r>
            <a:r>
              <a:rPr lang="fi-FI" dirty="0" err="1"/>
              <a:t>which</a:t>
            </a:r>
            <a:r>
              <a:rPr lang="fi-FI" dirty="0"/>
              <a:t> is of </a:t>
            </a:r>
            <a:r>
              <a:rPr lang="fi-FI" dirty="0" err="1"/>
              <a:t>course</a:t>
            </a:r>
            <a:r>
              <a:rPr lang="fi-FI" dirty="0"/>
              <a:t> </a:t>
            </a:r>
            <a:r>
              <a:rPr lang="fi-FI" dirty="0" err="1"/>
              <a:t>significantly</a:t>
            </a:r>
            <a:r>
              <a:rPr lang="fi-FI" dirty="0"/>
              <a:t> higher, than the </a:t>
            </a:r>
            <a:r>
              <a:rPr lang="fi-FI" dirty="0" err="1"/>
              <a:t>quality</a:t>
            </a:r>
            <a:r>
              <a:rPr lang="fi-FI" dirty="0"/>
              <a:t> </a:t>
            </a:r>
            <a:r>
              <a:rPr lang="fi-FI" dirty="0" err="1"/>
              <a:t>indicators</a:t>
            </a:r>
            <a:r>
              <a:rPr lang="fi-FI" dirty="0"/>
              <a:t> </a:t>
            </a:r>
            <a:r>
              <a:rPr lang="fi-FI" dirty="0" err="1"/>
              <a:t>assume</a:t>
            </a:r>
            <a:endParaRPr lang="fi-FI" dirty="0"/>
          </a:p>
          <a:p>
            <a:endParaRPr lang="fi-FI" dirty="0"/>
          </a:p>
          <a:p>
            <a:r>
              <a:rPr lang="fi-FI" dirty="0"/>
              <a:t>The </a:t>
            </a:r>
            <a:r>
              <a:rPr lang="fi-FI" dirty="0" err="1"/>
              <a:t>fact</a:t>
            </a:r>
            <a:r>
              <a:rPr lang="fi-FI" dirty="0"/>
              <a:t> that the gradient is higher is </a:t>
            </a:r>
            <a:r>
              <a:rPr lang="fi-FI" dirty="0" err="1"/>
              <a:t>already</a:t>
            </a:r>
            <a:r>
              <a:rPr lang="fi-FI" dirty="0"/>
              <a:t> </a:t>
            </a:r>
            <a:r>
              <a:rPr lang="fi-FI" dirty="0" err="1"/>
              <a:t>known</a:t>
            </a:r>
            <a:r>
              <a:rPr lang="fi-FI" dirty="0"/>
              <a:t>, </a:t>
            </a:r>
            <a:r>
              <a:rPr lang="fi-FI" dirty="0" err="1"/>
              <a:t>however</a:t>
            </a:r>
            <a:r>
              <a:rPr lang="fi-FI" dirty="0"/>
              <a:t> it is </a:t>
            </a:r>
            <a:r>
              <a:rPr lang="fi-FI" dirty="0" err="1"/>
              <a:t>highly</a:t>
            </a:r>
            <a:r>
              <a:rPr lang="fi-FI" dirty="0"/>
              <a:t> </a:t>
            </a:r>
            <a:r>
              <a:rPr lang="fi-FI" dirty="0" err="1"/>
              <a:t>variable</a:t>
            </a:r>
            <a:r>
              <a:rPr lang="fi-FI" dirty="0"/>
              <a:t>, and the </a:t>
            </a:r>
            <a:r>
              <a:rPr lang="fi-FI" dirty="0" err="1"/>
              <a:t>effect</a:t>
            </a:r>
            <a:r>
              <a:rPr lang="fi-FI" dirty="0"/>
              <a:t> of </a:t>
            </a:r>
            <a:r>
              <a:rPr lang="fi-FI" dirty="0" err="1"/>
              <a:t>different</a:t>
            </a:r>
            <a:r>
              <a:rPr lang="fi-FI" dirty="0"/>
              <a:t> </a:t>
            </a:r>
            <a:r>
              <a:rPr lang="fi-FI" dirty="0" err="1"/>
              <a:t>clinical</a:t>
            </a:r>
            <a:r>
              <a:rPr lang="fi-FI" dirty="0"/>
              <a:t> </a:t>
            </a:r>
            <a:r>
              <a:rPr lang="fi-FI" dirty="0" err="1"/>
              <a:t>situations</a:t>
            </a:r>
            <a:r>
              <a:rPr lang="fi-FI" dirty="0"/>
              <a:t> to the gradient is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known</a:t>
            </a:r>
            <a:r>
              <a:rPr lang="fi-FI" dirty="0"/>
              <a:t>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66382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That is </a:t>
            </a:r>
            <a:r>
              <a:rPr lang="fi-FI" dirty="0" err="1"/>
              <a:t>why</a:t>
            </a:r>
            <a:r>
              <a:rPr lang="fi-FI" dirty="0"/>
              <a:t> we </a:t>
            </a:r>
            <a:r>
              <a:rPr lang="fi-FI" dirty="0" err="1"/>
              <a:t>conducted</a:t>
            </a:r>
            <a:r>
              <a:rPr lang="fi-FI" dirty="0"/>
              <a:t> a study with Jussi, Harry, Juri and Jouni, </a:t>
            </a:r>
            <a:r>
              <a:rPr lang="fi-FI" dirty="0" err="1"/>
              <a:t>where</a:t>
            </a:r>
            <a:r>
              <a:rPr lang="fi-FI" dirty="0"/>
              <a:t> we </a:t>
            </a:r>
            <a:r>
              <a:rPr lang="fi-FI" dirty="0" err="1"/>
              <a:t>analysed</a:t>
            </a:r>
            <a:r>
              <a:rPr lang="fi-FI" dirty="0"/>
              <a:t> the </a:t>
            </a:r>
            <a:r>
              <a:rPr lang="fi-FI" dirty="0" err="1"/>
              <a:t>effect</a:t>
            </a:r>
            <a:r>
              <a:rPr lang="fi-FI" dirty="0"/>
              <a:t> of </a:t>
            </a:r>
            <a:r>
              <a:rPr lang="fi-FI" dirty="0" err="1"/>
              <a:t>different</a:t>
            </a:r>
            <a:r>
              <a:rPr lang="fi-FI" dirty="0"/>
              <a:t> </a:t>
            </a:r>
            <a:r>
              <a:rPr lang="fi-FI" dirty="0" err="1"/>
              <a:t>clinical</a:t>
            </a:r>
            <a:r>
              <a:rPr lang="fi-FI" dirty="0"/>
              <a:t> </a:t>
            </a:r>
            <a:r>
              <a:rPr lang="fi-FI" dirty="0" err="1"/>
              <a:t>diagnosis</a:t>
            </a:r>
            <a:r>
              <a:rPr lang="fi-FI" dirty="0"/>
              <a:t> to the CO2 gradient </a:t>
            </a:r>
            <a:r>
              <a:rPr lang="fi-FI" dirty="0" err="1"/>
              <a:t>after</a:t>
            </a:r>
            <a:r>
              <a:rPr lang="fi-FI" dirty="0"/>
              <a:t> </a:t>
            </a:r>
            <a:r>
              <a:rPr lang="fi-FI" dirty="0" err="1"/>
              <a:t>intubation</a:t>
            </a:r>
            <a:r>
              <a:rPr lang="fi-FI" dirty="0"/>
              <a:t> by FH10. The study was </a:t>
            </a:r>
            <a:r>
              <a:rPr lang="fi-FI" dirty="0" err="1"/>
              <a:t>retrospective</a:t>
            </a:r>
            <a:r>
              <a:rPr lang="fi-FI" dirty="0"/>
              <a:t> and is </a:t>
            </a:r>
            <a:r>
              <a:rPr lang="fi-FI" dirty="0" err="1"/>
              <a:t>yet</a:t>
            </a:r>
            <a:r>
              <a:rPr lang="fi-FI" dirty="0"/>
              <a:t> to </a:t>
            </a:r>
            <a:r>
              <a:rPr lang="fi-FI" dirty="0" err="1"/>
              <a:t>be</a:t>
            </a:r>
            <a:r>
              <a:rPr lang="fi-FI" dirty="0"/>
              <a:t> </a:t>
            </a:r>
            <a:r>
              <a:rPr lang="fi-FI" dirty="0" err="1"/>
              <a:t>published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199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As we </a:t>
            </a:r>
            <a:r>
              <a:rPr lang="fi-FI" dirty="0" err="1"/>
              <a:t>have</a:t>
            </a:r>
            <a:r>
              <a:rPr lang="fi-FI" dirty="0"/>
              <a:t> </a:t>
            </a:r>
            <a:r>
              <a:rPr lang="fi-FI" dirty="0" err="1"/>
              <a:t>quite</a:t>
            </a:r>
            <a:r>
              <a:rPr lang="fi-FI" dirty="0"/>
              <a:t> a </a:t>
            </a:r>
            <a:r>
              <a:rPr lang="fi-FI" dirty="0" err="1"/>
              <a:t>comprehensive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11710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/>
              <a:t>During</a:t>
            </a:r>
            <a:r>
              <a:rPr lang="fi-FI" dirty="0"/>
              <a:t> the study </a:t>
            </a:r>
            <a:r>
              <a:rPr lang="fi-FI" dirty="0" err="1"/>
              <a:t>period</a:t>
            </a:r>
            <a:r>
              <a:rPr lang="fi-FI" dirty="0"/>
              <a:t>. This </a:t>
            </a:r>
            <a:r>
              <a:rPr lang="fi-FI" dirty="0" err="1"/>
              <a:t>added</a:t>
            </a:r>
            <a:r>
              <a:rPr lang="fi-FI" dirty="0"/>
              <a:t> </a:t>
            </a:r>
            <a:r>
              <a:rPr lang="fi-FI" dirty="0" err="1"/>
              <a:t>up</a:t>
            </a:r>
            <a:r>
              <a:rPr lang="fi-FI" dirty="0"/>
              <a:t> to 670 patients.</a:t>
            </a:r>
          </a:p>
          <a:p>
            <a:endParaRPr lang="fi-FI" dirty="0"/>
          </a:p>
          <a:p>
            <a:r>
              <a:rPr lang="fi-FI" dirty="0"/>
              <a:t>The patients </a:t>
            </a:r>
            <a:r>
              <a:rPr lang="fi-FI" dirty="0" err="1"/>
              <a:t>were</a:t>
            </a:r>
            <a:r>
              <a:rPr lang="fi-FI" dirty="0"/>
              <a:t> </a:t>
            </a:r>
            <a:r>
              <a:rPr lang="fi-FI" dirty="0" err="1"/>
              <a:t>divided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27261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In the study we found, that in every patient group, the gradient was higher than 0.67 in approx. 80% of patients. This equals to 4 out of 5 patients with a risk of unintentional hypoventilation without an abg analysis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15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79463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The overall bias was 1.7 kPa with limits of agreement of -1.4 to 4.8 kPa</a:t>
            </a:r>
          </a:p>
          <a:p>
            <a:r>
              <a:rPr lang="fi-FI" dirty="0"/>
              <a:t>In the patient groups the bias </a:t>
            </a:r>
            <a:r>
              <a:rPr lang="fi-FI" dirty="0" err="1"/>
              <a:t>ranged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1.3 to 2.2 kPa.</a:t>
            </a:r>
          </a:p>
          <a:p>
            <a:endParaRPr lang="fi-FI" dirty="0"/>
          </a:p>
          <a:p>
            <a:r>
              <a:rPr lang="fi-FI" dirty="0"/>
              <a:t>As we </a:t>
            </a:r>
            <a:r>
              <a:rPr lang="fi-FI" dirty="0" err="1"/>
              <a:t>can</a:t>
            </a:r>
            <a:r>
              <a:rPr lang="fi-FI" dirty="0"/>
              <a:t> </a:t>
            </a:r>
            <a:r>
              <a:rPr lang="fi-FI" dirty="0" err="1"/>
              <a:t>see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</a:t>
            </a:r>
            <a:r>
              <a:rPr lang="fi-FI" dirty="0" err="1"/>
              <a:t>this</a:t>
            </a:r>
            <a:r>
              <a:rPr lang="fi-FI" dirty="0"/>
              <a:t> </a:t>
            </a:r>
            <a:r>
              <a:rPr lang="fi-FI" dirty="0" err="1"/>
              <a:t>figure</a:t>
            </a:r>
            <a:r>
              <a:rPr lang="fi-FI" dirty="0"/>
              <a:t>, the limits of agreement </a:t>
            </a:r>
            <a:r>
              <a:rPr lang="fi-FI" dirty="0" err="1"/>
              <a:t>are</a:t>
            </a:r>
            <a:r>
              <a:rPr lang="fi-FI" dirty="0"/>
              <a:t> </a:t>
            </a:r>
            <a:r>
              <a:rPr lang="fi-FI" dirty="0" err="1"/>
              <a:t>wide</a:t>
            </a:r>
            <a:r>
              <a:rPr lang="fi-FI" dirty="0"/>
              <a:t>, </a:t>
            </a:r>
            <a:r>
              <a:rPr lang="fi-FI" dirty="0" err="1"/>
              <a:t>showing</a:t>
            </a:r>
            <a:r>
              <a:rPr lang="fi-FI" dirty="0"/>
              <a:t> a </a:t>
            </a:r>
            <a:r>
              <a:rPr lang="fi-FI" dirty="0" err="1"/>
              <a:t>high</a:t>
            </a:r>
            <a:r>
              <a:rPr lang="fi-FI" dirty="0"/>
              <a:t> </a:t>
            </a:r>
            <a:r>
              <a:rPr lang="fi-FI" dirty="0" err="1"/>
              <a:t>variation</a:t>
            </a:r>
            <a:r>
              <a:rPr lang="fi-FI" dirty="0"/>
              <a:t> in the </a:t>
            </a:r>
            <a:r>
              <a:rPr lang="fi-FI" dirty="0" err="1"/>
              <a:t>biases</a:t>
            </a:r>
            <a:r>
              <a:rPr lang="fi-FI" dirty="0"/>
              <a:t>.</a:t>
            </a:r>
          </a:p>
          <a:p>
            <a:endParaRPr lang="fi-FI" dirty="0"/>
          </a:p>
          <a:p>
            <a:r>
              <a:rPr lang="fi-FI" dirty="0" err="1"/>
              <a:t>Additionally</a:t>
            </a:r>
            <a:r>
              <a:rPr lang="fi-FI" dirty="0"/>
              <a:t> the gradient was higher than 0.67 kPa in 79% of patients.</a:t>
            </a:r>
          </a:p>
          <a:p>
            <a:endParaRPr lang="fi-FI" dirty="0"/>
          </a:p>
          <a:p>
            <a:r>
              <a:rPr lang="fi-FI" dirty="0" err="1"/>
              <a:t>Our</a:t>
            </a:r>
            <a:r>
              <a:rPr lang="fi-FI" dirty="0"/>
              <a:t> </a:t>
            </a:r>
            <a:r>
              <a:rPr lang="fi-FI" dirty="0" err="1"/>
              <a:t>results</a:t>
            </a:r>
            <a:r>
              <a:rPr lang="fi-FI" dirty="0"/>
              <a:t> </a:t>
            </a:r>
            <a:r>
              <a:rPr lang="fi-FI" dirty="0" err="1"/>
              <a:t>indicate</a:t>
            </a:r>
            <a:r>
              <a:rPr lang="fi-FI" dirty="0"/>
              <a:t>, that </a:t>
            </a:r>
            <a:r>
              <a:rPr lang="fi-FI" dirty="0" err="1"/>
              <a:t>capnography</a:t>
            </a:r>
            <a:r>
              <a:rPr lang="fi-FI" dirty="0"/>
              <a:t> is </a:t>
            </a:r>
            <a:r>
              <a:rPr lang="fi-FI" dirty="0" err="1"/>
              <a:t>not</a:t>
            </a:r>
            <a:r>
              <a:rPr lang="fi-FI" dirty="0"/>
              <a:t> </a:t>
            </a:r>
            <a:r>
              <a:rPr lang="fi-FI" dirty="0" err="1"/>
              <a:t>reliable</a:t>
            </a:r>
            <a:r>
              <a:rPr lang="fi-FI" dirty="0"/>
              <a:t> to </a:t>
            </a:r>
            <a:r>
              <a:rPr lang="fi-FI" dirty="0" err="1"/>
              <a:t>guide</a:t>
            </a:r>
            <a:r>
              <a:rPr lang="fi-FI" dirty="0"/>
              <a:t> </a:t>
            </a:r>
            <a:r>
              <a:rPr lang="fi-FI" dirty="0" err="1"/>
              <a:t>ventilation</a:t>
            </a:r>
            <a:r>
              <a:rPr lang="fi-FI" dirty="0"/>
              <a:t> in the </a:t>
            </a:r>
            <a:r>
              <a:rPr lang="fi-FI" dirty="0" err="1"/>
              <a:t>prehospital</a:t>
            </a:r>
            <a:r>
              <a:rPr lang="fi-FI" dirty="0"/>
              <a:t> </a:t>
            </a:r>
            <a:r>
              <a:rPr lang="fi-FI" dirty="0" err="1"/>
              <a:t>care</a:t>
            </a:r>
            <a:r>
              <a:rPr lang="fi-FI" dirty="0"/>
              <a:t>, </a:t>
            </a:r>
            <a:r>
              <a:rPr lang="fi-FI" dirty="0" err="1"/>
              <a:t>regardless</a:t>
            </a:r>
            <a:r>
              <a:rPr lang="fi-FI" dirty="0"/>
              <a:t> of the </a:t>
            </a:r>
            <a:r>
              <a:rPr lang="fi-FI" dirty="0" err="1"/>
              <a:t>clinical</a:t>
            </a:r>
            <a:r>
              <a:rPr lang="fi-FI" dirty="0"/>
              <a:t> </a:t>
            </a:r>
            <a:r>
              <a:rPr lang="fi-FI" dirty="0" err="1"/>
              <a:t>diagnosis</a:t>
            </a:r>
            <a:r>
              <a:rPr lang="fi-FI" dirty="0"/>
              <a:t>.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32258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607848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 err="1"/>
              <a:t>Since</a:t>
            </a:r>
            <a:r>
              <a:rPr lang="fi-FI" dirty="0"/>
              <a:t> the gradient is </a:t>
            </a:r>
            <a:r>
              <a:rPr lang="fi-FI" dirty="0" err="1"/>
              <a:t>larger</a:t>
            </a:r>
            <a:r>
              <a:rPr lang="fi-FI" dirty="0"/>
              <a:t> with </a:t>
            </a:r>
            <a:r>
              <a:rPr lang="fi-FI" dirty="0" err="1"/>
              <a:t>high</a:t>
            </a:r>
            <a:r>
              <a:rPr lang="fi-FI" dirty="0"/>
              <a:t> </a:t>
            </a:r>
            <a:r>
              <a:rPr lang="fi-FI" dirty="0" err="1"/>
              <a:t>variability</a:t>
            </a:r>
            <a:r>
              <a:rPr lang="fi-FI" dirty="0"/>
              <a:t>, that </a:t>
            </a:r>
            <a:r>
              <a:rPr lang="fi-FI" dirty="0" err="1"/>
              <a:t>our</a:t>
            </a:r>
            <a:r>
              <a:rPr lang="fi-FI" dirty="0"/>
              <a:t> study </a:t>
            </a:r>
            <a:r>
              <a:rPr lang="fi-FI" dirty="0" err="1"/>
              <a:t>supports</a:t>
            </a:r>
            <a:r>
              <a:rPr lang="fi-FI" dirty="0"/>
              <a:t>, </a:t>
            </a:r>
            <a:r>
              <a:rPr lang="fi-FI" dirty="0" err="1"/>
              <a:t>ems</a:t>
            </a:r>
            <a:r>
              <a:rPr lang="fi-FI" dirty="0"/>
              <a:t> </a:t>
            </a:r>
            <a:r>
              <a:rPr lang="fi-FI" dirty="0" err="1"/>
              <a:t>units</a:t>
            </a:r>
            <a:r>
              <a:rPr lang="fi-FI" dirty="0"/>
              <a:t> </a:t>
            </a:r>
            <a:r>
              <a:rPr lang="fi-FI" dirty="0" err="1"/>
              <a:t>should</a:t>
            </a:r>
            <a:r>
              <a:rPr lang="fi-FI" dirty="0"/>
              <a:t> </a:t>
            </a:r>
            <a:r>
              <a:rPr lang="fi-FI" dirty="0" err="1"/>
              <a:t>increase</a:t>
            </a:r>
            <a:r>
              <a:rPr lang="fi-FI" dirty="0"/>
              <a:t> the </a:t>
            </a:r>
            <a:r>
              <a:rPr lang="fi-FI" dirty="0" err="1"/>
              <a:t>ability</a:t>
            </a:r>
            <a:r>
              <a:rPr lang="fi-FI" dirty="0"/>
              <a:t> to </a:t>
            </a:r>
            <a:r>
              <a:rPr lang="fi-FI" dirty="0" err="1"/>
              <a:t>perform</a:t>
            </a:r>
            <a:r>
              <a:rPr lang="fi-FI" dirty="0"/>
              <a:t> abg </a:t>
            </a:r>
            <a:r>
              <a:rPr lang="fi-FI" dirty="0" err="1"/>
              <a:t>analyses</a:t>
            </a:r>
            <a:endParaRPr lang="fi-FI" dirty="0"/>
          </a:p>
          <a:p>
            <a:endParaRPr lang="fi-FI" dirty="0"/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14018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In addition, </a:t>
            </a:r>
            <a:r>
              <a:rPr lang="fi-FI" dirty="0" err="1"/>
              <a:t>future</a:t>
            </a:r>
            <a:r>
              <a:rPr lang="fi-FI" dirty="0"/>
              <a:t> </a:t>
            </a:r>
            <a:r>
              <a:rPr lang="fi-FI" dirty="0" err="1"/>
              <a:t>implications</a:t>
            </a:r>
            <a:r>
              <a:rPr lang="fi-FI" dirty="0"/>
              <a:t> </a:t>
            </a:r>
            <a:r>
              <a:rPr lang="fi-FI" dirty="0" err="1"/>
              <a:t>include</a:t>
            </a:r>
            <a:r>
              <a:rPr lang="fi-FI" dirty="0"/>
              <a:t> </a:t>
            </a:r>
            <a:r>
              <a:rPr lang="fi-FI" dirty="0" err="1"/>
              <a:t>feasibility</a:t>
            </a:r>
            <a:r>
              <a:rPr lang="fi-FI" dirty="0"/>
              <a:t> of </a:t>
            </a:r>
            <a:r>
              <a:rPr lang="fi-FI" dirty="0" err="1"/>
              <a:t>automatic</a:t>
            </a:r>
            <a:r>
              <a:rPr lang="fi-FI" dirty="0"/>
              <a:t> </a:t>
            </a:r>
            <a:r>
              <a:rPr lang="fi-FI" dirty="0" err="1"/>
              <a:t>ventilation</a:t>
            </a:r>
            <a:r>
              <a:rPr lang="fi-FI" dirty="0"/>
              <a:t> in the </a:t>
            </a:r>
            <a:r>
              <a:rPr lang="fi-FI" dirty="0" err="1"/>
              <a:t>prehospital</a:t>
            </a:r>
            <a:r>
              <a:rPr lang="fi-FI" dirty="0"/>
              <a:t> </a:t>
            </a:r>
            <a:r>
              <a:rPr lang="fi-FI" dirty="0" err="1"/>
              <a:t>phase</a:t>
            </a:r>
            <a:r>
              <a:rPr lang="fi-FI" dirty="0"/>
              <a:t>. Here the patients </a:t>
            </a:r>
            <a:r>
              <a:rPr lang="fi-FI" dirty="0" err="1"/>
              <a:t>minute</a:t>
            </a:r>
            <a:r>
              <a:rPr lang="fi-FI" dirty="0"/>
              <a:t> </a:t>
            </a:r>
            <a:r>
              <a:rPr lang="fi-FI" dirty="0" err="1"/>
              <a:t>ventilation</a:t>
            </a:r>
            <a:r>
              <a:rPr lang="fi-FI" dirty="0"/>
              <a:t> is </a:t>
            </a:r>
            <a:r>
              <a:rPr lang="fi-FI" dirty="0" err="1"/>
              <a:t>guided</a:t>
            </a:r>
            <a:r>
              <a:rPr lang="fi-FI" dirty="0"/>
              <a:t> by CO2 gradient </a:t>
            </a:r>
            <a:r>
              <a:rPr lang="fi-FI" dirty="0" err="1"/>
              <a:t>corrected</a:t>
            </a:r>
            <a:r>
              <a:rPr lang="fi-FI" dirty="0"/>
              <a:t> </a:t>
            </a:r>
            <a:r>
              <a:rPr lang="fi-FI" dirty="0" err="1"/>
              <a:t>end-tidal</a:t>
            </a:r>
            <a:r>
              <a:rPr lang="fi-FI" dirty="0"/>
              <a:t> </a:t>
            </a:r>
            <a:r>
              <a:rPr lang="fi-FI" dirty="0" err="1"/>
              <a:t>capnography</a:t>
            </a:r>
            <a:r>
              <a:rPr lang="fi-FI" dirty="0"/>
              <a:t> TARGETS </a:t>
            </a:r>
            <a:r>
              <a:rPr lang="fi-FI" dirty="0" err="1"/>
              <a:t>which</a:t>
            </a:r>
            <a:r>
              <a:rPr lang="fi-FI" dirty="0"/>
              <a:t> </a:t>
            </a:r>
            <a:r>
              <a:rPr lang="fi-FI" dirty="0" err="1"/>
              <a:t>could</a:t>
            </a:r>
            <a:r>
              <a:rPr lang="fi-FI" dirty="0"/>
              <a:t> </a:t>
            </a:r>
            <a:r>
              <a:rPr lang="fi-FI" dirty="0" err="1"/>
              <a:t>lead</a:t>
            </a:r>
            <a:r>
              <a:rPr lang="fi-FI" dirty="0"/>
              <a:t> to higher </a:t>
            </a:r>
            <a:r>
              <a:rPr lang="fi-FI" dirty="0" err="1"/>
              <a:t>incidence</a:t>
            </a:r>
            <a:r>
              <a:rPr lang="fi-FI" dirty="0"/>
              <a:t> of </a:t>
            </a:r>
            <a:r>
              <a:rPr lang="fi-FI" dirty="0" err="1"/>
              <a:t>normoventilation</a:t>
            </a:r>
            <a:r>
              <a:rPr lang="fi-FI" dirty="0"/>
              <a:t> and </a:t>
            </a:r>
            <a:r>
              <a:rPr lang="fi-FI" dirty="0" err="1"/>
              <a:t>reduced</a:t>
            </a:r>
            <a:r>
              <a:rPr lang="fi-FI" dirty="0"/>
              <a:t> </a:t>
            </a:r>
            <a:r>
              <a:rPr lang="fi-FI" dirty="0" err="1"/>
              <a:t>work</a:t>
            </a:r>
            <a:r>
              <a:rPr lang="fi-FI" dirty="0"/>
              <a:t> </a:t>
            </a:r>
            <a:r>
              <a:rPr lang="fi-FI" dirty="0" err="1"/>
              <a:t>load</a:t>
            </a:r>
            <a:r>
              <a:rPr lang="fi-FI" dirty="0"/>
              <a:t> for the </a:t>
            </a:r>
            <a:r>
              <a:rPr lang="fi-FI" dirty="0" err="1"/>
              <a:t>physician</a:t>
            </a:r>
            <a:r>
              <a:rPr lang="fi-FI" dirty="0"/>
              <a:t>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19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45831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err="1"/>
              <a:t>presentation</a:t>
            </a: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6EC600-B393-4301-A281-C4D1D819C08E}" type="slidenum">
              <a:rPr lang="fi-FI" smtClean="0"/>
              <a:pPr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6855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814A98-4821-2246-8065-57572805DE47}"/>
              </a:ext>
            </a:extLst>
          </p:cNvPr>
          <p:cNvSpPr/>
          <p:nvPr userDrawn="1"/>
        </p:nvSpPr>
        <p:spPr>
          <a:xfrm>
            <a:off x="0" y="-1"/>
            <a:ext cx="12192000" cy="5965825"/>
          </a:xfrm>
          <a:prstGeom prst="rect">
            <a:avLst/>
          </a:prstGeom>
          <a:gradFill>
            <a:gsLst>
              <a:gs pos="0">
                <a:srgbClr val="28509B"/>
              </a:gs>
              <a:gs pos="30000">
                <a:srgbClr val="28509B"/>
              </a:gs>
              <a:gs pos="100000">
                <a:srgbClr val="00BFB8"/>
              </a:gs>
              <a:gs pos="100000">
                <a:srgbClr val="00BF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1432857"/>
            <a:ext cx="9791700" cy="432048"/>
          </a:xfrm>
        </p:spPr>
        <p:txBody>
          <a:bodyPr anchor="b" anchorCtr="0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Lisää alaotsikko napsauttamalla</a:t>
            </a:r>
          </a:p>
        </p:txBody>
      </p:sp>
      <p:grpSp>
        <p:nvGrpSpPr>
          <p:cNvPr id="16" name="Group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899401" y="-1588"/>
            <a:ext cx="4292599" cy="2422526"/>
            <a:chOff x="7899401" y="-1588"/>
            <a:chExt cx="4292599" cy="2422526"/>
          </a:xfrm>
        </p:grpSpPr>
        <p:sp>
          <p:nvSpPr>
            <p:cNvPr id="17" name="Freeform 6"/>
            <p:cNvSpPr>
              <a:spLocks/>
            </p:cNvSpPr>
            <p:nvPr userDrawn="1"/>
          </p:nvSpPr>
          <p:spPr bwMode="auto">
            <a:xfrm>
              <a:off x="7899401" y="-1588"/>
              <a:ext cx="4292599" cy="2422526"/>
            </a:xfrm>
            <a:custGeom>
              <a:avLst/>
              <a:gdLst>
                <a:gd name="T0" fmla="*/ 8111 w 8111"/>
                <a:gd name="T1" fmla="*/ 1579 h 4577"/>
                <a:gd name="T2" fmla="*/ 7683 w 8111"/>
                <a:gd name="T3" fmla="*/ 1954 h 4577"/>
                <a:gd name="T4" fmla="*/ 7256 w 8111"/>
                <a:gd name="T5" fmla="*/ 2329 h 4577"/>
                <a:gd name="T6" fmla="*/ 6828 w 8111"/>
                <a:gd name="T7" fmla="*/ 2703 h 4577"/>
                <a:gd name="T8" fmla="*/ 6400 w 8111"/>
                <a:gd name="T9" fmla="*/ 3078 h 4577"/>
                <a:gd name="T10" fmla="*/ 5973 w 8111"/>
                <a:gd name="T11" fmla="*/ 3452 h 4577"/>
                <a:gd name="T12" fmla="*/ 5545 w 8111"/>
                <a:gd name="T13" fmla="*/ 3828 h 4577"/>
                <a:gd name="T14" fmla="*/ 5118 w 8111"/>
                <a:gd name="T15" fmla="*/ 4202 h 4577"/>
                <a:gd name="T16" fmla="*/ 4690 w 8111"/>
                <a:gd name="T17" fmla="*/ 4577 h 4577"/>
                <a:gd name="T18" fmla="*/ 4550 w 8111"/>
                <a:gd name="T19" fmla="*/ 4353 h 4577"/>
                <a:gd name="T20" fmla="*/ 4408 w 8111"/>
                <a:gd name="T21" fmla="*/ 4134 h 4577"/>
                <a:gd name="T22" fmla="*/ 4337 w 8111"/>
                <a:gd name="T23" fmla="*/ 4027 h 4577"/>
                <a:gd name="T24" fmla="*/ 4265 w 8111"/>
                <a:gd name="T25" fmla="*/ 3922 h 4577"/>
                <a:gd name="T26" fmla="*/ 4121 w 8111"/>
                <a:gd name="T27" fmla="*/ 3716 h 4577"/>
                <a:gd name="T28" fmla="*/ 3977 w 8111"/>
                <a:gd name="T29" fmla="*/ 3515 h 4577"/>
                <a:gd name="T30" fmla="*/ 3831 w 8111"/>
                <a:gd name="T31" fmla="*/ 3320 h 4577"/>
                <a:gd name="T32" fmla="*/ 3684 w 8111"/>
                <a:gd name="T33" fmla="*/ 3131 h 4577"/>
                <a:gd name="T34" fmla="*/ 3612 w 8111"/>
                <a:gd name="T35" fmla="*/ 3039 h 4577"/>
                <a:gd name="T36" fmla="*/ 3538 w 8111"/>
                <a:gd name="T37" fmla="*/ 2947 h 4577"/>
                <a:gd name="T38" fmla="*/ 3390 w 8111"/>
                <a:gd name="T39" fmla="*/ 2770 h 4577"/>
                <a:gd name="T40" fmla="*/ 3243 w 8111"/>
                <a:gd name="T41" fmla="*/ 2597 h 4577"/>
                <a:gd name="T42" fmla="*/ 3093 w 8111"/>
                <a:gd name="T43" fmla="*/ 2430 h 4577"/>
                <a:gd name="T44" fmla="*/ 2945 w 8111"/>
                <a:gd name="T45" fmla="*/ 2267 h 4577"/>
                <a:gd name="T46" fmla="*/ 2796 w 8111"/>
                <a:gd name="T47" fmla="*/ 2111 h 4577"/>
                <a:gd name="T48" fmla="*/ 2647 w 8111"/>
                <a:gd name="T49" fmla="*/ 1959 h 4577"/>
                <a:gd name="T50" fmla="*/ 2496 w 8111"/>
                <a:gd name="T51" fmla="*/ 1811 h 4577"/>
                <a:gd name="T52" fmla="*/ 2347 w 8111"/>
                <a:gd name="T53" fmla="*/ 1670 h 4577"/>
                <a:gd name="T54" fmla="*/ 2198 w 8111"/>
                <a:gd name="T55" fmla="*/ 1533 h 4577"/>
                <a:gd name="T56" fmla="*/ 2123 w 8111"/>
                <a:gd name="T57" fmla="*/ 1466 h 4577"/>
                <a:gd name="T58" fmla="*/ 2047 w 8111"/>
                <a:gd name="T59" fmla="*/ 1401 h 4577"/>
                <a:gd name="T60" fmla="*/ 1898 w 8111"/>
                <a:gd name="T61" fmla="*/ 1273 h 4577"/>
                <a:gd name="T62" fmla="*/ 1749 w 8111"/>
                <a:gd name="T63" fmla="*/ 1150 h 4577"/>
                <a:gd name="T64" fmla="*/ 1600 w 8111"/>
                <a:gd name="T65" fmla="*/ 1031 h 4577"/>
                <a:gd name="T66" fmla="*/ 1451 w 8111"/>
                <a:gd name="T67" fmla="*/ 917 h 4577"/>
                <a:gd name="T68" fmla="*/ 1303 w 8111"/>
                <a:gd name="T69" fmla="*/ 807 h 4577"/>
                <a:gd name="T70" fmla="*/ 1156 w 8111"/>
                <a:gd name="T71" fmla="*/ 702 h 4577"/>
                <a:gd name="T72" fmla="*/ 1009 w 8111"/>
                <a:gd name="T73" fmla="*/ 600 h 4577"/>
                <a:gd name="T74" fmla="*/ 861 w 8111"/>
                <a:gd name="T75" fmla="*/ 502 h 4577"/>
                <a:gd name="T76" fmla="*/ 716 w 8111"/>
                <a:gd name="T77" fmla="*/ 409 h 4577"/>
                <a:gd name="T78" fmla="*/ 571 w 8111"/>
                <a:gd name="T79" fmla="*/ 320 h 4577"/>
                <a:gd name="T80" fmla="*/ 427 w 8111"/>
                <a:gd name="T81" fmla="*/ 234 h 4577"/>
                <a:gd name="T82" fmla="*/ 283 w 8111"/>
                <a:gd name="T83" fmla="*/ 152 h 4577"/>
                <a:gd name="T84" fmla="*/ 141 w 8111"/>
                <a:gd name="T85" fmla="*/ 75 h 4577"/>
                <a:gd name="T86" fmla="*/ 0 w 8111"/>
                <a:gd name="T87" fmla="*/ 0 h 4577"/>
                <a:gd name="T88" fmla="*/ 506 w 8111"/>
                <a:gd name="T89" fmla="*/ 0 h 4577"/>
                <a:gd name="T90" fmla="*/ 1014 w 8111"/>
                <a:gd name="T91" fmla="*/ 0 h 4577"/>
                <a:gd name="T92" fmla="*/ 1520 w 8111"/>
                <a:gd name="T93" fmla="*/ 0 h 4577"/>
                <a:gd name="T94" fmla="*/ 2027 w 8111"/>
                <a:gd name="T95" fmla="*/ 0 h 4577"/>
                <a:gd name="T96" fmla="*/ 2534 w 8111"/>
                <a:gd name="T97" fmla="*/ 0 h 4577"/>
                <a:gd name="T98" fmla="*/ 3041 w 8111"/>
                <a:gd name="T99" fmla="*/ 0 h 4577"/>
                <a:gd name="T100" fmla="*/ 3548 w 8111"/>
                <a:gd name="T101" fmla="*/ 0 h 4577"/>
                <a:gd name="T102" fmla="*/ 4056 w 8111"/>
                <a:gd name="T103" fmla="*/ 0 h 4577"/>
                <a:gd name="T104" fmla="*/ 4562 w 8111"/>
                <a:gd name="T105" fmla="*/ 0 h 4577"/>
                <a:gd name="T106" fmla="*/ 5069 w 8111"/>
                <a:gd name="T107" fmla="*/ 0 h 4577"/>
                <a:gd name="T108" fmla="*/ 5575 w 8111"/>
                <a:gd name="T109" fmla="*/ 0 h 4577"/>
                <a:gd name="T110" fmla="*/ 6083 w 8111"/>
                <a:gd name="T111" fmla="*/ 0 h 4577"/>
                <a:gd name="T112" fmla="*/ 6589 w 8111"/>
                <a:gd name="T113" fmla="*/ 0 h 4577"/>
                <a:gd name="T114" fmla="*/ 7096 w 8111"/>
                <a:gd name="T115" fmla="*/ 0 h 4577"/>
                <a:gd name="T116" fmla="*/ 7604 w 8111"/>
                <a:gd name="T117" fmla="*/ 0 h 4577"/>
                <a:gd name="T118" fmla="*/ 8111 w 8111"/>
                <a:gd name="T119" fmla="*/ 0 h 4577"/>
                <a:gd name="T120" fmla="*/ 8111 w 8111"/>
                <a:gd name="T121" fmla="*/ 790 h 4577"/>
                <a:gd name="T122" fmla="*/ 8111 w 8111"/>
                <a:gd name="T123" fmla="*/ 1579 h 4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11" h="4577">
                  <a:moveTo>
                    <a:pt x="8111" y="1579"/>
                  </a:moveTo>
                  <a:lnTo>
                    <a:pt x="7683" y="1954"/>
                  </a:lnTo>
                  <a:lnTo>
                    <a:pt x="7256" y="2329"/>
                  </a:lnTo>
                  <a:lnTo>
                    <a:pt x="6828" y="2703"/>
                  </a:lnTo>
                  <a:lnTo>
                    <a:pt x="6400" y="3078"/>
                  </a:lnTo>
                  <a:lnTo>
                    <a:pt x="5973" y="3452"/>
                  </a:lnTo>
                  <a:lnTo>
                    <a:pt x="5545" y="3828"/>
                  </a:lnTo>
                  <a:lnTo>
                    <a:pt x="5118" y="4202"/>
                  </a:lnTo>
                  <a:lnTo>
                    <a:pt x="4690" y="4577"/>
                  </a:lnTo>
                  <a:lnTo>
                    <a:pt x="4550" y="4353"/>
                  </a:lnTo>
                  <a:lnTo>
                    <a:pt x="4408" y="4134"/>
                  </a:lnTo>
                  <a:lnTo>
                    <a:pt x="4337" y="4027"/>
                  </a:lnTo>
                  <a:lnTo>
                    <a:pt x="4265" y="3922"/>
                  </a:lnTo>
                  <a:lnTo>
                    <a:pt x="4121" y="3716"/>
                  </a:lnTo>
                  <a:lnTo>
                    <a:pt x="3977" y="3515"/>
                  </a:lnTo>
                  <a:lnTo>
                    <a:pt x="3831" y="3320"/>
                  </a:lnTo>
                  <a:lnTo>
                    <a:pt x="3684" y="3131"/>
                  </a:lnTo>
                  <a:lnTo>
                    <a:pt x="3612" y="3039"/>
                  </a:lnTo>
                  <a:lnTo>
                    <a:pt x="3538" y="2947"/>
                  </a:lnTo>
                  <a:lnTo>
                    <a:pt x="3390" y="2770"/>
                  </a:lnTo>
                  <a:lnTo>
                    <a:pt x="3243" y="2597"/>
                  </a:lnTo>
                  <a:lnTo>
                    <a:pt x="3093" y="2430"/>
                  </a:lnTo>
                  <a:lnTo>
                    <a:pt x="2945" y="2267"/>
                  </a:lnTo>
                  <a:lnTo>
                    <a:pt x="2796" y="2111"/>
                  </a:lnTo>
                  <a:lnTo>
                    <a:pt x="2647" y="1959"/>
                  </a:lnTo>
                  <a:lnTo>
                    <a:pt x="2496" y="1811"/>
                  </a:lnTo>
                  <a:lnTo>
                    <a:pt x="2347" y="1670"/>
                  </a:lnTo>
                  <a:lnTo>
                    <a:pt x="2198" y="1533"/>
                  </a:lnTo>
                  <a:lnTo>
                    <a:pt x="2123" y="1466"/>
                  </a:lnTo>
                  <a:lnTo>
                    <a:pt x="2047" y="1401"/>
                  </a:lnTo>
                  <a:lnTo>
                    <a:pt x="1898" y="1273"/>
                  </a:lnTo>
                  <a:lnTo>
                    <a:pt x="1749" y="1150"/>
                  </a:lnTo>
                  <a:lnTo>
                    <a:pt x="1600" y="1031"/>
                  </a:lnTo>
                  <a:lnTo>
                    <a:pt x="1451" y="917"/>
                  </a:lnTo>
                  <a:lnTo>
                    <a:pt x="1303" y="807"/>
                  </a:lnTo>
                  <a:lnTo>
                    <a:pt x="1156" y="702"/>
                  </a:lnTo>
                  <a:lnTo>
                    <a:pt x="1009" y="600"/>
                  </a:lnTo>
                  <a:lnTo>
                    <a:pt x="861" y="502"/>
                  </a:lnTo>
                  <a:lnTo>
                    <a:pt x="716" y="409"/>
                  </a:lnTo>
                  <a:lnTo>
                    <a:pt x="571" y="320"/>
                  </a:lnTo>
                  <a:lnTo>
                    <a:pt x="427" y="234"/>
                  </a:lnTo>
                  <a:lnTo>
                    <a:pt x="283" y="152"/>
                  </a:lnTo>
                  <a:lnTo>
                    <a:pt x="141" y="75"/>
                  </a:lnTo>
                  <a:lnTo>
                    <a:pt x="0" y="0"/>
                  </a:lnTo>
                  <a:lnTo>
                    <a:pt x="506" y="0"/>
                  </a:lnTo>
                  <a:lnTo>
                    <a:pt x="1014" y="0"/>
                  </a:lnTo>
                  <a:lnTo>
                    <a:pt x="1520" y="0"/>
                  </a:lnTo>
                  <a:lnTo>
                    <a:pt x="2027" y="0"/>
                  </a:lnTo>
                  <a:lnTo>
                    <a:pt x="2534" y="0"/>
                  </a:lnTo>
                  <a:lnTo>
                    <a:pt x="3041" y="0"/>
                  </a:lnTo>
                  <a:lnTo>
                    <a:pt x="3548" y="0"/>
                  </a:lnTo>
                  <a:lnTo>
                    <a:pt x="4056" y="0"/>
                  </a:lnTo>
                  <a:lnTo>
                    <a:pt x="4562" y="0"/>
                  </a:lnTo>
                  <a:lnTo>
                    <a:pt x="5069" y="0"/>
                  </a:lnTo>
                  <a:lnTo>
                    <a:pt x="5575" y="0"/>
                  </a:lnTo>
                  <a:lnTo>
                    <a:pt x="6083" y="0"/>
                  </a:lnTo>
                  <a:lnTo>
                    <a:pt x="6589" y="0"/>
                  </a:lnTo>
                  <a:lnTo>
                    <a:pt x="7096" y="0"/>
                  </a:lnTo>
                  <a:lnTo>
                    <a:pt x="7604" y="0"/>
                  </a:lnTo>
                  <a:lnTo>
                    <a:pt x="8111" y="0"/>
                  </a:lnTo>
                  <a:lnTo>
                    <a:pt x="8111" y="790"/>
                  </a:lnTo>
                  <a:lnTo>
                    <a:pt x="8111" y="15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grpSp>
          <p:nvGrpSpPr>
            <p:cNvPr id="18" name="Group 17"/>
            <p:cNvGrpSpPr>
              <a:grpSpLocks noChangeAspect="1"/>
            </p:cNvGrpSpPr>
            <p:nvPr userDrawn="1"/>
          </p:nvGrpSpPr>
          <p:grpSpPr>
            <a:xfrm>
              <a:off x="10039814" y="477538"/>
              <a:ext cx="1416840" cy="648000"/>
              <a:chOff x="4471987" y="468313"/>
              <a:chExt cx="1489075" cy="681037"/>
            </a:xfrm>
          </p:grpSpPr>
          <p:sp>
            <p:nvSpPr>
              <p:cNvPr id="19" name="Freeform 7"/>
              <p:cNvSpPr>
                <a:spLocks noEditPoints="1"/>
              </p:cNvSpPr>
              <p:nvPr userDrawn="1"/>
            </p:nvSpPr>
            <p:spPr bwMode="auto">
              <a:xfrm>
                <a:off x="4471987" y="676275"/>
                <a:ext cx="1152525" cy="473075"/>
              </a:xfrm>
              <a:custGeom>
                <a:avLst/>
                <a:gdLst>
                  <a:gd name="T0" fmla="*/ 1772 w 2177"/>
                  <a:gd name="T1" fmla="*/ 886 h 895"/>
                  <a:gd name="T2" fmla="*/ 1669 w 2177"/>
                  <a:gd name="T3" fmla="*/ 849 h 895"/>
                  <a:gd name="T4" fmla="*/ 1590 w 2177"/>
                  <a:gd name="T5" fmla="*/ 788 h 895"/>
                  <a:gd name="T6" fmla="*/ 1541 w 2177"/>
                  <a:gd name="T7" fmla="*/ 717 h 895"/>
                  <a:gd name="T8" fmla="*/ 1701 w 2177"/>
                  <a:gd name="T9" fmla="*/ 651 h 895"/>
                  <a:gd name="T10" fmla="*/ 1761 w 2177"/>
                  <a:gd name="T11" fmla="*/ 705 h 895"/>
                  <a:gd name="T12" fmla="*/ 1850 w 2177"/>
                  <a:gd name="T13" fmla="*/ 728 h 895"/>
                  <a:gd name="T14" fmla="*/ 1947 w 2177"/>
                  <a:gd name="T15" fmla="*/ 717 h 895"/>
                  <a:gd name="T16" fmla="*/ 1990 w 2177"/>
                  <a:gd name="T17" fmla="*/ 688 h 895"/>
                  <a:gd name="T18" fmla="*/ 2006 w 2177"/>
                  <a:gd name="T19" fmla="*/ 632 h 895"/>
                  <a:gd name="T20" fmla="*/ 1989 w 2177"/>
                  <a:gd name="T21" fmla="*/ 588 h 895"/>
                  <a:gd name="T22" fmla="*/ 1904 w 2177"/>
                  <a:gd name="T23" fmla="*/ 538 h 895"/>
                  <a:gd name="T24" fmla="*/ 1703 w 2177"/>
                  <a:gd name="T25" fmla="*/ 469 h 895"/>
                  <a:gd name="T26" fmla="*/ 1625 w 2177"/>
                  <a:gd name="T27" fmla="*/ 415 h 895"/>
                  <a:gd name="T28" fmla="*/ 1575 w 2177"/>
                  <a:gd name="T29" fmla="*/ 337 h 895"/>
                  <a:gd name="T30" fmla="*/ 1562 w 2177"/>
                  <a:gd name="T31" fmla="*/ 241 h 895"/>
                  <a:gd name="T32" fmla="*/ 1592 w 2177"/>
                  <a:gd name="T33" fmla="*/ 136 h 895"/>
                  <a:gd name="T34" fmla="*/ 1658 w 2177"/>
                  <a:gd name="T35" fmla="*/ 59 h 895"/>
                  <a:gd name="T36" fmla="*/ 1751 w 2177"/>
                  <a:gd name="T37" fmla="*/ 13 h 895"/>
                  <a:gd name="T38" fmla="*/ 1871 w 2177"/>
                  <a:gd name="T39" fmla="*/ 1 h 895"/>
                  <a:gd name="T40" fmla="*/ 1967 w 2177"/>
                  <a:gd name="T41" fmla="*/ 21 h 895"/>
                  <a:gd name="T42" fmla="*/ 2049 w 2177"/>
                  <a:gd name="T43" fmla="*/ 64 h 895"/>
                  <a:gd name="T44" fmla="*/ 2121 w 2177"/>
                  <a:gd name="T45" fmla="*/ 140 h 895"/>
                  <a:gd name="T46" fmla="*/ 2003 w 2177"/>
                  <a:gd name="T47" fmla="*/ 263 h 895"/>
                  <a:gd name="T48" fmla="*/ 1953 w 2177"/>
                  <a:gd name="T49" fmla="*/ 200 h 895"/>
                  <a:gd name="T50" fmla="*/ 1902 w 2177"/>
                  <a:gd name="T51" fmla="*/ 173 h 895"/>
                  <a:gd name="T52" fmla="*/ 1807 w 2177"/>
                  <a:gd name="T53" fmla="*/ 168 h 895"/>
                  <a:gd name="T54" fmla="*/ 1748 w 2177"/>
                  <a:gd name="T55" fmla="*/ 203 h 895"/>
                  <a:gd name="T56" fmla="*/ 1732 w 2177"/>
                  <a:gd name="T57" fmla="*/ 260 h 895"/>
                  <a:gd name="T58" fmla="*/ 1752 w 2177"/>
                  <a:gd name="T59" fmla="*/ 305 h 895"/>
                  <a:gd name="T60" fmla="*/ 1832 w 2177"/>
                  <a:gd name="T61" fmla="*/ 350 h 895"/>
                  <a:gd name="T62" fmla="*/ 2043 w 2177"/>
                  <a:gd name="T63" fmla="*/ 428 h 895"/>
                  <a:gd name="T64" fmla="*/ 2131 w 2177"/>
                  <a:gd name="T65" fmla="*/ 495 h 895"/>
                  <a:gd name="T66" fmla="*/ 2170 w 2177"/>
                  <a:gd name="T67" fmla="*/ 576 h 895"/>
                  <a:gd name="T68" fmla="*/ 2171 w 2177"/>
                  <a:gd name="T69" fmla="*/ 693 h 895"/>
                  <a:gd name="T70" fmla="*/ 2126 w 2177"/>
                  <a:gd name="T71" fmla="*/ 789 h 895"/>
                  <a:gd name="T72" fmla="*/ 2056 w 2177"/>
                  <a:gd name="T73" fmla="*/ 848 h 895"/>
                  <a:gd name="T74" fmla="*/ 1946 w 2177"/>
                  <a:gd name="T75" fmla="*/ 887 h 895"/>
                  <a:gd name="T76" fmla="*/ 657 w 2177"/>
                  <a:gd name="T77" fmla="*/ 447 h 895"/>
                  <a:gd name="T78" fmla="*/ 0 w 2177"/>
                  <a:gd name="T79" fmla="*/ 17 h 895"/>
                  <a:gd name="T80" fmla="*/ 1064 w 2177"/>
                  <a:gd name="T81" fmla="*/ 891 h 895"/>
                  <a:gd name="T82" fmla="*/ 963 w 2177"/>
                  <a:gd name="T83" fmla="*/ 866 h 895"/>
                  <a:gd name="T84" fmla="*/ 871 w 2177"/>
                  <a:gd name="T85" fmla="*/ 805 h 895"/>
                  <a:gd name="T86" fmla="*/ 813 w 2177"/>
                  <a:gd name="T87" fmla="*/ 721 h 895"/>
                  <a:gd name="T88" fmla="*/ 788 w 2177"/>
                  <a:gd name="T89" fmla="*/ 596 h 895"/>
                  <a:gd name="T90" fmla="*/ 965 w 2177"/>
                  <a:gd name="T91" fmla="*/ 640 h 895"/>
                  <a:gd name="T92" fmla="*/ 1009 w 2177"/>
                  <a:gd name="T93" fmla="*/ 701 h 895"/>
                  <a:gd name="T94" fmla="*/ 1076 w 2177"/>
                  <a:gd name="T95" fmla="*/ 726 h 895"/>
                  <a:gd name="T96" fmla="*/ 1165 w 2177"/>
                  <a:gd name="T97" fmla="*/ 724 h 895"/>
                  <a:gd name="T98" fmla="*/ 1224 w 2177"/>
                  <a:gd name="T99" fmla="*/ 701 h 895"/>
                  <a:gd name="T100" fmla="*/ 1265 w 2177"/>
                  <a:gd name="T101" fmla="*/ 647 h 895"/>
                  <a:gd name="T102" fmla="*/ 1276 w 2177"/>
                  <a:gd name="T103" fmla="*/ 17 h 895"/>
                  <a:gd name="T104" fmla="*/ 1431 w 2177"/>
                  <a:gd name="T105" fmla="*/ 693 h 895"/>
                  <a:gd name="T106" fmla="*/ 1382 w 2177"/>
                  <a:gd name="T107" fmla="*/ 784 h 895"/>
                  <a:gd name="T108" fmla="*/ 1303 w 2177"/>
                  <a:gd name="T109" fmla="*/ 849 h 895"/>
                  <a:gd name="T110" fmla="*/ 1184 w 2177"/>
                  <a:gd name="T111" fmla="*/ 889 h 8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77" h="895">
                    <a:moveTo>
                      <a:pt x="1864" y="895"/>
                    </a:moveTo>
                    <a:lnTo>
                      <a:pt x="1848" y="895"/>
                    </a:lnTo>
                    <a:lnTo>
                      <a:pt x="1832" y="894"/>
                    </a:lnTo>
                    <a:lnTo>
                      <a:pt x="1817" y="893"/>
                    </a:lnTo>
                    <a:lnTo>
                      <a:pt x="1801" y="890"/>
                    </a:lnTo>
                    <a:lnTo>
                      <a:pt x="1793" y="889"/>
                    </a:lnTo>
                    <a:lnTo>
                      <a:pt x="1786" y="888"/>
                    </a:lnTo>
                    <a:lnTo>
                      <a:pt x="1772" y="886"/>
                    </a:lnTo>
                    <a:lnTo>
                      <a:pt x="1758" y="883"/>
                    </a:lnTo>
                    <a:lnTo>
                      <a:pt x="1744" y="879"/>
                    </a:lnTo>
                    <a:lnTo>
                      <a:pt x="1731" y="875"/>
                    </a:lnTo>
                    <a:lnTo>
                      <a:pt x="1718" y="871"/>
                    </a:lnTo>
                    <a:lnTo>
                      <a:pt x="1705" y="866"/>
                    </a:lnTo>
                    <a:lnTo>
                      <a:pt x="1693" y="861"/>
                    </a:lnTo>
                    <a:lnTo>
                      <a:pt x="1680" y="855"/>
                    </a:lnTo>
                    <a:lnTo>
                      <a:pt x="1669" y="849"/>
                    </a:lnTo>
                    <a:lnTo>
                      <a:pt x="1657" y="843"/>
                    </a:lnTo>
                    <a:lnTo>
                      <a:pt x="1647" y="836"/>
                    </a:lnTo>
                    <a:lnTo>
                      <a:pt x="1636" y="829"/>
                    </a:lnTo>
                    <a:lnTo>
                      <a:pt x="1626" y="822"/>
                    </a:lnTo>
                    <a:lnTo>
                      <a:pt x="1617" y="814"/>
                    </a:lnTo>
                    <a:lnTo>
                      <a:pt x="1608" y="806"/>
                    </a:lnTo>
                    <a:lnTo>
                      <a:pt x="1599" y="797"/>
                    </a:lnTo>
                    <a:lnTo>
                      <a:pt x="1590" y="788"/>
                    </a:lnTo>
                    <a:lnTo>
                      <a:pt x="1582" y="779"/>
                    </a:lnTo>
                    <a:lnTo>
                      <a:pt x="1575" y="769"/>
                    </a:lnTo>
                    <a:lnTo>
                      <a:pt x="1566" y="759"/>
                    </a:lnTo>
                    <a:lnTo>
                      <a:pt x="1559" y="749"/>
                    </a:lnTo>
                    <a:lnTo>
                      <a:pt x="1553" y="739"/>
                    </a:lnTo>
                    <a:lnTo>
                      <a:pt x="1550" y="733"/>
                    </a:lnTo>
                    <a:lnTo>
                      <a:pt x="1547" y="728"/>
                    </a:lnTo>
                    <a:lnTo>
                      <a:pt x="1541" y="717"/>
                    </a:lnTo>
                    <a:lnTo>
                      <a:pt x="1536" y="706"/>
                    </a:lnTo>
                    <a:lnTo>
                      <a:pt x="1531" y="694"/>
                    </a:lnTo>
                    <a:lnTo>
                      <a:pt x="1526" y="682"/>
                    </a:lnTo>
                    <a:lnTo>
                      <a:pt x="1671" y="597"/>
                    </a:lnTo>
                    <a:lnTo>
                      <a:pt x="1677" y="612"/>
                    </a:lnTo>
                    <a:lnTo>
                      <a:pt x="1684" y="626"/>
                    </a:lnTo>
                    <a:lnTo>
                      <a:pt x="1691" y="639"/>
                    </a:lnTo>
                    <a:lnTo>
                      <a:pt x="1701" y="651"/>
                    </a:lnTo>
                    <a:lnTo>
                      <a:pt x="1710" y="664"/>
                    </a:lnTo>
                    <a:lnTo>
                      <a:pt x="1719" y="674"/>
                    </a:lnTo>
                    <a:lnTo>
                      <a:pt x="1725" y="679"/>
                    </a:lnTo>
                    <a:lnTo>
                      <a:pt x="1730" y="684"/>
                    </a:lnTo>
                    <a:lnTo>
                      <a:pt x="1736" y="689"/>
                    </a:lnTo>
                    <a:lnTo>
                      <a:pt x="1742" y="693"/>
                    </a:lnTo>
                    <a:lnTo>
                      <a:pt x="1754" y="701"/>
                    </a:lnTo>
                    <a:lnTo>
                      <a:pt x="1761" y="705"/>
                    </a:lnTo>
                    <a:lnTo>
                      <a:pt x="1767" y="708"/>
                    </a:lnTo>
                    <a:lnTo>
                      <a:pt x="1775" y="712"/>
                    </a:lnTo>
                    <a:lnTo>
                      <a:pt x="1782" y="714"/>
                    </a:lnTo>
                    <a:lnTo>
                      <a:pt x="1797" y="720"/>
                    </a:lnTo>
                    <a:lnTo>
                      <a:pt x="1814" y="723"/>
                    </a:lnTo>
                    <a:lnTo>
                      <a:pt x="1823" y="725"/>
                    </a:lnTo>
                    <a:lnTo>
                      <a:pt x="1831" y="726"/>
                    </a:lnTo>
                    <a:lnTo>
                      <a:pt x="1850" y="728"/>
                    </a:lnTo>
                    <a:lnTo>
                      <a:pt x="1859" y="729"/>
                    </a:lnTo>
                    <a:lnTo>
                      <a:pt x="1869" y="729"/>
                    </a:lnTo>
                    <a:lnTo>
                      <a:pt x="1887" y="728"/>
                    </a:lnTo>
                    <a:lnTo>
                      <a:pt x="1896" y="728"/>
                    </a:lnTo>
                    <a:lnTo>
                      <a:pt x="1904" y="727"/>
                    </a:lnTo>
                    <a:lnTo>
                      <a:pt x="1919" y="724"/>
                    </a:lnTo>
                    <a:lnTo>
                      <a:pt x="1934" y="721"/>
                    </a:lnTo>
                    <a:lnTo>
                      <a:pt x="1947" y="717"/>
                    </a:lnTo>
                    <a:lnTo>
                      <a:pt x="1958" y="713"/>
                    </a:lnTo>
                    <a:lnTo>
                      <a:pt x="1968" y="707"/>
                    </a:lnTo>
                    <a:lnTo>
                      <a:pt x="1972" y="705"/>
                    </a:lnTo>
                    <a:lnTo>
                      <a:pt x="1976" y="701"/>
                    </a:lnTo>
                    <a:lnTo>
                      <a:pt x="1980" y="698"/>
                    </a:lnTo>
                    <a:lnTo>
                      <a:pt x="1984" y="695"/>
                    </a:lnTo>
                    <a:lnTo>
                      <a:pt x="1987" y="692"/>
                    </a:lnTo>
                    <a:lnTo>
                      <a:pt x="1990" y="688"/>
                    </a:lnTo>
                    <a:lnTo>
                      <a:pt x="1995" y="681"/>
                    </a:lnTo>
                    <a:lnTo>
                      <a:pt x="1999" y="673"/>
                    </a:lnTo>
                    <a:lnTo>
                      <a:pt x="2003" y="665"/>
                    </a:lnTo>
                    <a:lnTo>
                      <a:pt x="2004" y="660"/>
                    </a:lnTo>
                    <a:lnTo>
                      <a:pt x="2005" y="655"/>
                    </a:lnTo>
                    <a:lnTo>
                      <a:pt x="2006" y="646"/>
                    </a:lnTo>
                    <a:lnTo>
                      <a:pt x="2007" y="638"/>
                    </a:lnTo>
                    <a:lnTo>
                      <a:pt x="2006" y="632"/>
                    </a:lnTo>
                    <a:lnTo>
                      <a:pt x="2006" y="626"/>
                    </a:lnTo>
                    <a:lnTo>
                      <a:pt x="2004" y="616"/>
                    </a:lnTo>
                    <a:lnTo>
                      <a:pt x="2002" y="611"/>
                    </a:lnTo>
                    <a:lnTo>
                      <a:pt x="2000" y="606"/>
                    </a:lnTo>
                    <a:lnTo>
                      <a:pt x="1998" y="601"/>
                    </a:lnTo>
                    <a:lnTo>
                      <a:pt x="1996" y="597"/>
                    </a:lnTo>
                    <a:lnTo>
                      <a:pt x="1993" y="592"/>
                    </a:lnTo>
                    <a:lnTo>
                      <a:pt x="1989" y="588"/>
                    </a:lnTo>
                    <a:lnTo>
                      <a:pt x="1986" y="584"/>
                    </a:lnTo>
                    <a:lnTo>
                      <a:pt x="1982" y="580"/>
                    </a:lnTo>
                    <a:lnTo>
                      <a:pt x="1973" y="573"/>
                    </a:lnTo>
                    <a:lnTo>
                      <a:pt x="1962" y="565"/>
                    </a:lnTo>
                    <a:lnTo>
                      <a:pt x="1950" y="559"/>
                    </a:lnTo>
                    <a:lnTo>
                      <a:pt x="1936" y="552"/>
                    </a:lnTo>
                    <a:lnTo>
                      <a:pt x="1920" y="546"/>
                    </a:lnTo>
                    <a:lnTo>
                      <a:pt x="1904" y="538"/>
                    </a:lnTo>
                    <a:lnTo>
                      <a:pt x="1886" y="532"/>
                    </a:lnTo>
                    <a:lnTo>
                      <a:pt x="1866" y="526"/>
                    </a:lnTo>
                    <a:lnTo>
                      <a:pt x="1822" y="512"/>
                    </a:lnTo>
                    <a:lnTo>
                      <a:pt x="1796" y="505"/>
                    </a:lnTo>
                    <a:lnTo>
                      <a:pt x="1772" y="497"/>
                    </a:lnTo>
                    <a:lnTo>
                      <a:pt x="1748" y="489"/>
                    </a:lnTo>
                    <a:lnTo>
                      <a:pt x="1725" y="479"/>
                    </a:lnTo>
                    <a:lnTo>
                      <a:pt x="1703" y="469"/>
                    </a:lnTo>
                    <a:lnTo>
                      <a:pt x="1691" y="464"/>
                    </a:lnTo>
                    <a:lnTo>
                      <a:pt x="1681" y="458"/>
                    </a:lnTo>
                    <a:lnTo>
                      <a:pt x="1671" y="452"/>
                    </a:lnTo>
                    <a:lnTo>
                      <a:pt x="1661" y="445"/>
                    </a:lnTo>
                    <a:lnTo>
                      <a:pt x="1651" y="439"/>
                    </a:lnTo>
                    <a:lnTo>
                      <a:pt x="1642" y="432"/>
                    </a:lnTo>
                    <a:lnTo>
                      <a:pt x="1633" y="424"/>
                    </a:lnTo>
                    <a:lnTo>
                      <a:pt x="1625" y="415"/>
                    </a:lnTo>
                    <a:lnTo>
                      <a:pt x="1617" y="407"/>
                    </a:lnTo>
                    <a:lnTo>
                      <a:pt x="1610" y="399"/>
                    </a:lnTo>
                    <a:lnTo>
                      <a:pt x="1602" y="390"/>
                    </a:lnTo>
                    <a:lnTo>
                      <a:pt x="1596" y="380"/>
                    </a:lnTo>
                    <a:lnTo>
                      <a:pt x="1590" y="370"/>
                    </a:lnTo>
                    <a:lnTo>
                      <a:pt x="1584" y="360"/>
                    </a:lnTo>
                    <a:lnTo>
                      <a:pt x="1579" y="349"/>
                    </a:lnTo>
                    <a:lnTo>
                      <a:pt x="1575" y="337"/>
                    </a:lnTo>
                    <a:lnTo>
                      <a:pt x="1570" y="325"/>
                    </a:lnTo>
                    <a:lnTo>
                      <a:pt x="1569" y="319"/>
                    </a:lnTo>
                    <a:lnTo>
                      <a:pt x="1567" y="313"/>
                    </a:lnTo>
                    <a:lnTo>
                      <a:pt x="1565" y="299"/>
                    </a:lnTo>
                    <a:lnTo>
                      <a:pt x="1563" y="285"/>
                    </a:lnTo>
                    <a:lnTo>
                      <a:pt x="1562" y="271"/>
                    </a:lnTo>
                    <a:lnTo>
                      <a:pt x="1562" y="256"/>
                    </a:lnTo>
                    <a:lnTo>
                      <a:pt x="1562" y="241"/>
                    </a:lnTo>
                    <a:lnTo>
                      <a:pt x="1563" y="226"/>
                    </a:lnTo>
                    <a:lnTo>
                      <a:pt x="1565" y="212"/>
                    </a:lnTo>
                    <a:lnTo>
                      <a:pt x="1568" y="199"/>
                    </a:lnTo>
                    <a:lnTo>
                      <a:pt x="1571" y="184"/>
                    </a:lnTo>
                    <a:lnTo>
                      <a:pt x="1576" y="172"/>
                    </a:lnTo>
                    <a:lnTo>
                      <a:pt x="1581" y="159"/>
                    </a:lnTo>
                    <a:lnTo>
                      <a:pt x="1586" y="147"/>
                    </a:lnTo>
                    <a:lnTo>
                      <a:pt x="1592" y="136"/>
                    </a:lnTo>
                    <a:lnTo>
                      <a:pt x="1598" y="125"/>
                    </a:lnTo>
                    <a:lnTo>
                      <a:pt x="1605" y="114"/>
                    </a:lnTo>
                    <a:lnTo>
                      <a:pt x="1613" y="104"/>
                    </a:lnTo>
                    <a:lnTo>
                      <a:pt x="1621" y="94"/>
                    </a:lnTo>
                    <a:lnTo>
                      <a:pt x="1629" y="85"/>
                    </a:lnTo>
                    <a:lnTo>
                      <a:pt x="1638" y="76"/>
                    </a:lnTo>
                    <a:lnTo>
                      <a:pt x="1648" y="67"/>
                    </a:lnTo>
                    <a:lnTo>
                      <a:pt x="1658" y="59"/>
                    </a:lnTo>
                    <a:lnTo>
                      <a:pt x="1668" y="52"/>
                    </a:lnTo>
                    <a:lnTo>
                      <a:pt x="1679" y="45"/>
                    </a:lnTo>
                    <a:lnTo>
                      <a:pt x="1690" y="38"/>
                    </a:lnTo>
                    <a:lnTo>
                      <a:pt x="1702" y="32"/>
                    </a:lnTo>
                    <a:lnTo>
                      <a:pt x="1714" y="27"/>
                    </a:lnTo>
                    <a:lnTo>
                      <a:pt x="1726" y="22"/>
                    </a:lnTo>
                    <a:lnTo>
                      <a:pt x="1738" y="17"/>
                    </a:lnTo>
                    <a:lnTo>
                      <a:pt x="1751" y="13"/>
                    </a:lnTo>
                    <a:lnTo>
                      <a:pt x="1764" y="10"/>
                    </a:lnTo>
                    <a:lnTo>
                      <a:pt x="1777" y="7"/>
                    </a:lnTo>
                    <a:lnTo>
                      <a:pt x="1790" y="5"/>
                    </a:lnTo>
                    <a:lnTo>
                      <a:pt x="1803" y="3"/>
                    </a:lnTo>
                    <a:lnTo>
                      <a:pt x="1817" y="1"/>
                    </a:lnTo>
                    <a:lnTo>
                      <a:pt x="1831" y="1"/>
                    </a:lnTo>
                    <a:lnTo>
                      <a:pt x="1845" y="0"/>
                    </a:lnTo>
                    <a:lnTo>
                      <a:pt x="1871" y="1"/>
                    </a:lnTo>
                    <a:lnTo>
                      <a:pt x="1883" y="2"/>
                    </a:lnTo>
                    <a:lnTo>
                      <a:pt x="1896" y="4"/>
                    </a:lnTo>
                    <a:lnTo>
                      <a:pt x="1908" y="6"/>
                    </a:lnTo>
                    <a:lnTo>
                      <a:pt x="1920" y="8"/>
                    </a:lnTo>
                    <a:lnTo>
                      <a:pt x="1933" y="10"/>
                    </a:lnTo>
                    <a:lnTo>
                      <a:pt x="1944" y="13"/>
                    </a:lnTo>
                    <a:lnTo>
                      <a:pt x="1956" y="17"/>
                    </a:lnTo>
                    <a:lnTo>
                      <a:pt x="1967" y="21"/>
                    </a:lnTo>
                    <a:lnTo>
                      <a:pt x="1978" y="25"/>
                    </a:lnTo>
                    <a:lnTo>
                      <a:pt x="1989" y="29"/>
                    </a:lnTo>
                    <a:lnTo>
                      <a:pt x="1999" y="34"/>
                    </a:lnTo>
                    <a:lnTo>
                      <a:pt x="2009" y="40"/>
                    </a:lnTo>
                    <a:lnTo>
                      <a:pt x="2019" y="45"/>
                    </a:lnTo>
                    <a:lnTo>
                      <a:pt x="2029" y="51"/>
                    </a:lnTo>
                    <a:lnTo>
                      <a:pt x="2039" y="58"/>
                    </a:lnTo>
                    <a:lnTo>
                      <a:pt x="2049" y="64"/>
                    </a:lnTo>
                    <a:lnTo>
                      <a:pt x="2058" y="72"/>
                    </a:lnTo>
                    <a:lnTo>
                      <a:pt x="2067" y="80"/>
                    </a:lnTo>
                    <a:lnTo>
                      <a:pt x="2075" y="87"/>
                    </a:lnTo>
                    <a:lnTo>
                      <a:pt x="2083" y="95"/>
                    </a:lnTo>
                    <a:lnTo>
                      <a:pt x="2091" y="104"/>
                    </a:lnTo>
                    <a:lnTo>
                      <a:pt x="2099" y="112"/>
                    </a:lnTo>
                    <a:lnTo>
                      <a:pt x="2114" y="131"/>
                    </a:lnTo>
                    <a:lnTo>
                      <a:pt x="2121" y="140"/>
                    </a:lnTo>
                    <a:lnTo>
                      <a:pt x="2127" y="150"/>
                    </a:lnTo>
                    <a:lnTo>
                      <a:pt x="2134" y="160"/>
                    </a:lnTo>
                    <a:lnTo>
                      <a:pt x="2140" y="171"/>
                    </a:lnTo>
                    <a:lnTo>
                      <a:pt x="2146" y="182"/>
                    </a:lnTo>
                    <a:lnTo>
                      <a:pt x="2151" y="194"/>
                    </a:lnTo>
                    <a:lnTo>
                      <a:pt x="2009" y="275"/>
                    </a:lnTo>
                    <a:lnTo>
                      <a:pt x="2006" y="269"/>
                    </a:lnTo>
                    <a:lnTo>
                      <a:pt x="2003" y="263"/>
                    </a:lnTo>
                    <a:lnTo>
                      <a:pt x="1997" y="252"/>
                    </a:lnTo>
                    <a:lnTo>
                      <a:pt x="1990" y="241"/>
                    </a:lnTo>
                    <a:lnTo>
                      <a:pt x="1983" y="231"/>
                    </a:lnTo>
                    <a:lnTo>
                      <a:pt x="1975" y="221"/>
                    </a:lnTo>
                    <a:lnTo>
                      <a:pt x="1967" y="212"/>
                    </a:lnTo>
                    <a:lnTo>
                      <a:pt x="1962" y="208"/>
                    </a:lnTo>
                    <a:lnTo>
                      <a:pt x="1958" y="204"/>
                    </a:lnTo>
                    <a:lnTo>
                      <a:pt x="1953" y="200"/>
                    </a:lnTo>
                    <a:lnTo>
                      <a:pt x="1948" y="196"/>
                    </a:lnTo>
                    <a:lnTo>
                      <a:pt x="1943" y="193"/>
                    </a:lnTo>
                    <a:lnTo>
                      <a:pt x="1938" y="189"/>
                    </a:lnTo>
                    <a:lnTo>
                      <a:pt x="1933" y="185"/>
                    </a:lnTo>
                    <a:lnTo>
                      <a:pt x="1926" y="182"/>
                    </a:lnTo>
                    <a:lnTo>
                      <a:pt x="1921" y="180"/>
                    </a:lnTo>
                    <a:lnTo>
                      <a:pt x="1915" y="177"/>
                    </a:lnTo>
                    <a:lnTo>
                      <a:pt x="1902" y="173"/>
                    </a:lnTo>
                    <a:lnTo>
                      <a:pt x="1889" y="169"/>
                    </a:lnTo>
                    <a:lnTo>
                      <a:pt x="1875" y="167"/>
                    </a:lnTo>
                    <a:lnTo>
                      <a:pt x="1868" y="166"/>
                    </a:lnTo>
                    <a:lnTo>
                      <a:pt x="1860" y="165"/>
                    </a:lnTo>
                    <a:lnTo>
                      <a:pt x="1845" y="165"/>
                    </a:lnTo>
                    <a:lnTo>
                      <a:pt x="1832" y="165"/>
                    </a:lnTo>
                    <a:lnTo>
                      <a:pt x="1820" y="166"/>
                    </a:lnTo>
                    <a:lnTo>
                      <a:pt x="1807" y="168"/>
                    </a:lnTo>
                    <a:lnTo>
                      <a:pt x="1796" y="171"/>
                    </a:lnTo>
                    <a:lnTo>
                      <a:pt x="1786" y="175"/>
                    </a:lnTo>
                    <a:lnTo>
                      <a:pt x="1777" y="179"/>
                    </a:lnTo>
                    <a:lnTo>
                      <a:pt x="1769" y="184"/>
                    </a:lnTo>
                    <a:lnTo>
                      <a:pt x="1765" y="186"/>
                    </a:lnTo>
                    <a:lnTo>
                      <a:pt x="1761" y="190"/>
                    </a:lnTo>
                    <a:lnTo>
                      <a:pt x="1754" y="196"/>
                    </a:lnTo>
                    <a:lnTo>
                      <a:pt x="1748" y="203"/>
                    </a:lnTo>
                    <a:lnTo>
                      <a:pt x="1743" y="210"/>
                    </a:lnTo>
                    <a:lnTo>
                      <a:pt x="1739" y="217"/>
                    </a:lnTo>
                    <a:lnTo>
                      <a:pt x="1736" y="225"/>
                    </a:lnTo>
                    <a:lnTo>
                      <a:pt x="1734" y="233"/>
                    </a:lnTo>
                    <a:lnTo>
                      <a:pt x="1733" y="238"/>
                    </a:lnTo>
                    <a:lnTo>
                      <a:pt x="1732" y="242"/>
                    </a:lnTo>
                    <a:lnTo>
                      <a:pt x="1732" y="251"/>
                    </a:lnTo>
                    <a:lnTo>
                      <a:pt x="1732" y="260"/>
                    </a:lnTo>
                    <a:lnTo>
                      <a:pt x="1733" y="269"/>
                    </a:lnTo>
                    <a:lnTo>
                      <a:pt x="1734" y="274"/>
                    </a:lnTo>
                    <a:lnTo>
                      <a:pt x="1736" y="278"/>
                    </a:lnTo>
                    <a:lnTo>
                      <a:pt x="1739" y="286"/>
                    </a:lnTo>
                    <a:lnTo>
                      <a:pt x="1741" y="290"/>
                    </a:lnTo>
                    <a:lnTo>
                      <a:pt x="1743" y="294"/>
                    </a:lnTo>
                    <a:lnTo>
                      <a:pt x="1749" y="301"/>
                    </a:lnTo>
                    <a:lnTo>
                      <a:pt x="1752" y="305"/>
                    </a:lnTo>
                    <a:lnTo>
                      <a:pt x="1756" y="310"/>
                    </a:lnTo>
                    <a:lnTo>
                      <a:pt x="1760" y="313"/>
                    </a:lnTo>
                    <a:lnTo>
                      <a:pt x="1764" y="317"/>
                    </a:lnTo>
                    <a:lnTo>
                      <a:pt x="1774" y="323"/>
                    </a:lnTo>
                    <a:lnTo>
                      <a:pt x="1786" y="330"/>
                    </a:lnTo>
                    <a:lnTo>
                      <a:pt x="1799" y="337"/>
                    </a:lnTo>
                    <a:lnTo>
                      <a:pt x="1815" y="344"/>
                    </a:lnTo>
                    <a:lnTo>
                      <a:pt x="1832" y="350"/>
                    </a:lnTo>
                    <a:lnTo>
                      <a:pt x="1851" y="357"/>
                    </a:lnTo>
                    <a:lnTo>
                      <a:pt x="1895" y="371"/>
                    </a:lnTo>
                    <a:lnTo>
                      <a:pt x="1946" y="388"/>
                    </a:lnTo>
                    <a:lnTo>
                      <a:pt x="1972" y="396"/>
                    </a:lnTo>
                    <a:lnTo>
                      <a:pt x="1996" y="406"/>
                    </a:lnTo>
                    <a:lnTo>
                      <a:pt x="2008" y="411"/>
                    </a:lnTo>
                    <a:lnTo>
                      <a:pt x="2020" y="416"/>
                    </a:lnTo>
                    <a:lnTo>
                      <a:pt x="2043" y="428"/>
                    </a:lnTo>
                    <a:lnTo>
                      <a:pt x="2066" y="440"/>
                    </a:lnTo>
                    <a:lnTo>
                      <a:pt x="2077" y="447"/>
                    </a:lnTo>
                    <a:lnTo>
                      <a:pt x="2087" y="454"/>
                    </a:lnTo>
                    <a:lnTo>
                      <a:pt x="2097" y="461"/>
                    </a:lnTo>
                    <a:lnTo>
                      <a:pt x="2106" y="469"/>
                    </a:lnTo>
                    <a:lnTo>
                      <a:pt x="2115" y="477"/>
                    </a:lnTo>
                    <a:lnTo>
                      <a:pt x="2123" y="486"/>
                    </a:lnTo>
                    <a:lnTo>
                      <a:pt x="2131" y="495"/>
                    </a:lnTo>
                    <a:lnTo>
                      <a:pt x="2135" y="500"/>
                    </a:lnTo>
                    <a:lnTo>
                      <a:pt x="2138" y="505"/>
                    </a:lnTo>
                    <a:lnTo>
                      <a:pt x="2145" y="515"/>
                    </a:lnTo>
                    <a:lnTo>
                      <a:pt x="2151" y="526"/>
                    </a:lnTo>
                    <a:lnTo>
                      <a:pt x="2157" y="537"/>
                    </a:lnTo>
                    <a:lnTo>
                      <a:pt x="2161" y="550"/>
                    </a:lnTo>
                    <a:lnTo>
                      <a:pt x="2167" y="562"/>
                    </a:lnTo>
                    <a:lnTo>
                      <a:pt x="2170" y="576"/>
                    </a:lnTo>
                    <a:lnTo>
                      <a:pt x="2173" y="589"/>
                    </a:lnTo>
                    <a:lnTo>
                      <a:pt x="2175" y="604"/>
                    </a:lnTo>
                    <a:lnTo>
                      <a:pt x="2176" y="619"/>
                    </a:lnTo>
                    <a:lnTo>
                      <a:pt x="2177" y="635"/>
                    </a:lnTo>
                    <a:lnTo>
                      <a:pt x="2176" y="650"/>
                    </a:lnTo>
                    <a:lnTo>
                      <a:pt x="2175" y="665"/>
                    </a:lnTo>
                    <a:lnTo>
                      <a:pt x="2173" y="679"/>
                    </a:lnTo>
                    <a:lnTo>
                      <a:pt x="2171" y="693"/>
                    </a:lnTo>
                    <a:lnTo>
                      <a:pt x="2168" y="706"/>
                    </a:lnTo>
                    <a:lnTo>
                      <a:pt x="2164" y="719"/>
                    </a:lnTo>
                    <a:lnTo>
                      <a:pt x="2158" y="732"/>
                    </a:lnTo>
                    <a:lnTo>
                      <a:pt x="2153" y="744"/>
                    </a:lnTo>
                    <a:lnTo>
                      <a:pt x="2147" y="755"/>
                    </a:lnTo>
                    <a:lnTo>
                      <a:pt x="2140" y="766"/>
                    </a:lnTo>
                    <a:lnTo>
                      <a:pt x="2133" y="778"/>
                    </a:lnTo>
                    <a:lnTo>
                      <a:pt x="2126" y="789"/>
                    </a:lnTo>
                    <a:lnTo>
                      <a:pt x="2117" y="799"/>
                    </a:lnTo>
                    <a:lnTo>
                      <a:pt x="2113" y="803"/>
                    </a:lnTo>
                    <a:lnTo>
                      <a:pt x="2108" y="808"/>
                    </a:lnTo>
                    <a:lnTo>
                      <a:pt x="2099" y="817"/>
                    </a:lnTo>
                    <a:lnTo>
                      <a:pt x="2089" y="826"/>
                    </a:lnTo>
                    <a:lnTo>
                      <a:pt x="2078" y="834"/>
                    </a:lnTo>
                    <a:lnTo>
                      <a:pt x="2067" y="841"/>
                    </a:lnTo>
                    <a:lnTo>
                      <a:pt x="2056" y="848"/>
                    </a:lnTo>
                    <a:lnTo>
                      <a:pt x="2043" y="855"/>
                    </a:lnTo>
                    <a:lnTo>
                      <a:pt x="2030" y="861"/>
                    </a:lnTo>
                    <a:lnTo>
                      <a:pt x="2017" y="867"/>
                    </a:lnTo>
                    <a:lnTo>
                      <a:pt x="2004" y="872"/>
                    </a:lnTo>
                    <a:lnTo>
                      <a:pt x="1990" y="876"/>
                    </a:lnTo>
                    <a:lnTo>
                      <a:pt x="1976" y="881"/>
                    </a:lnTo>
                    <a:lnTo>
                      <a:pt x="1961" y="884"/>
                    </a:lnTo>
                    <a:lnTo>
                      <a:pt x="1946" y="887"/>
                    </a:lnTo>
                    <a:lnTo>
                      <a:pt x="1931" y="890"/>
                    </a:lnTo>
                    <a:lnTo>
                      <a:pt x="1914" y="893"/>
                    </a:lnTo>
                    <a:lnTo>
                      <a:pt x="1898" y="894"/>
                    </a:lnTo>
                    <a:lnTo>
                      <a:pt x="1881" y="895"/>
                    </a:lnTo>
                    <a:lnTo>
                      <a:pt x="1864" y="895"/>
                    </a:lnTo>
                    <a:close/>
                    <a:moveTo>
                      <a:pt x="488" y="17"/>
                    </a:moveTo>
                    <a:lnTo>
                      <a:pt x="657" y="17"/>
                    </a:lnTo>
                    <a:lnTo>
                      <a:pt x="657" y="447"/>
                    </a:lnTo>
                    <a:lnTo>
                      <a:pt x="657" y="877"/>
                    </a:lnTo>
                    <a:lnTo>
                      <a:pt x="488" y="877"/>
                    </a:lnTo>
                    <a:lnTo>
                      <a:pt x="488" y="521"/>
                    </a:lnTo>
                    <a:lnTo>
                      <a:pt x="170" y="521"/>
                    </a:lnTo>
                    <a:lnTo>
                      <a:pt x="170" y="877"/>
                    </a:lnTo>
                    <a:lnTo>
                      <a:pt x="0" y="877"/>
                    </a:lnTo>
                    <a:lnTo>
                      <a:pt x="0" y="447"/>
                    </a:lnTo>
                    <a:lnTo>
                      <a:pt x="0" y="17"/>
                    </a:lnTo>
                    <a:lnTo>
                      <a:pt x="170" y="17"/>
                    </a:lnTo>
                    <a:lnTo>
                      <a:pt x="170" y="359"/>
                    </a:lnTo>
                    <a:lnTo>
                      <a:pt x="488" y="359"/>
                    </a:lnTo>
                    <a:lnTo>
                      <a:pt x="488" y="17"/>
                    </a:lnTo>
                    <a:close/>
                    <a:moveTo>
                      <a:pt x="1117" y="895"/>
                    </a:moveTo>
                    <a:lnTo>
                      <a:pt x="1098" y="895"/>
                    </a:lnTo>
                    <a:lnTo>
                      <a:pt x="1081" y="894"/>
                    </a:lnTo>
                    <a:lnTo>
                      <a:pt x="1064" y="891"/>
                    </a:lnTo>
                    <a:lnTo>
                      <a:pt x="1048" y="889"/>
                    </a:lnTo>
                    <a:lnTo>
                      <a:pt x="1040" y="888"/>
                    </a:lnTo>
                    <a:lnTo>
                      <a:pt x="1032" y="886"/>
                    </a:lnTo>
                    <a:lnTo>
                      <a:pt x="1016" y="883"/>
                    </a:lnTo>
                    <a:lnTo>
                      <a:pt x="1001" y="879"/>
                    </a:lnTo>
                    <a:lnTo>
                      <a:pt x="985" y="874"/>
                    </a:lnTo>
                    <a:lnTo>
                      <a:pt x="971" y="868"/>
                    </a:lnTo>
                    <a:lnTo>
                      <a:pt x="963" y="866"/>
                    </a:lnTo>
                    <a:lnTo>
                      <a:pt x="956" y="863"/>
                    </a:lnTo>
                    <a:lnTo>
                      <a:pt x="943" y="856"/>
                    </a:lnTo>
                    <a:lnTo>
                      <a:pt x="930" y="849"/>
                    </a:lnTo>
                    <a:lnTo>
                      <a:pt x="917" y="841"/>
                    </a:lnTo>
                    <a:lnTo>
                      <a:pt x="905" y="833"/>
                    </a:lnTo>
                    <a:lnTo>
                      <a:pt x="893" y="824"/>
                    </a:lnTo>
                    <a:lnTo>
                      <a:pt x="882" y="815"/>
                    </a:lnTo>
                    <a:lnTo>
                      <a:pt x="871" y="805"/>
                    </a:lnTo>
                    <a:lnTo>
                      <a:pt x="860" y="795"/>
                    </a:lnTo>
                    <a:lnTo>
                      <a:pt x="851" y="784"/>
                    </a:lnTo>
                    <a:lnTo>
                      <a:pt x="842" y="772"/>
                    </a:lnTo>
                    <a:lnTo>
                      <a:pt x="834" y="760"/>
                    </a:lnTo>
                    <a:lnTo>
                      <a:pt x="830" y="754"/>
                    </a:lnTo>
                    <a:lnTo>
                      <a:pt x="826" y="747"/>
                    </a:lnTo>
                    <a:lnTo>
                      <a:pt x="819" y="734"/>
                    </a:lnTo>
                    <a:lnTo>
                      <a:pt x="813" y="721"/>
                    </a:lnTo>
                    <a:lnTo>
                      <a:pt x="807" y="707"/>
                    </a:lnTo>
                    <a:lnTo>
                      <a:pt x="802" y="693"/>
                    </a:lnTo>
                    <a:lnTo>
                      <a:pt x="798" y="678"/>
                    </a:lnTo>
                    <a:lnTo>
                      <a:pt x="795" y="663"/>
                    </a:lnTo>
                    <a:lnTo>
                      <a:pt x="792" y="646"/>
                    </a:lnTo>
                    <a:lnTo>
                      <a:pt x="790" y="630"/>
                    </a:lnTo>
                    <a:lnTo>
                      <a:pt x="789" y="613"/>
                    </a:lnTo>
                    <a:lnTo>
                      <a:pt x="788" y="596"/>
                    </a:lnTo>
                    <a:lnTo>
                      <a:pt x="788" y="17"/>
                    </a:lnTo>
                    <a:lnTo>
                      <a:pt x="956" y="17"/>
                    </a:lnTo>
                    <a:lnTo>
                      <a:pt x="956" y="583"/>
                    </a:lnTo>
                    <a:lnTo>
                      <a:pt x="957" y="598"/>
                    </a:lnTo>
                    <a:lnTo>
                      <a:pt x="958" y="613"/>
                    </a:lnTo>
                    <a:lnTo>
                      <a:pt x="959" y="620"/>
                    </a:lnTo>
                    <a:lnTo>
                      <a:pt x="961" y="627"/>
                    </a:lnTo>
                    <a:lnTo>
                      <a:pt x="965" y="640"/>
                    </a:lnTo>
                    <a:lnTo>
                      <a:pt x="970" y="653"/>
                    </a:lnTo>
                    <a:lnTo>
                      <a:pt x="976" y="666"/>
                    </a:lnTo>
                    <a:lnTo>
                      <a:pt x="980" y="672"/>
                    </a:lnTo>
                    <a:lnTo>
                      <a:pt x="984" y="677"/>
                    </a:lnTo>
                    <a:lnTo>
                      <a:pt x="993" y="687"/>
                    </a:lnTo>
                    <a:lnTo>
                      <a:pt x="998" y="692"/>
                    </a:lnTo>
                    <a:lnTo>
                      <a:pt x="1004" y="697"/>
                    </a:lnTo>
                    <a:lnTo>
                      <a:pt x="1009" y="701"/>
                    </a:lnTo>
                    <a:lnTo>
                      <a:pt x="1015" y="705"/>
                    </a:lnTo>
                    <a:lnTo>
                      <a:pt x="1021" y="708"/>
                    </a:lnTo>
                    <a:lnTo>
                      <a:pt x="1028" y="712"/>
                    </a:lnTo>
                    <a:lnTo>
                      <a:pt x="1032" y="713"/>
                    </a:lnTo>
                    <a:lnTo>
                      <a:pt x="1035" y="715"/>
                    </a:lnTo>
                    <a:lnTo>
                      <a:pt x="1042" y="718"/>
                    </a:lnTo>
                    <a:lnTo>
                      <a:pt x="1058" y="722"/>
                    </a:lnTo>
                    <a:lnTo>
                      <a:pt x="1076" y="726"/>
                    </a:lnTo>
                    <a:lnTo>
                      <a:pt x="1085" y="727"/>
                    </a:lnTo>
                    <a:lnTo>
                      <a:pt x="1095" y="728"/>
                    </a:lnTo>
                    <a:lnTo>
                      <a:pt x="1106" y="729"/>
                    </a:lnTo>
                    <a:lnTo>
                      <a:pt x="1117" y="729"/>
                    </a:lnTo>
                    <a:lnTo>
                      <a:pt x="1127" y="729"/>
                    </a:lnTo>
                    <a:lnTo>
                      <a:pt x="1137" y="728"/>
                    </a:lnTo>
                    <a:lnTo>
                      <a:pt x="1156" y="726"/>
                    </a:lnTo>
                    <a:lnTo>
                      <a:pt x="1165" y="724"/>
                    </a:lnTo>
                    <a:lnTo>
                      <a:pt x="1174" y="722"/>
                    </a:lnTo>
                    <a:lnTo>
                      <a:pt x="1182" y="720"/>
                    </a:lnTo>
                    <a:lnTo>
                      <a:pt x="1190" y="718"/>
                    </a:lnTo>
                    <a:lnTo>
                      <a:pt x="1197" y="715"/>
                    </a:lnTo>
                    <a:lnTo>
                      <a:pt x="1204" y="712"/>
                    </a:lnTo>
                    <a:lnTo>
                      <a:pt x="1211" y="708"/>
                    </a:lnTo>
                    <a:lnTo>
                      <a:pt x="1217" y="705"/>
                    </a:lnTo>
                    <a:lnTo>
                      <a:pt x="1224" y="701"/>
                    </a:lnTo>
                    <a:lnTo>
                      <a:pt x="1229" y="697"/>
                    </a:lnTo>
                    <a:lnTo>
                      <a:pt x="1240" y="687"/>
                    </a:lnTo>
                    <a:lnTo>
                      <a:pt x="1244" y="682"/>
                    </a:lnTo>
                    <a:lnTo>
                      <a:pt x="1248" y="677"/>
                    </a:lnTo>
                    <a:lnTo>
                      <a:pt x="1252" y="672"/>
                    </a:lnTo>
                    <a:lnTo>
                      <a:pt x="1256" y="666"/>
                    </a:lnTo>
                    <a:lnTo>
                      <a:pt x="1262" y="653"/>
                    </a:lnTo>
                    <a:lnTo>
                      <a:pt x="1265" y="647"/>
                    </a:lnTo>
                    <a:lnTo>
                      <a:pt x="1267" y="640"/>
                    </a:lnTo>
                    <a:lnTo>
                      <a:pt x="1269" y="634"/>
                    </a:lnTo>
                    <a:lnTo>
                      <a:pt x="1271" y="627"/>
                    </a:lnTo>
                    <a:lnTo>
                      <a:pt x="1274" y="613"/>
                    </a:lnTo>
                    <a:lnTo>
                      <a:pt x="1275" y="606"/>
                    </a:lnTo>
                    <a:lnTo>
                      <a:pt x="1275" y="598"/>
                    </a:lnTo>
                    <a:lnTo>
                      <a:pt x="1276" y="583"/>
                    </a:lnTo>
                    <a:lnTo>
                      <a:pt x="1276" y="17"/>
                    </a:lnTo>
                    <a:lnTo>
                      <a:pt x="1445" y="17"/>
                    </a:lnTo>
                    <a:lnTo>
                      <a:pt x="1445" y="596"/>
                    </a:lnTo>
                    <a:lnTo>
                      <a:pt x="1445" y="613"/>
                    </a:lnTo>
                    <a:lnTo>
                      <a:pt x="1443" y="630"/>
                    </a:lnTo>
                    <a:lnTo>
                      <a:pt x="1441" y="646"/>
                    </a:lnTo>
                    <a:lnTo>
                      <a:pt x="1439" y="663"/>
                    </a:lnTo>
                    <a:lnTo>
                      <a:pt x="1435" y="678"/>
                    </a:lnTo>
                    <a:lnTo>
                      <a:pt x="1431" y="693"/>
                    </a:lnTo>
                    <a:lnTo>
                      <a:pt x="1426" y="707"/>
                    </a:lnTo>
                    <a:lnTo>
                      <a:pt x="1420" y="721"/>
                    </a:lnTo>
                    <a:lnTo>
                      <a:pt x="1414" y="734"/>
                    </a:lnTo>
                    <a:lnTo>
                      <a:pt x="1407" y="747"/>
                    </a:lnTo>
                    <a:lnTo>
                      <a:pt x="1399" y="760"/>
                    </a:lnTo>
                    <a:lnTo>
                      <a:pt x="1391" y="772"/>
                    </a:lnTo>
                    <a:lnTo>
                      <a:pt x="1387" y="778"/>
                    </a:lnTo>
                    <a:lnTo>
                      <a:pt x="1382" y="784"/>
                    </a:lnTo>
                    <a:lnTo>
                      <a:pt x="1373" y="795"/>
                    </a:lnTo>
                    <a:lnTo>
                      <a:pt x="1363" y="805"/>
                    </a:lnTo>
                    <a:lnTo>
                      <a:pt x="1357" y="810"/>
                    </a:lnTo>
                    <a:lnTo>
                      <a:pt x="1352" y="815"/>
                    </a:lnTo>
                    <a:lnTo>
                      <a:pt x="1341" y="824"/>
                    </a:lnTo>
                    <a:lnTo>
                      <a:pt x="1328" y="833"/>
                    </a:lnTo>
                    <a:lnTo>
                      <a:pt x="1316" y="841"/>
                    </a:lnTo>
                    <a:lnTo>
                      <a:pt x="1303" y="849"/>
                    </a:lnTo>
                    <a:lnTo>
                      <a:pt x="1290" y="856"/>
                    </a:lnTo>
                    <a:lnTo>
                      <a:pt x="1276" y="863"/>
                    </a:lnTo>
                    <a:lnTo>
                      <a:pt x="1262" y="868"/>
                    </a:lnTo>
                    <a:lnTo>
                      <a:pt x="1248" y="874"/>
                    </a:lnTo>
                    <a:lnTo>
                      <a:pt x="1233" y="879"/>
                    </a:lnTo>
                    <a:lnTo>
                      <a:pt x="1216" y="883"/>
                    </a:lnTo>
                    <a:lnTo>
                      <a:pt x="1201" y="886"/>
                    </a:lnTo>
                    <a:lnTo>
                      <a:pt x="1184" y="889"/>
                    </a:lnTo>
                    <a:lnTo>
                      <a:pt x="1168" y="891"/>
                    </a:lnTo>
                    <a:lnTo>
                      <a:pt x="1151" y="894"/>
                    </a:lnTo>
                    <a:lnTo>
                      <a:pt x="1134" y="895"/>
                    </a:lnTo>
                    <a:lnTo>
                      <a:pt x="1117" y="8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/>
              </a:p>
            </p:txBody>
          </p:sp>
          <p:sp>
            <p:nvSpPr>
              <p:cNvPr id="20" name="Freeform 8"/>
              <p:cNvSpPr>
                <a:spLocks/>
              </p:cNvSpPr>
              <p:nvPr userDrawn="1"/>
            </p:nvSpPr>
            <p:spPr bwMode="auto">
              <a:xfrm>
                <a:off x="5610225" y="468313"/>
                <a:ext cx="350837" cy="260350"/>
              </a:xfrm>
              <a:custGeom>
                <a:avLst/>
                <a:gdLst>
                  <a:gd name="T0" fmla="*/ 168 w 661"/>
                  <a:gd name="T1" fmla="*/ 3 h 493"/>
                  <a:gd name="T2" fmla="*/ 186 w 661"/>
                  <a:gd name="T3" fmla="*/ 13 h 493"/>
                  <a:gd name="T4" fmla="*/ 205 w 661"/>
                  <a:gd name="T5" fmla="*/ 25 h 493"/>
                  <a:gd name="T6" fmla="*/ 227 w 661"/>
                  <a:gd name="T7" fmla="*/ 42 h 493"/>
                  <a:gd name="T8" fmla="*/ 242 w 661"/>
                  <a:gd name="T9" fmla="*/ 56 h 493"/>
                  <a:gd name="T10" fmla="*/ 254 w 661"/>
                  <a:gd name="T11" fmla="*/ 67 h 493"/>
                  <a:gd name="T12" fmla="*/ 270 w 661"/>
                  <a:gd name="T13" fmla="*/ 87 h 493"/>
                  <a:gd name="T14" fmla="*/ 286 w 661"/>
                  <a:gd name="T15" fmla="*/ 109 h 493"/>
                  <a:gd name="T16" fmla="*/ 313 w 661"/>
                  <a:gd name="T17" fmla="*/ 148 h 493"/>
                  <a:gd name="T18" fmla="*/ 344 w 661"/>
                  <a:gd name="T19" fmla="*/ 136 h 493"/>
                  <a:gd name="T20" fmla="*/ 472 w 661"/>
                  <a:gd name="T21" fmla="*/ 26 h 493"/>
                  <a:gd name="T22" fmla="*/ 486 w 661"/>
                  <a:gd name="T23" fmla="*/ 44 h 493"/>
                  <a:gd name="T24" fmla="*/ 505 w 661"/>
                  <a:gd name="T25" fmla="*/ 67 h 493"/>
                  <a:gd name="T26" fmla="*/ 524 w 661"/>
                  <a:gd name="T27" fmla="*/ 84 h 493"/>
                  <a:gd name="T28" fmla="*/ 537 w 661"/>
                  <a:gd name="T29" fmla="*/ 93 h 493"/>
                  <a:gd name="T30" fmla="*/ 562 w 661"/>
                  <a:gd name="T31" fmla="*/ 107 h 493"/>
                  <a:gd name="T32" fmla="*/ 584 w 661"/>
                  <a:gd name="T33" fmla="*/ 116 h 493"/>
                  <a:gd name="T34" fmla="*/ 604 w 661"/>
                  <a:gd name="T35" fmla="*/ 120 h 493"/>
                  <a:gd name="T36" fmla="*/ 618 w 661"/>
                  <a:gd name="T37" fmla="*/ 121 h 493"/>
                  <a:gd name="T38" fmla="*/ 626 w 661"/>
                  <a:gd name="T39" fmla="*/ 121 h 493"/>
                  <a:gd name="T40" fmla="*/ 482 w 661"/>
                  <a:gd name="T41" fmla="*/ 248 h 493"/>
                  <a:gd name="T42" fmla="*/ 507 w 661"/>
                  <a:gd name="T43" fmla="*/ 248 h 493"/>
                  <a:gd name="T44" fmla="*/ 539 w 661"/>
                  <a:gd name="T45" fmla="*/ 249 h 493"/>
                  <a:gd name="T46" fmla="*/ 564 w 661"/>
                  <a:gd name="T47" fmla="*/ 251 h 493"/>
                  <a:gd name="T48" fmla="*/ 590 w 661"/>
                  <a:gd name="T49" fmla="*/ 256 h 493"/>
                  <a:gd name="T50" fmla="*/ 619 w 661"/>
                  <a:gd name="T51" fmla="*/ 264 h 493"/>
                  <a:gd name="T52" fmla="*/ 647 w 661"/>
                  <a:gd name="T53" fmla="*/ 277 h 493"/>
                  <a:gd name="T54" fmla="*/ 661 w 661"/>
                  <a:gd name="T55" fmla="*/ 285 h 493"/>
                  <a:gd name="T56" fmla="*/ 501 w 661"/>
                  <a:gd name="T57" fmla="*/ 420 h 493"/>
                  <a:gd name="T58" fmla="*/ 471 w 661"/>
                  <a:gd name="T59" fmla="*/ 404 h 493"/>
                  <a:gd name="T60" fmla="*/ 456 w 661"/>
                  <a:gd name="T61" fmla="*/ 397 h 493"/>
                  <a:gd name="T62" fmla="*/ 434 w 661"/>
                  <a:gd name="T63" fmla="*/ 390 h 493"/>
                  <a:gd name="T64" fmla="*/ 413 w 661"/>
                  <a:gd name="T65" fmla="*/ 385 h 493"/>
                  <a:gd name="T66" fmla="*/ 386 w 661"/>
                  <a:gd name="T67" fmla="*/ 381 h 493"/>
                  <a:gd name="T68" fmla="*/ 361 w 661"/>
                  <a:gd name="T69" fmla="*/ 380 h 493"/>
                  <a:gd name="T70" fmla="*/ 327 w 661"/>
                  <a:gd name="T71" fmla="*/ 381 h 493"/>
                  <a:gd name="T72" fmla="*/ 254 w 661"/>
                  <a:gd name="T73" fmla="*/ 434 h 493"/>
                  <a:gd name="T74" fmla="*/ 185 w 661"/>
                  <a:gd name="T75" fmla="*/ 489 h 493"/>
                  <a:gd name="T76" fmla="*/ 175 w 661"/>
                  <a:gd name="T77" fmla="*/ 491 h 493"/>
                  <a:gd name="T78" fmla="*/ 158 w 661"/>
                  <a:gd name="T79" fmla="*/ 493 h 493"/>
                  <a:gd name="T80" fmla="*/ 136 w 661"/>
                  <a:gd name="T81" fmla="*/ 492 h 493"/>
                  <a:gd name="T82" fmla="*/ 116 w 661"/>
                  <a:gd name="T83" fmla="*/ 487 h 493"/>
                  <a:gd name="T84" fmla="*/ 95 w 661"/>
                  <a:gd name="T85" fmla="*/ 479 h 493"/>
                  <a:gd name="T86" fmla="*/ 80 w 661"/>
                  <a:gd name="T87" fmla="*/ 471 h 493"/>
                  <a:gd name="T88" fmla="*/ 65 w 661"/>
                  <a:gd name="T89" fmla="*/ 459 h 493"/>
                  <a:gd name="T90" fmla="*/ 50 w 661"/>
                  <a:gd name="T91" fmla="*/ 446 h 493"/>
                  <a:gd name="T92" fmla="*/ 34 w 661"/>
                  <a:gd name="T93" fmla="*/ 430 h 493"/>
                  <a:gd name="T94" fmla="*/ 90 w 661"/>
                  <a:gd name="T95" fmla="*/ 351 h 493"/>
                  <a:gd name="T96" fmla="*/ 163 w 661"/>
                  <a:gd name="T97" fmla="*/ 290 h 493"/>
                  <a:gd name="T98" fmla="*/ 155 w 661"/>
                  <a:gd name="T99" fmla="*/ 281 h 493"/>
                  <a:gd name="T100" fmla="*/ 131 w 661"/>
                  <a:gd name="T101" fmla="*/ 247 h 493"/>
                  <a:gd name="T102" fmla="*/ 113 w 661"/>
                  <a:gd name="T103" fmla="*/ 224 h 493"/>
                  <a:gd name="T104" fmla="*/ 92 w 661"/>
                  <a:gd name="T105" fmla="*/ 201 h 493"/>
                  <a:gd name="T106" fmla="*/ 67 w 661"/>
                  <a:gd name="T107" fmla="*/ 178 h 493"/>
                  <a:gd name="T108" fmla="*/ 36 w 661"/>
                  <a:gd name="T109" fmla="*/ 155 h 493"/>
                  <a:gd name="T110" fmla="*/ 9 w 661"/>
                  <a:gd name="T111" fmla="*/ 140 h 493"/>
                  <a:gd name="T112" fmla="*/ 161 w 661"/>
                  <a:gd name="T113" fmla="*/ 0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61" h="493">
                    <a:moveTo>
                      <a:pt x="161" y="0"/>
                    </a:moveTo>
                    <a:lnTo>
                      <a:pt x="168" y="3"/>
                    </a:lnTo>
                    <a:lnTo>
                      <a:pt x="176" y="7"/>
                    </a:lnTo>
                    <a:lnTo>
                      <a:pt x="186" y="13"/>
                    </a:lnTo>
                    <a:lnTo>
                      <a:pt x="198" y="20"/>
                    </a:lnTo>
                    <a:lnTo>
                      <a:pt x="205" y="25"/>
                    </a:lnTo>
                    <a:lnTo>
                      <a:pt x="212" y="30"/>
                    </a:lnTo>
                    <a:lnTo>
                      <a:pt x="227" y="42"/>
                    </a:lnTo>
                    <a:lnTo>
                      <a:pt x="234" y="49"/>
                    </a:lnTo>
                    <a:lnTo>
                      <a:pt x="242" y="56"/>
                    </a:lnTo>
                    <a:lnTo>
                      <a:pt x="248" y="61"/>
                    </a:lnTo>
                    <a:lnTo>
                      <a:pt x="254" y="67"/>
                    </a:lnTo>
                    <a:lnTo>
                      <a:pt x="264" y="80"/>
                    </a:lnTo>
                    <a:lnTo>
                      <a:pt x="270" y="87"/>
                    </a:lnTo>
                    <a:lnTo>
                      <a:pt x="275" y="94"/>
                    </a:lnTo>
                    <a:lnTo>
                      <a:pt x="286" y="109"/>
                    </a:lnTo>
                    <a:lnTo>
                      <a:pt x="305" y="137"/>
                    </a:lnTo>
                    <a:lnTo>
                      <a:pt x="313" y="148"/>
                    </a:lnTo>
                    <a:lnTo>
                      <a:pt x="320" y="157"/>
                    </a:lnTo>
                    <a:lnTo>
                      <a:pt x="344" y="136"/>
                    </a:lnTo>
                    <a:lnTo>
                      <a:pt x="397" y="91"/>
                    </a:lnTo>
                    <a:lnTo>
                      <a:pt x="472" y="26"/>
                    </a:lnTo>
                    <a:lnTo>
                      <a:pt x="479" y="35"/>
                    </a:lnTo>
                    <a:lnTo>
                      <a:pt x="486" y="44"/>
                    </a:lnTo>
                    <a:lnTo>
                      <a:pt x="499" y="60"/>
                    </a:lnTo>
                    <a:lnTo>
                      <a:pt x="505" y="67"/>
                    </a:lnTo>
                    <a:lnTo>
                      <a:pt x="511" y="73"/>
                    </a:lnTo>
                    <a:lnTo>
                      <a:pt x="524" y="84"/>
                    </a:lnTo>
                    <a:lnTo>
                      <a:pt x="531" y="89"/>
                    </a:lnTo>
                    <a:lnTo>
                      <a:pt x="537" y="93"/>
                    </a:lnTo>
                    <a:lnTo>
                      <a:pt x="550" y="101"/>
                    </a:lnTo>
                    <a:lnTo>
                      <a:pt x="562" y="107"/>
                    </a:lnTo>
                    <a:lnTo>
                      <a:pt x="574" y="111"/>
                    </a:lnTo>
                    <a:lnTo>
                      <a:pt x="584" y="116"/>
                    </a:lnTo>
                    <a:lnTo>
                      <a:pt x="594" y="118"/>
                    </a:lnTo>
                    <a:lnTo>
                      <a:pt x="604" y="120"/>
                    </a:lnTo>
                    <a:lnTo>
                      <a:pt x="611" y="121"/>
                    </a:lnTo>
                    <a:lnTo>
                      <a:pt x="618" y="121"/>
                    </a:lnTo>
                    <a:lnTo>
                      <a:pt x="622" y="121"/>
                    </a:lnTo>
                    <a:lnTo>
                      <a:pt x="626" y="121"/>
                    </a:lnTo>
                    <a:lnTo>
                      <a:pt x="475" y="247"/>
                    </a:lnTo>
                    <a:lnTo>
                      <a:pt x="482" y="248"/>
                    </a:lnTo>
                    <a:lnTo>
                      <a:pt x="490" y="248"/>
                    </a:lnTo>
                    <a:lnTo>
                      <a:pt x="507" y="248"/>
                    </a:lnTo>
                    <a:lnTo>
                      <a:pt x="528" y="249"/>
                    </a:lnTo>
                    <a:lnTo>
                      <a:pt x="539" y="249"/>
                    </a:lnTo>
                    <a:lnTo>
                      <a:pt x="551" y="250"/>
                    </a:lnTo>
                    <a:lnTo>
                      <a:pt x="564" y="251"/>
                    </a:lnTo>
                    <a:lnTo>
                      <a:pt x="577" y="253"/>
                    </a:lnTo>
                    <a:lnTo>
                      <a:pt x="590" y="256"/>
                    </a:lnTo>
                    <a:lnTo>
                      <a:pt x="605" y="259"/>
                    </a:lnTo>
                    <a:lnTo>
                      <a:pt x="619" y="264"/>
                    </a:lnTo>
                    <a:lnTo>
                      <a:pt x="633" y="270"/>
                    </a:lnTo>
                    <a:lnTo>
                      <a:pt x="647" y="277"/>
                    </a:lnTo>
                    <a:lnTo>
                      <a:pt x="654" y="281"/>
                    </a:lnTo>
                    <a:lnTo>
                      <a:pt x="661" y="285"/>
                    </a:lnTo>
                    <a:lnTo>
                      <a:pt x="581" y="354"/>
                    </a:lnTo>
                    <a:lnTo>
                      <a:pt x="501" y="420"/>
                    </a:lnTo>
                    <a:lnTo>
                      <a:pt x="487" y="411"/>
                    </a:lnTo>
                    <a:lnTo>
                      <a:pt x="471" y="404"/>
                    </a:lnTo>
                    <a:lnTo>
                      <a:pt x="464" y="400"/>
                    </a:lnTo>
                    <a:lnTo>
                      <a:pt x="456" y="397"/>
                    </a:lnTo>
                    <a:lnTo>
                      <a:pt x="442" y="392"/>
                    </a:lnTo>
                    <a:lnTo>
                      <a:pt x="434" y="390"/>
                    </a:lnTo>
                    <a:lnTo>
                      <a:pt x="427" y="388"/>
                    </a:lnTo>
                    <a:lnTo>
                      <a:pt x="413" y="385"/>
                    </a:lnTo>
                    <a:lnTo>
                      <a:pt x="399" y="383"/>
                    </a:lnTo>
                    <a:lnTo>
                      <a:pt x="386" y="381"/>
                    </a:lnTo>
                    <a:lnTo>
                      <a:pt x="374" y="380"/>
                    </a:lnTo>
                    <a:lnTo>
                      <a:pt x="361" y="380"/>
                    </a:lnTo>
                    <a:lnTo>
                      <a:pt x="342" y="380"/>
                    </a:lnTo>
                    <a:lnTo>
                      <a:pt x="327" y="381"/>
                    </a:lnTo>
                    <a:lnTo>
                      <a:pt x="318" y="381"/>
                    </a:lnTo>
                    <a:lnTo>
                      <a:pt x="254" y="434"/>
                    </a:lnTo>
                    <a:lnTo>
                      <a:pt x="189" y="488"/>
                    </a:lnTo>
                    <a:lnTo>
                      <a:pt x="185" y="489"/>
                    </a:lnTo>
                    <a:lnTo>
                      <a:pt x="181" y="490"/>
                    </a:lnTo>
                    <a:lnTo>
                      <a:pt x="175" y="491"/>
                    </a:lnTo>
                    <a:lnTo>
                      <a:pt x="167" y="493"/>
                    </a:lnTo>
                    <a:lnTo>
                      <a:pt x="158" y="493"/>
                    </a:lnTo>
                    <a:lnTo>
                      <a:pt x="147" y="493"/>
                    </a:lnTo>
                    <a:lnTo>
                      <a:pt x="136" y="492"/>
                    </a:lnTo>
                    <a:lnTo>
                      <a:pt x="122" y="489"/>
                    </a:lnTo>
                    <a:lnTo>
                      <a:pt x="116" y="487"/>
                    </a:lnTo>
                    <a:lnTo>
                      <a:pt x="109" y="485"/>
                    </a:lnTo>
                    <a:lnTo>
                      <a:pt x="95" y="479"/>
                    </a:lnTo>
                    <a:lnTo>
                      <a:pt x="88" y="475"/>
                    </a:lnTo>
                    <a:lnTo>
                      <a:pt x="80" y="471"/>
                    </a:lnTo>
                    <a:lnTo>
                      <a:pt x="73" y="466"/>
                    </a:lnTo>
                    <a:lnTo>
                      <a:pt x="65" y="459"/>
                    </a:lnTo>
                    <a:lnTo>
                      <a:pt x="57" y="453"/>
                    </a:lnTo>
                    <a:lnTo>
                      <a:pt x="50" y="446"/>
                    </a:lnTo>
                    <a:lnTo>
                      <a:pt x="42" y="438"/>
                    </a:lnTo>
                    <a:lnTo>
                      <a:pt x="34" y="430"/>
                    </a:lnTo>
                    <a:lnTo>
                      <a:pt x="18" y="410"/>
                    </a:lnTo>
                    <a:lnTo>
                      <a:pt x="90" y="351"/>
                    </a:lnTo>
                    <a:lnTo>
                      <a:pt x="140" y="309"/>
                    </a:lnTo>
                    <a:lnTo>
                      <a:pt x="163" y="290"/>
                    </a:lnTo>
                    <a:lnTo>
                      <a:pt x="159" y="286"/>
                    </a:lnTo>
                    <a:lnTo>
                      <a:pt x="155" y="281"/>
                    </a:lnTo>
                    <a:lnTo>
                      <a:pt x="145" y="266"/>
                    </a:lnTo>
                    <a:lnTo>
                      <a:pt x="131" y="247"/>
                    </a:lnTo>
                    <a:lnTo>
                      <a:pt x="122" y="236"/>
                    </a:lnTo>
                    <a:lnTo>
                      <a:pt x="113" y="224"/>
                    </a:lnTo>
                    <a:lnTo>
                      <a:pt x="103" y="213"/>
                    </a:lnTo>
                    <a:lnTo>
                      <a:pt x="92" y="201"/>
                    </a:lnTo>
                    <a:lnTo>
                      <a:pt x="80" y="189"/>
                    </a:lnTo>
                    <a:lnTo>
                      <a:pt x="67" y="178"/>
                    </a:lnTo>
                    <a:lnTo>
                      <a:pt x="52" y="166"/>
                    </a:lnTo>
                    <a:lnTo>
                      <a:pt x="36" y="155"/>
                    </a:lnTo>
                    <a:lnTo>
                      <a:pt x="19" y="145"/>
                    </a:lnTo>
                    <a:lnTo>
                      <a:pt x="9" y="140"/>
                    </a:lnTo>
                    <a:lnTo>
                      <a:pt x="0" y="136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A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/>
              </a:p>
            </p:txBody>
          </p:sp>
        </p:grpSp>
      </p:grpSp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1200150" y="2008937"/>
            <a:ext cx="9791700" cy="2592308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6400" b="0" cap="all" spc="-1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Lisää otsikko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50" y="4745609"/>
            <a:ext cx="9791700" cy="431352"/>
          </a:xfrm>
        </p:spPr>
        <p:txBody>
          <a:bodyPr anchor="t" anchorCtr="0"/>
          <a:lstStyle>
            <a:lvl1pPr marL="0" indent="0">
              <a:buNone/>
              <a:defRPr sz="2000" b="1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Lisää Päiväys / Nimi / Titteli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64446" y="6237312"/>
            <a:ext cx="1907759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88CEA-BEB8-414B-AEA5-355658E8E5AF}" type="datetime1">
              <a:rPr lang="fi-FI" smtClean="0"/>
              <a:pPr/>
              <a:t>30.10.2025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2023" y="6237312"/>
            <a:ext cx="2952421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72206" y="6237312"/>
            <a:ext cx="575370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2E0FF02-2EAB-48AE-86A1-50CF72F987EA}" type="slidenum">
              <a:rPr lang="fi-FI" smtClean="0"/>
              <a:pPr/>
              <a:t>‹#›</a:t>
            </a:fld>
            <a:endParaRPr lang="fi-FI">
              <a:solidFill>
                <a:schemeClr val="tx1"/>
              </a:solidFill>
            </a:endParaRP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CD38C580-1624-3A49-9920-B022E7D090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9456" y="6179417"/>
            <a:ext cx="4281218" cy="4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50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08CCA0-F615-8141-89DC-02D7B8842E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28"/>
            <a:ext cx="12192000" cy="587654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677491F-C2F4-084A-82E7-BB7099528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899401" y="-1588"/>
            <a:ext cx="4292599" cy="2422526"/>
            <a:chOff x="7899401" y="-1588"/>
            <a:chExt cx="4292599" cy="2422526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60EA33F-B6F5-A84B-B138-86CE7618EA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899401" y="-1588"/>
              <a:ext cx="4292599" cy="2422526"/>
            </a:xfrm>
            <a:custGeom>
              <a:avLst/>
              <a:gdLst>
                <a:gd name="T0" fmla="*/ 8111 w 8111"/>
                <a:gd name="T1" fmla="*/ 1579 h 4577"/>
                <a:gd name="T2" fmla="*/ 7683 w 8111"/>
                <a:gd name="T3" fmla="*/ 1954 h 4577"/>
                <a:gd name="T4" fmla="*/ 7256 w 8111"/>
                <a:gd name="T5" fmla="*/ 2329 h 4577"/>
                <a:gd name="T6" fmla="*/ 6828 w 8111"/>
                <a:gd name="T7" fmla="*/ 2703 h 4577"/>
                <a:gd name="T8" fmla="*/ 6400 w 8111"/>
                <a:gd name="T9" fmla="*/ 3078 h 4577"/>
                <a:gd name="T10" fmla="*/ 5973 w 8111"/>
                <a:gd name="T11" fmla="*/ 3452 h 4577"/>
                <a:gd name="T12" fmla="*/ 5545 w 8111"/>
                <a:gd name="T13" fmla="*/ 3828 h 4577"/>
                <a:gd name="T14" fmla="*/ 5118 w 8111"/>
                <a:gd name="T15" fmla="*/ 4202 h 4577"/>
                <a:gd name="T16" fmla="*/ 4690 w 8111"/>
                <a:gd name="T17" fmla="*/ 4577 h 4577"/>
                <a:gd name="T18" fmla="*/ 4550 w 8111"/>
                <a:gd name="T19" fmla="*/ 4353 h 4577"/>
                <a:gd name="T20" fmla="*/ 4408 w 8111"/>
                <a:gd name="T21" fmla="*/ 4134 h 4577"/>
                <a:gd name="T22" fmla="*/ 4337 w 8111"/>
                <a:gd name="T23" fmla="*/ 4027 h 4577"/>
                <a:gd name="T24" fmla="*/ 4265 w 8111"/>
                <a:gd name="T25" fmla="*/ 3922 h 4577"/>
                <a:gd name="T26" fmla="*/ 4121 w 8111"/>
                <a:gd name="T27" fmla="*/ 3716 h 4577"/>
                <a:gd name="T28" fmla="*/ 3977 w 8111"/>
                <a:gd name="T29" fmla="*/ 3515 h 4577"/>
                <a:gd name="T30" fmla="*/ 3831 w 8111"/>
                <a:gd name="T31" fmla="*/ 3320 h 4577"/>
                <a:gd name="T32" fmla="*/ 3684 w 8111"/>
                <a:gd name="T33" fmla="*/ 3131 h 4577"/>
                <a:gd name="T34" fmla="*/ 3612 w 8111"/>
                <a:gd name="T35" fmla="*/ 3039 h 4577"/>
                <a:gd name="T36" fmla="*/ 3538 w 8111"/>
                <a:gd name="T37" fmla="*/ 2947 h 4577"/>
                <a:gd name="T38" fmla="*/ 3390 w 8111"/>
                <a:gd name="T39" fmla="*/ 2770 h 4577"/>
                <a:gd name="T40" fmla="*/ 3243 w 8111"/>
                <a:gd name="T41" fmla="*/ 2597 h 4577"/>
                <a:gd name="T42" fmla="*/ 3093 w 8111"/>
                <a:gd name="T43" fmla="*/ 2430 h 4577"/>
                <a:gd name="T44" fmla="*/ 2945 w 8111"/>
                <a:gd name="T45" fmla="*/ 2267 h 4577"/>
                <a:gd name="T46" fmla="*/ 2796 w 8111"/>
                <a:gd name="T47" fmla="*/ 2111 h 4577"/>
                <a:gd name="T48" fmla="*/ 2647 w 8111"/>
                <a:gd name="T49" fmla="*/ 1959 h 4577"/>
                <a:gd name="T50" fmla="*/ 2496 w 8111"/>
                <a:gd name="T51" fmla="*/ 1811 h 4577"/>
                <a:gd name="T52" fmla="*/ 2347 w 8111"/>
                <a:gd name="T53" fmla="*/ 1670 h 4577"/>
                <a:gd name="T54" fmla="*/ 2198 w 8111"/>
                <a:gd name="T55" fmla="*/ 1533 h 4577"/>
                <a:gd name="T56" fmla="*/ 2123 w 8111"/>
                <a:gd name="T57" fmla="*/ 1466 h 4577"/>
                <a:gd name="T58" fmla="*/ 2047 w 8111"/>
                <a:gd name="T59" fmla="*/ 1401 h 4577"/>
                <a:gd name="T60" fmla="*/ 1898 w 8111"/>
                <a:gd name="T61" fmla="*/ 1273 h 4577"/>
                <a:gd name="T62" fmla="*/ 1749 w 8111"/>
                <a:gd name="T63" fmla="*/ 1150 h 4577"/>
                <a:gd name="T64" fmla="*/ 1600 w 8111"/>
                <a:gd name="T65" fmla="*/ 1031 h 4577"/>
                <a:gd name="T66" fmla="*/ 1451 w 8111"/>
                <a:gd name="T67" fmla="*/ 917 h 4577"/>
                <a:gd name="T68" fmla="*/ 1303 w 8111"/>
                <a:gd name="T69" fmla="*/ 807 h 4577"/>
                <a:gd name="T70" fmla="*/ 1156 w 8111"/>
                <a:gd name="T71" fmla="*/ 702 h 4577"/>
                <a:gd name="T72" fmla="*/ 1009 w 8111"/>
                <a:gd name="T73" fmla="*/ 600 h 4577"/>
                <a:gd name="T74" fmla="*/ 861 w 8111"/>
                <a:gd name="T75" fmla="*/ 502 h 4577"/>
                <a:gd name="T76" fmla="*/ 716 w 8111"/>
                <a:gd name="T77" fmla="*/ 409 h 4577"/>
                <a:gd name="T78" fmla="*/ 571 w 8111"/>
                <a:gd name="T79" fmla="*/ 320 h 4577"/>
                <a:gd name="T80" fmla="*/ 427 w 8111"/>
                <a:gd name="T81" fmla="*/ 234 h 4577"/>
                <a:gd name="T82" fmla="*/ 283 w 8111"/>
                <a:gd name="T83" fmla="*/ 152 h 4577"/>
                <a:gd name="T84" fmla="*/ 141 w 8111"/>
                <a:gd name="T85" fmla="*/ 75 h 4577"/>
                <a:gd name="T86" fmla="*/ 0 w 8111"/>
                <a:gd name="T87" fmla="*/ 0 h 4577"/>
                <a:gd name="T88" fmla="*/ 506 w 8111"/>
                <a:gd name="T89" fmla="*/ 0 h 4577"/>
                <a:gd name="T90" fmla="*/ 1014 w 8111"/>
                <a:gd name="T91" fmla="*/ 0 h 4577"/>
                <a:gd name="T92" fmla="*/ 1520 w 8111"/>
                <a:gd name="T93" fmla="*/ 0 h 4577"/>
                <a:gd name="T94" fmla="*/ 2027 w 8111"/>
                <a:gd name="T95" fmla="*/ 0 h 4577"/>
                <a:gd name="T96" fmla="*/ 2534 w 8111"/>
                <a:gd name="T97" fmla="*/ 0 h 4577"/>
                <a:gd name="T98" fmla="*/ 3041 w 8111"/>
                <a:gd name="T99" fmla="*/ 0 h 4577"/>
                <a:gd name="T100" fmla="*/ 3548 w 8111"/>
                <a:gd name="T101" fmla="*/ 0 h 4577"/>
                <a:gd name="T102" fmla="*/ 4056 w 8111"/>
                <a:gd name="T103" fmla="*/ 0 h 4577"/>
                <a:gd name="T104" fmla="*/ 4562 w 8111"/>
                <a:gd name="T105" fmla="*/ 0 h 4577"/>
                <a:gd name="T106" fmla="*/ 5069 w 8111"/>
                <a:gd name="T107" fmla="*/ 0 h 4577"/>
                <a:gd name="T108" fmla="*/ 5575 w 8111"/>
                <a:gd name="T109" fmla="*/ 0 h 4577"/>
                <a:gd name="T110" fmla="*/ 6083 w 8111"/>
                <a:gd name="T111" fmla="*/ 0 h 4577"/>
                <a:gd name="T112" fmla="*/ 6589 w 8111"/>
                <a:gd name="T113" fmla="*/ 0 h 4577"/>
                <a:gd name="T114" fmla="*/ 7096 w 8111"/>
                <a:gd name="T115" fmla="*/ 0 h 4577"/>
                <a:gd name="T116" fmla="*/ 7604 w 8111"/>
                <a:gd name="T117" fmla="*/ 0 h 4577"/>
                <a:gd name="T118" fmla="*/ 8111 w 8111"/>
                <a:gd name="T119" fmla="*/ 0 h 4577"/>
                <a:gd name="T120" fmla="*/ 8111 w 8111"/>
                <a:gd name="T121" fmla="*/ 790 h 4577"/>
                <a:gd name="T122" fmla="*/ 8111 w 8111"/>
                <a:gd name="T123" fmla="*/ 1579 h 4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11" h="4577">
                  <a:moveTo>
                    <a:pt x="8111" y="1579"/>
                  </a:moveTo>
                  <a:lnTo>
                    <a:pt x="7683" y="1954"/>
                  </a:lnTo>
                  <a:lnTo>
                    <a:pt x="7256" y="2329"/>
                  </a:lnTo>
                  <a:lnTo>
                    <a:pt x="6828" y="2703"/>
                  </a:lnTo>
                  <a:lnTo>
                    <a:pt x="6400" y="3078"/>
                  </a:lnTo>
                  <a:lnTo>
                    <a:pt x="5973" y="3452"/>
                  </a:lnTo>
                  <a:lnTo>
                    <a:pt x="5545" y="3828"/>
                  </a:lnTo>
                  <a:lnTo>
                    <a:pt x="5118" y="4202"/>
                  </a:lnTo>
                  <a:lnTo>
                    <a:pt x="4690" y="4577"/>
                  </a:lnTo>
                  <a:lnTo>
                    <a:pt x="4550" y="4353"/>
                  </a:lnTo>
                  <a:lnTo>
                    <a:pt x="4408" y="4134"/>
                  </a:lnTo>
                  <a:lnTo>
                    <a:pt x="4337" y="4027"/>
                  </a:lnTo>
                  <a:lnTo>
                    <a:pt x="4265" y="3922"/>
                  </a:lnTo>
                  <a:lnTo>
                    <a:pt x="4121" y="3716"/>
                  </a:lnTo>
                  <a:lnTo>
                    <a:pt x="3977" y="3515"/>
                  </a:lnTo>
                  <a:lnTo>
                    <a:pt x="3831" y="3320"/>
                  </a:lnTo>
                  <a:lnTo>
                    <a:pt x="3684" y="3131"/>
                  </a:lnTo>
                  <a:lnTo>
                    <a:pt x="3612" y="3039"/>
                  </a:lnTo>
                  <a:lnTo>
                    <a:pt x="3538" y="2947"/>
                  </a:lnTo>
                  <a:lnTo>
                    <a:pt x="3390" y="2770"/>
                  </a:lnTo>
                  <a:lnTo>
                    <a:pt x="3243" y="2597"/>
                  </a:lnTo>
                  <a:lnTo>
                    <a:pt x="3093" y="2430"/>
                  </a:lnTo>
                  <a:lnTo>
                    <a:pt x="2945" y="2267"/>
                  </a:lnTo>
                  <a:lnTo>
                    <a:pt x="2796" y="2111"/>
                  </a:lnTo>
                  <a:lnTo>
                    <a:pt x="2647" y="1959"/>
                  </a:lnTo>
                  <a:lnTo>
                    <a:pt x="2496" y="1811"/>
                  </a:lnTo>
                  <a:lnTo>
                    <a:pt x="2347" y="1670"/>
                  </a:lnTo>
                  <a:lnTo>
                    <a:pt x="2198" y="1533"/>
                  </a:lnTo>
                  <a:lnTo>
                    <a:pt x="2123" y="1466"/>
                  </a:lnTo>
                  <a:lnTo>
                    <a:pt x="2047" y="1401"/>
                  </a:lnTo>
                  <a:lnTo>
                    <a:pt x="1898" y="1273"/>
                  </a:lnTo>
                  <a:lnTo>
                    <a:pt x="1749" y="1150"/>
                  </a:lnTo>
                  <a:lnTo>
                    <a:pt x="1600" y="1031"/>
                  </a:lnTo>
                  <a:lnTo>
                    <a:pt x="1451" y="917"/>
                  </a:lnTo>
                  <a:lnTo>
                    <a:pt x="1303" y="807"/>
                  </a:lnTo>
                  <a:lnTo>
                    <a:pt x="1156" y="702"/>
                  </a:lnTo>
                  <a:lnTo>
                    <a:pt x="1009" y="600"/>
                  </a:lnTo>
                  <a:lnTo>
                    <a:pt x="861" y="502"/>
                  </a:lnTo>
                  <a:lnTo>
                    <a:pt x="716" y="409"/>
                  </a:lnTo>
                  <a:lnTo>
                    <a:pt x="571" y="320"/>
                  </a:lnTo>
                  <a:lnTo>
                    <a:pt x="427" y="234"/>
                  </a:lnTo>
                  <a:lnTo>
                    <a:pt x="283" y="152"/>
                  </a:lnTo>
                  <a:lnTo>
                    <a:pt x="141" y="75"/>
                  </a:lnTo>
                  <a:lnTo>
                    <a:pt x="0" y="0"/>
                  </a:lnTo>
                  <a:lnTo>
                    <a:pt x="506" y="0"/>
                  </a:lnTo>
                  <a:lnTo>
                    <a:pt x="1014" y="0"/>
                  </a:lnTo>
                  <a:lnTo>
                    <a:pt x="1520" y="0"/>
                  </a:lnTo>
                  <a:lnTo>
                    <a:pt x="2027" y="0"/>
                  </a:lnTo>
                  <a:lnTo>
                    <a:pt x="2534" y="0"/>
                  </a:lnTo>
                  <a:lnTo>
                    <a:pt x="3041" y="0"/>
                  </a:lnTo>
                  <a:lnTo>
                    <a:pt x="3548" y="0"/>
                  </a:lnTo>
                  <a:lnTo>
                    <a:pt x="4056" y="0"/>
                  </a:lnTo>
                  <a:lnTo>
                    <a:pt x="4562" y="0"/>
                  </a:lnTo>
                  <a:lnTo>
                    <a:pt x="5069" y="0"/>
                  </a:lnTo>
                  <a:lnTo>
                    <a:pt x="5575" y="0"/>
                  </a:lnTo>
                  <a:lnTo>
                    <a:pt x="6083" y="0"/>
                  </a:lnTo>
                  <a:lnTo>
                    <a:pt x="6589" y="0"/>
                  </a:lnTo>
                  <a:lnTo>
                    <a:pt x="7096" y="0"/>
                  </a:lnTo>
                  <a:lnTo>
                    <a:pt x="7604" y="0"/>
                  </a:lnTo>
                  <a:lnTo>
                    <a:pt x="8111" y="0"/>
                  </a:lnTo>
                  <a:lnTo>
                    <a:pt x="8111" y="790"/>
                  </a:lnTo>
                  <a:lnTo>
                    <a:pt x="8111" y="15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3600481-18D8-C642-AA22-CB0E0A1A839F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10039814" y="477538"/>
              <a:ext cx="1416840" cy="648000"/>
              <a:chOff x="4471987" y="468313"/>
              <a:chExt cx="1489075" cy="681037"/>
            </a:xfrm>
          </p:grpSpPr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BB006915-90D9-DB46-8B74-38660BCC3691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1987" y="676275"/>
                <a:ext cx="1152525" cy="473075"/>
              </a:xfrm>
              <a:custGeom>
                <a:avLst/>
                <a:gdLst>
                  <a:gd name="T0" fmla="*/ 1772 w 2177"/>
                  <a:gd name="T1" fmla="*/ 886 h 895"/>
                  <a:gd name="T2" fmla="*/ 1669 w 2177"/>
                  <a:gd name="T3" fmla="*/ 849 h 895"/>
                  <a:gd name="T4" fmla="*/ 1590 w 2177"/>
                  <a:gd name="T5" fmla="*/ 788 h 895"/>
                  <a:gd name="T6" fmla="*/ 1541 w 2177"/>
                  <a:gd name="T7" fmla="*/ 717 h 895"/>
                  <a:gd name="T8" fmla="*/ 1701 w 2177"/>
                  <a:gd name="T9" fmla="*/ 651 h 895"/>
                  <a:gd name="T10" fmla="*/ 1761 w 2177"/>
                  <a:gd name="T11" fmla="*/ 705 h 895"/>
                  <a:gd name="T12" fmla="*/ 1850 w 2177"/>
                  <a:gd name="T13" fmla="*/ 728 h 895"/>
                  <a:gd name="T14" fmla="*/ 1947 w 2177"/>
                  <a:gd name="T15" fmla="*/ 717 h 895"/>
                  <a:gd name="T16" fmla="*/ 1990 w 2177"/>
                  <a:gd name="T17" fmla="*/ 688 h 895"/>
                  <a:gd name="T18" fmla="*/ 2006 w 2177"/>
                  <a:gd name="T19" fmla="*/ 632 h 895"/>
                  <a:gd name="T20" fmla="*/ 1989 w 2177"/>
                  <a:gd name="T21" fmla="*/ 588 h 895"/>
                  <a:gd name="T22" fmla="*/ 1904 w 2177"/>
                  <a:gd name="T23" fmla="*/ 538 h 895"/>
                  <a:gd name="T24" fmla="*/ 1703 w 2177"/>
                  <a:gd name="T25" fmla="*/ 469 h 895"/>
                  <a:gd name="T26" fmla="*/ 1625 w 2177"/>
                  <a:gd name="T27" fmla="*/ 415 h 895"/>
                  <a:gd name="T28" fmla="*/ 1575 w 2177"/>
                  <a:gd name="T29" fmla="*/ 337 h 895"/>
                  <a:gd name="T30" fmla="*/ 1562 w 2177"/>
                  <a:gd name="T31" fmla="*/ 241 h 895"/>
                  <a:gd name="T32" fmla="*/ 1592 w 2177"/>
                  <a:gd name="T33" fmla="*/ 136 h 895"/>
                  <a:gd name="T34" fmla="*/ 1658 w 2177"/>
                  <a:gd name="T35" fmla="*/ 59 h 895"/>
                  <a:gd name="T36" fmla="*/ 1751 w 2177"/>
                  <a:gd name="T37" fmla="*/ 13 h 895"/>
                  <a:gd name="T38" fmla="*/ 1871 w 2177"/>
                  <a:gd name="T39" fmla="*/ 1 h 895"/>
                  <a:gd name="T40" fmla="*/ 1967 w 2177"/>
                  <a:gd name="T41" fmla="*/ 21 h 895"/>
                  <a:gd name="T42" fmla="*/ 2049 w 2177"/>
                  <a:gd name="T43" fmla="*/ 64 h 895"/>
                  <a:gd name="T44" fmla="*/ 2121 w 2177"/>
                  <a:gd name="T45" fmla="*/ 140 h 895"/>
                  <a:gd name="T46" fmla="*/ 2003 w 2177"/>
                  <a:gd name="T47" fmla="*/ 263 h 895"/>
                  <a:gd name="T48" fmla="*/ 1953 w 2177"/>
                  <a:gd name="T49" fmla="*/ 200 h 895"/>
                  <a:gd name="T50" fmla="*/ 1902 w 2177"/>
                  <a:gd name="T51" fmla="*/ 173 h 895"/>
                  <a:gd name="T52" fmla="*/ 1807 w 2177"/>
                  <a:gd name="T53" fmla="*/ 168 h 895"/>
                  <a:gd name="T54" fmla="*/ 1748 w 2177"/>
                  <a:gd name="T55" fmla="*/ 203 h 895"/>
                  <a:gd name="T56" fmla="*/ 1732 w 2177"/>
                  <a:gd name="T57" fmla="*/ 260 h 895"/>
                  <a:gd name="T58" fmla="*/ 1752 w 2177"/>
                  <a:gd name="T59" fmla="*/ 305 h 895"/>
                  <a:gd name="T60" fmla="*/ 1832 w 2177"/>
                  <a:gd name="T61" fmla="*/ 350 h 895"/>
                  <a:gd name="T62" fmla="*/ 2043 w 2177"/>
                  <a:gd name="T63" fmla="*/ 428 h 895"/>
                  <a:gd name="T64" fmla="*/ 2131 w 2177"/>
                  <a:gd name="T65" fmla="*/ 495 h 895"/>
                  <a:gd name="T66" fmla="*/ 2170 w 2177"/>
                  <a:gd name="T67" fmla="*/ 576 h 895"/>
                  <a:gd name="T68" fmla="*/ 2171 w 2177"/>
                  <a:gd name="T69" fmla="*/ 693 h 895"/>
                  <a:gd name="T70" fmla="*/ 2126 w 2177"/>
                  <a:gd name="T71" fmla="*/ 789 h 895"/>
                  <a:gd name="T72" fmla="*/ 2056 w 2177"/>
                  <a:gd name="T73" fmla="*/ 848 h 895"/>
                  <a:gd name="T74" fmla="*/ 1946 w 2177"/>
                  <a:gd name="T75" fmla="*/ 887 h 895"/>
                  <a:gd name="T76" fmla="*/ 657 w 2177"/>
                  <a:gd name="T77" fmla="*/ 447 h 895"/>
                  <a:gd name="T78" fmla="*/ 0 w 2177"/>
                  <a:gd name="T79" fmla="*/ 17 h 895"/>
                  <a:gd name="T80" fmla="*/ 1064 w 2177"/>
                  <a:gd name="T81" fmla="*/ 891 h 895"/>
                  <a:gd name="T82" fmla="*/ 963 w 2177"/>
                  <a:gd name="T83" fmla="*/ 866 h 895"/>
                  <a:gd name="T84" fmla="*/ 871 w 2177"/>
                  <a:gd name="T85" fmla="*/ 805 h 895"/>
                  <a:gd name="T86" fmla="*/ 813 w 2177"/>
                  <a:gd name="T87" fmla="*/ 721 h 895"/>
                  <a:gd name="T88" fmla="*/ 788 w 2177"/>
                  <a:gd name="T89" fmla="*/ 596 h 895"/>
                  <a:gd name="T90" fmla="*/ 965 w 2177"/>
                  <a:gd name="T91" fmla="*/ 640 h 895"/>
                  <a:gd name="T92" fmla="*/ 1009 w 2177"/>
                  <a:gd name="T93" fmla="*/ 701 h 895"/>
                  <a:gd name="T94" fmla="*/ 1076 w 2177"/>
                  <a:gd name="T95" fmla="*/ 726 h 895"/>
                  <a:gd name="T96" fmla="*/ 1165 w 2177"/>
                  <a:gd name="T97" fmla="*/ 724 h 895"/>
                  <a:gd name="T98" fmla="*/ 1224 w 2177"/>
                  <a:gd name="T99" fmla="*/ 701 h 895"/>
                  <a:gd name="T100" fmla="*/ 1265 w 2177"/>
                  <a:gd name="T101" fmla="*/ 647 h 895"/>
                  <a:gd name="T102" fmla="*/ 1276 w 2177"/>
                  <a:gd name="T103" fmla="*/ 17 h 895"/>
                  <a:gd name="T104" fmla="*/ 1431 w 2177"/>
                  <a:gd name="T105" fmla="*/ 693 h 895"/>
                  <a:gd name="T106" fmla="*/ 1382 w 2177"/>
                  <a:gd name="T107" fmla="*/ 784 h 895"/>
                  <a:gd name="T108" fmla="*/ 1303 w 2177"/>
                  <a:gd name="T109" fmla="*/ 849 h 895"/>
                  <a:gd name="T110" fmla="*/ 1184 w 2177"/>
                  <a:gd name="T111" fmla="*/ 889 h 8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77" h="895">
                    <a:moveTo>
                      <a:pt x="1864" y="895"/>
                    </a:moveTo>
                    <a:lnTo>
                      <a:pt x="1848" y="895"/>
                    </a:lnTo>
                    <a:lnTo>
                      <a:pt x="1832" y="894"/>
                    </a:lnTo>
                    <a:lnTo>
                      <a:pt x="1817" y="893"/>
                    </a:lnTo>
                    <a:lnTo>
                      <a:pt x="1801" y="890"/>
                    </a:lnTo>
                    <a:lnTo>
                      <a:pt x="1793" y="889"/>
                    </a:lnTo>
                    <a:lnTo>
                      <a:pt x="1786" y="888"/>
                    </a:lnTo>
                    <a:lnTo>
                      <a:pt x="1772" y="886"/>
                    </a:lnTo>
                    <a:lnTo>
                      <a:pt x="1758" y="883"/>
                    </a:lnTo>
                    <a:lnTo>
                      <a:pt x="1744" y="879"/>
                    </a:lnTo>
                    <a:lnTo>
                      <a:pt x="1731" y="875"/>
                    </a:lnTo>
                    <a:lnTo>
                      <a:pt x="1718" y="871"/>
                    </a:lnTo>
                    <a:lnTo>
                      <a:pt x="1705" y="866"/>
                    </a:lnTo>
                    <a:lnTo>
                      <a:pt x="1693" y="861"/>
                    </a:lnTo>
                    <a:lnTo>
                      <a:pt x="1680" y="855"/>
                    </a:lnTo>
                    <a:lnTo>
                      <a:pt x="1669" y="849"/>
                    </a:lnTo>
                    <a:lnTo>
                      <a:pt x="1657" y="843"/>
                    </a:lnTo>
                    <a:lnTo>
                      <a:pt x="1647" y="836"/>
                    </a:lnTo>
                    <a:lnTo>
                      <a:pt x="1636" y="829"/>
                    </a:lnTo>
                    <a:lnTo>
                      <a:pt x="1626" y="822"/>
                    </a:lnTo>
                    <a:lnTo>
                      <a:pt x="1617" y="814"/>
                    </a:lnTo>
                    <a:lnTo>
                      <a:pt x="1608" y="806"/>
                    </a:lnTo>
                    <a:lnTo>
                      <a:pt x="1599" y="797"/>
                    </a:lnTo>
                    <a:lnTo>
                      <a:pt x="1590" y="788"/>
                    </a:lnTo>
                    <a:lnTo>
                      <a:pt x="1582" y="779"/>
                    </a:lnTo>
                    <a:lnTo>
                      <a:pt x="1575" y="769"/>
                    </a:lnTo>
                    <a:lnTo>
                      <a:pt x="1566" y="759"/>
                    </a:lnTo>
                    <a:lnTo>
                      <a:pt x="1559" y="749"/>
                    </a:lnTo>
                    <a:lnTo>
                      <a:pt x="1553" y="739"/>
                    </a:lnTo>
                    <a:lnTo>
                      <a:pt x="1550" y="733"/>
                    </a:lnTo>
                    <a:lnTo>
                      <a:pt x="1547" y="728"/>
                    </a:lnTo>
                    <a:lnTo>
                      <a:pt x="1541" y="717"/>
                    </a:lnTo>
                    <a:lnTo>
                      <a:pt x="1536" y="706"/>
                    </a:lnTo>
                    <a:lnTo>
                      <a:pt x="1531" y="694"/>
                    </a:lnTo>
                    <a:lnTo>
                      <a:pt x="1526" y="682"/>
                    </a:lnTo>
                    <a:lnTo>
                      <a:pt x="1671" y="597"/>
                    </a:lnTo>
                    <a:lnTo>
                      <a:pt x="1677" y="612"/>
                    </a:lnTo>
                    <a:lnTo>
                      <a:pt x="1684" y="626"/>
                    </a:lnTo>
                    <a:lnTo>
                      <a:pt x="1691" y="639"/>
                    </a:lnTo>
                    <a:lnTo>
                      <a:pt x="1701" y="651"/>
                    </a:lnTo>
                    <a:lnTo>
                      <a:pt x="1710" y="664"/>
                    </a:lnTo>
                    <a:lnTo>
                      <a:pt x="1719" y="674"/>
                    </a:lnTo>
                    <a:lnTo>
                      <a:pt x="1725" y="679"/>
                    </a:lnTo>
                    <a:lnTo>
                      <a:pt x="1730" y="684"/>
                    </a:lnTo>
                    <a:lnTo>
                      <a:pt x="1736" y="689"/>
                    </a:lnTo>
                    <a:lnTo>
                      <a:pt x="1742" y="693"/>
                    </a:lnTo>
                    <a:lnTo>
                      <a:pt x="1754" y="701"/>
                    </a:lnTo>
                    <a:lnTo>
                      <a:pt x="1761" y="705"/>
                    </a:lnTo>
                    <a:lnTo>
                      <a:pt x="1767" y="708"/>
                    </a:lnTo>
                    <a:lnTo>
                      <a:pt x="1775" y="712"/>
                    </a:lnTo>
                    <a:lnTo>
                      <a:pt x="1782" y="714"/>
                    </a:lnTo>
                    <a:lnTo>
                      <a:pt x="1797" y="720"/>
                    </a:lnTo>
                    <a:lnTo>
                      <a:pt x="1814" y="723"/>
                    </a:lnTo>
                    <a:lnTo>
                      <a:pt x="1823" y="725"/>
                    </a:lnTo>
                    <a:lnTo>
                      <a:pt x="1831" y="726"/>
                    </a:lnTo>
                    <a:lnTo>
                      <a:pt x="1850" y="728"/>
                    </a:lnTo>
                    <a:lnTo>
                      <a:pt x="1859" y="729"/>
                    </a:lnTo>
                    <a:lnTo>
                      <a:pt x="1869" y="729"/>
                    </a:lnTo>
                    <a:lnTo>
                      <a:pt x="1887" y="728"/>
                    </a:lnTo>
                    <a:lnTo>
                      <a:pt x="1896" y="728"/>
                    </a:lnTo>
                    <a:lnTo>
                      <a:pt x="1904" y="727"/>
                    </a:lnTo>
                    <a:lnTo>
                      <a:pt x="1919" y="724"/>
                    </a:lnTo>
                    <a:lnTo>
                      <a:pt x="1934" y="721"/>
                    </a:lnTo>
                    <a:lnTo>
                      <a:pt x="1947" y="717"/>
                    </a:lnTo>
                    <a:lnTo>
                      <a:pt x="1958" y="713"/>
                    </a:lnTo>
                    <a:lnTo>
                      <a:pt x="1968" y="707"/>
                    </a:lnTo>
                    <a:lnTo>
                      <a:pt x="1972" y="705"/>
                    </a:lnTo>
                    <a:lnTo>
                      <a:pt x="1976" y="701"/>
                    </a:lnTo>
                    <a:lnTo>
                      <a:pt x="1980" y="698"/>
                    </a:lnTo>
                    <a:lnTo>
                      <a:pt x="1984" y="695"/>
                    </a:lnTo>
                    <a:lnTo>
                      <a:pt x="1987" y="692"/>
                    </a:lnTo>
                    <a:lnTo>
                      <a:pt x="1990" y="688"/>
                    </a:lnTo>
                    <a:lnTo>
                      <a:pt x="1995" y="681"/>
                    </a:lnTo>
                    <a:lnTo>
                      <a:pt x="1999" y="673"/>
                    </a:lnTo>
                    <a:lnTo>
                      <a:pt x="2003" y="665"/>
                    </a:lnTo>
                    <a:lnTo>
                      <a:pt x="2004" y="660"/>
                    </a:lnTo>
                    <a:lnTo>
                      <a:pt x="2005" y="655"/>
                    </a:lnTo>
                    <a:lnTo>
                      <a:pt x="2006" y="646"/>
                    </a:lnTo>
                    <a:lnTo>
                      <a:pt x="2007" y="638"/>
                    </a:lnTo>
                    <a:lnTo>
                      <a:pt x="2006" y="632"/>
                    </a:lnTo>
                    <a:lnTo>
                      <a:pt x="2006" y="626"/>
                    </a:lnTo>
                    <a:lnTo>
                      <a:pt x="2004" y="616"/>
                    </a:lnTo>
                    <a:lnTo>
                      <a:pt x="2002" y="611"/>
                    </a:lnTo>
                    <a:lnTo>
                      <a:pt x="2000" y="606"/>
                    </a:lnTo>
                    <a:lnTo>
                      <a:pt x="1998" y="601"/>
                    </a:lnTo>
                    <a:lnTo>
                      <a:pt x="1996" y="597"/>
                    </a:lnTo>
                    <a:lnTo>
                      <a:pt x="1993" y="592"/>
                    </a:lnTo>
                    <a:lnTo>
                      <a:pt x="1989" y="588"/>
                    </a:lnTo>
                    <a:lnTo>
                      <a:pt x="1986" y="584"/>
                    </a:lnTo>
                    <a:lnTo>
                      <a:pt x="1982" y="580"/>
                    </a:lnTo>
                    <a:lnTo>
                      <a:pt x="1973" y="573"/>
                    </a:lnTo>
                    <a:lnTo>
                      <a:pt x="1962" y="565"/>
                    </a:lnTo>
                    <a:lnTo>
                      <a:pt x="1950" y="559"/>
                    </a:lnTo>
                    <a:lnTo>
                      <a:pt x="1936" y="552"/>
                    </a:lnTo>
                    <a:lnTo>
                      <a:pt x="1920" y="546"/>
                    </a:lnTo>
                    <a:lnTo>
                      <a:pt x="1904" y="538"/>
                    </a:lnTo>
                    <a:lnTo>
                      <a:pt x="1886" y="532"/>
                    </a:lnTo>
                    <a:lnTo>
                      <a:pt x="1866" y="526"/>
                    </a:lnTo>
                    <a:lnTo>
                      <a:pt x="1822" y="512"/>
                    </a:lnTo>
                    <a:lnTo>
                      <a:pt x="1796" y="505"/>
                    </a:lnTo>
                    <a:lnTo>
                      <a:pt x="1772" y="497"/>
                    </a:lnTo>
                    <a:lnTo>
                      <a:pt x="1748" y="489"/>
                    </a:lnTo>
                    <a:lnTo>
                      <a:pt x="1725" y="479"/>
                    </a:lnTo>
                    <a:lnTo>
                      <a:pt x="1703" y="469"/>
                    </a:lnTo>
                    <a:lnTo>
                      <a:pt x="1691" y="464"/>
                    </a:lnTo>
                    <a:lnTo>
                      <a:pt x="1681" y="458"/>
                    </a:lnTo>
                    <a:lnTo>
                      <a:pt x="1671" y="452"/>
                    </a:lnTo>
                    <a:lnTo>
                      <a:pt x="1661" y="445"/>
                    </a:lnTo>
                    <a:lnTo>
                      <a:pt x="1651" y="439"/>
                    </a:lnTo>
                    <a:lnTo>
                      <a:pt x="1642" y="432"/>
                    </a:lnTo>
                    <a:lnTo>
                      <a:pt x="1633" y="424"/>
                    </a:lnTo>
                    <a:lnTo>
                      <a:pt x="1625" y="415"/>
                    </a:lnTo>
                    <a:lnTo>
                      <a:pt x="1617" y="407"/>
                    </a:lnTo>
                    <a:lnTo>
                      <a:pt x="1610" y="399"/>
                    </a:lnTo>
                    <a:lnTo>
                      <a:pt x="1602" y="390"/>
                    </a:lnTo>
                    <a:lnTo>
                      <a:pt x="1596" y="380"/>
                    </a:lnTo>
                    <a:lnTo>
                      <a:pt x="1590" y="370"/>
                    </a:lnTo>
                    <a:lnTo>
                      <a:pt x="1584" y="360"/>
                    </a:lnTo>
                    <a:lnTo>
                      <a:pt x="1579" y="349"/>
                    </a:lnTo>
                    <a:lnTo>
                      <a:pt x="1575" y="337"/>
                    </a:lnTo>
                    <a:lnTo>
                      <a:pt x="1570" y="325"/>
                    </a:lnTo>
                    <a:lnTo>
                      <a:pt x="1569" y="319"/>
                    </a:lnTo>
                    <a:lnTo>
                      <a:pt x="1567" y="313"/>
                    </a:lnTo>
                    <a:lnTo>
                      <a:pt x="1565" y="299"/>
                    </a:lnTo>
                    <a:lnTo>
                      <a:pt x="1563" y="285"/>
                    </a:lnTo>
                    <a:lnTo>
                      <a:pt x="1562" y="271"/>
                    </a:lnTo>
                    <a:lnTo>
                      <a:pt x="1562" y="256"/>
                    </a:lnTo>
                    <a:lnTo>
                      <a:pt x="1562" y="241"/>
                    </a:lnTo>
                    <a:lnTo>
                      <a:pt x="1563" y="226"/>
                    </a:lnTo>
                    <a:lnTo>
                      <a:pt x="1565" y="212"/>
                    </a:lnTo>
                    <a:lnTo>
                      <a:pt x="1568" y="199"/>
                    </a:lnTo>
                    <a:lnTo>
                      <a:pt x="1571" y="184"/>
                    </a:lnTo>
                    <a:lnTo>
                      <a:pt x="1576" y="172"/>
                    </a:lnTo>
                    <a:lnTo>
                      <a:pt x="1581" y="159"/>
                    </a:lnTo>
                    <a:lnTo>
                      <a:pt x="1586" y="147"/>
                    </a:lnTo>
                    <a:lnTo>
                      <a:pt x="1592" y="136"/>
                    </a:lnTo>
                    <a:lnTo>
                      <a:pt x="1598" y="125"/>
                    </a:lnTo>
                    <a:lnTo>
                      <a:pt x="1605" y="114"/>
                    </a:lnTo>
                    <a:lnTo>
                      <a:pt x="1613" y="104"/>
                    </a:lnTo>
                    <a:lnTo>
                      <a:pt x="1621" y="94"/>
                    </a:lnTo>
                    <a:lnTo>
                      <a:pt x="1629" y="85"/>
                    </a:lnTo>
                    <a:lnTo>
                      <a:pt x="1638" y="76"/>
                    </a:lnTo>
                    <a:lnTo>
                      <a:pt x="1648" y="67"/>
                    </a:lnTo>
                    <a:lnTo>
                      <a:pt x="1658" y="59"/>
                    </a:lnTo>
                    <a:lnTo>
                      <a:pt x="1668" y="52"/>
                    </a:lnTo>
                    <a:lnTo>
                      <a:pt x="1679" y="45"/>
                    </a:lnTo>
                    <a:lnTo>
                      <a:pt x="1690" y="38"/>
                    </a:lnTo>
                    <a:lnTo>
                      <a:pt x="1702" y="32"/>
                    </a:lnTo>
                    <a:lnTo>
                      <a:pt x="1714" y="27"/>
                    </a:lnTo>
                    <a:lnTo>
                      <a:pt x="1726" y="22"/>
                    </a:lnTo>
                    <a:lnTo>
                      <a:pt x="1738" y="17"/>
                    </a:lnTo>
                    <a:lnTo>
                      <a:pt x="1751" y="13"/>
                    </a:lnTo>
                    <a:lnTo>
                      <a:pt x="1764" y="10"/>
                    </a:lnTo>
                    <a:lnTo>
                      <a:pt x="1777" y="7"/>
                    </a:lnTo>
                    <a:lnTo>
                      <a:pt x="1790" y="5"/>
                    </a:lnTo>
                    <a:lnTo>
                      <a:pt x="1803" y="3"/>
                    </a:lnTo>
                    <a:lnTo>
                      <a:pt x="1817" y="1"/>
                    </a:lnTo>
                    <a:lnTo>
                      <a:pt x="1831" y="1"/>
                    </a:lnTo>
                    <a:lnTo>
                      <a:pt x="1845" y="0"/>
                    </a:lnTo>
                    <a:lnTo>
                      <a:pt x="1871" y="1"/>
                    </a:lnTo>
                    <a:lnTo>
                      <a:pt x="1883" y="2"/>
                    </a:lnTo>
                    <a:lnTo>
                      <a:pt x="1896" y="4"/>
                    </a:lnTo>
                    <a:lnTo>
                      <a:pt x="1908" y="6"/>
                    </a:lnTo>
                    <a:lnTo>
                      <a:pt x="1920" y="8"/>
                    </a:lnTo>
                    <a:lnTo>
                      <a:pt x="1933" y="10"/>
                    </a:lnTo>
                    <a:lnTo>
                      <a:pt x="1944" y="13"/>
                    </a:lnTo>
                    <a:lnTo>
                      <a:pt x="1956" y="17"/>
                    </a:lnTo>
                    <a:lnTo>
                      <a:pt x="1967" y="21"/>
                    </a:lnTo>
                    <a:lnTo>
                      <a:pt x="1978" y="25"/>
                    </a:lnTo>
                    <a:lnTo>
                      <a:pt x="1989" y="29"/>
                    </a:lnTo>
                    <a:lnTo>
                      <a:pt x="1999" y="34"/>
                    </a:lnTo>
                    <a:lnTo>
                      <a:pt x="2009" y="40"/>
                    </a:lnTo>
                    <a:lnTo>
                      <a:pt x="2019" y="45"/>
                    </a:lnTo>
                    <a:lnTo>
                      <a:pt x="2029" y="51"/>
                    </a:lnTo>
                    <a:lnTo>
                      <a:pt x="2039" y="58"/>
                    </a:lnTo>
                    <a:lnTo>
                      <a:pt x="2049" y="64"/>
                    </a:lnTo>
                    <a:lnTo>
                      <a:pt x="2058" y="72"/>
                    </a:lnTo>
                    <a:lnTo>
                      <a:pt x="2067" y="80"/>
                    </a:lnTo>
                    <a:lnTo>
                      <a:pt x="2075" y="87"/>
                    </a:lnTo>
                    <a:lnTo>
                      <a:pt x="2083" y="95"/>
                    </a:lnTo>
                    <a:lnTo>
                      <a:pt x="2091" y="104"/>
                    </a:lnTo>
                    <a:lnTo>
                      <a:pt x="2099" y="112"/>
                    </a:lnTo>
                    <a:lnTo>
                      <a:pt x="2114" y="131"/>
                    </a:lnTo>
                    <a:lnTo>
                      <a:pt x="2121" y="140"/>
                    </a:lnTo>
                    <a:lnTo>
                      <a:pt x="2127" y="150"/>
                    </a:lnTo>
                    <a:lnTo>
                      <a:pt x="2134" y="160"/>
                    </a:lnTo>
                    <a:lnTo>
                      <a:pt x="2140" y="171"/>
                    </a:lnTo>
                    <a:lnTo>
                      <a:pt x="2146" y="182"/>
                    </a:lnTo>
                    <a:lnTo>
                      <a:pt x="2151" y="194"/>
                    </a:lnTo>
                    <a:lnTo>
                      <a:pt x="2009" y="275"/>
                    </a:lnTo>
                    <a:lnTo>
                      <a:pt x="2006" y="269"/>
                    </a:lnTo>
                    <a:lnTo>
                      <a:pt x="2003" y="263"/>
                    </a:lnTo>
                    <a:lnTo>
                      <a:pt x="1997" y="252"/>
                    </a:lnTo>
                    <a:lnTo>
                      <a:pt x="1990" y="241"/>
                    </a:lnTo>
                    <a:lnTo>
                      <a:pt x="1983" y="231"/>
                    </a:lnTo>
                    <a:lnTo>
                      <a:pt x="1975" y="221"/>
                    </a:lnTo>
                    <a:lnTo>
                      <a:pt x="1967" y="212"/>
                    </a:lnTo>
                    <a:lnTo>
                      <a:pt x="1962" y="208"/>
                    </a:lnTo>
                    <a:lnTo>
                      <a:pt x="1958" y="204"/>
                    </a:lnTo>
                    <a:lnTo>
                      <a:pt x="1953" y="200"/>
                    </a:lnTo>
                    <a:lnTo>
                      <a:pt x="1948" y="196"/>
                    </a:lnTo>
                    <a:lnTo>
                      <a:pt x="1943" y="193"/>
                    </a:lnTo>
                    <a:lnTo>
                      <a:pt x="1938" y="189"/>
                    </a:lnTo>
                    <a:lnTo>
                      <a:pt x="1933" y="185"/>
                    </a:lnTo>
                    <a:lnTo>
                      <a:pt x="1926" y="182"/>
                    </a:lnTo>
                    <a:lnTo>
                      <a:pt x="1921" y="180"/>
                    </a:lnTo>
                    <a:lnTo>
                      <a:pt x="1915" y="177"/>
                    </a:lnTo>
                    <a:lnTo>
                      <a:pt x="1902" y="173"/>
                    </a:lnTo>
                    <a:lnTo>
                      <a:pt x="1889" y="169"/>
                    </a:lnTo>
                    <a:lnTo>
                      <a:pt x="1875" y="167"/>
                    </a:lnTo>
                    <a:lnTo>
                      <a:pt x="1868" y="166"/>
                    </a:lnTo>
                    <a:lnTo>
                      <a:pt x="1860" y="165"/>
                    </a:lnTo>
                    <a:lnTo>
                      <a:pt x="1845" y="165"/>
                    </a:lnTo>
                    <a:lnTo>
                      <a:pt x="1832" y="165"/>
                    </a:lnTo>
                    <a:lnTo>
                      <a:pt x="1820" y="166"/>
                    </a:lnTo>
                    <a:lnTo>
                      <a:pt x="1807" y="168"/>
                    </a:lnTo>
                    <a:lnTo>
                      <a:pt x="1796" y="171"/>
                    </a:lnTo>
                    <a:lnTo>
                      <a:pt x="1786" y="175"/>
                    </a:lnTo>
                    <a:lnTo>
                      <a:pt x="1777" y="179"/>
                    </a:lnTo>
                    <a:lnTo>
                      <a:pt x="1769" y="184"/>
                    </a:lnTo>
                    <a:lnTo>
                      <a:pt x="1765" y="186"/>
                    </a:lnTo>
                    <a:lnTo>
                      <a:pt x="1761" y="190"/>
                    </a:lnTo>
                    <a:lnTo>
                      <a:pt x="1754" y="196"/>
                    </a:lnTo>
                    <a:lnTo>
                      <a:pt x="1748" y="203"/>
                    </a:lnTo>
                    <a:lnTo>
                      <a:pt x="1743" y="210"/>
                    </a:lnTo>
                    <a:lnTo>
                      <a:pt x="1739" y="217"/>
                    </a:lnTo>
                    <a:lnTo>
                      <a:pt x="1736" y="225"/>
                    </a:lnTo>
                    <a:lnTo>
                      <a:pt x="1734" y="233"/>
                    </a:lnTo>
                    <a:lnTo>
                      <a:pt x="1733" y="238"/>
                    </a:lnTo>
                    <a:lnTo>
                      <a:pt x="1732" y="242"/>
                    </a:lnTo>
                    <a:lnTo>
                      <a:pt x="1732" y="251"/>
                    </a:lnTo>
                    <a:lnTo>
                      <a:pt x="1732" y="260"/>
                    </a:lnTo>
                    <a:lnTo>
                      <a:pt x="1733" y="269"/>
                    </a:lnTo>
                    <a:lnTo>
                      <a:pt x="1734" y="274"/>
                    </a:lnTo>
                    <a:lnTo>
                      <a:pt x="1736" y="278"/>
                    </a:lnTo>
                    <a:lnTo>
                      <a:pt x="1739" y="286"/>
                    </a:lnTo>
                    <a:lnTo>
                      <a:pt x="1741" y="290"/>
                    </a:lnTo>
                    <a:lnTo>
                      <a:pt x="1743" y="294"/>
                    </a:lnTo>
                    <a:lnTo>
                      <a:pt x="1749" y="301"/>
                    </a:lnTo>
                    <a:lnTo>
                      <a:pt x="1752" y="305"/>
                    </a:lnTo>
                    <a:lnTo>
                      <a:pt x="1756" y="310"/>
                    </a:lnTo>
                    <a:lnTo>
                      <a:pt x="1760" y="313"/>
                    </a:lnTo>
                    <a:lnTo>
                      <a:pt x="1764" y="317"/>
                    </a:lnTo>
                    <a:lnTo>
                      <a:pt x="1774" y="323"/>
                    </a:lnTo>
                    <a:lnTo>
                      <a:pt x="1786" y="330"/>
                    </a:lnTo>
                    <a:lnTo>
                      <a:pt x="1799" y="337"/>
                    </a:lnTo>
                    <a:lnTo>
                      <a:pt x="1815" y="344"/>
                    </a:lnTo>
                    <a:lnTo>
                      <a:pt x="1832" y="350"/>
                    </a:lnTo>
                    <a:lnTo>
                      <a:pt x="1851" y="357"/>
                    </a:lnTo>
                    <a:lnTo>
                      <a:pt x="1895" y="371"/>
                    </a:lnTo>
                    <a:lnTo>
                      <a:pt x="1946" y="388"/>
                    </a:lnTo>
                    <a:lnTo>
                      <a:pt x="1972" y="396"/>
                    </a:lnTo>
                    <a:lnTo>
                      <a:pt x="1996" y="406"/>
                    </a:lnTo>
                    <a:lnTo>
                      <a:pt x="2008" y="411"/>
                    </a:lnTo>
                    <a:lnTo>
                      <a:pt x="2020" y="416"/>
                    </a:lnTo>
                    <a:lnTo>
                      <a:pt x="2043" y="428"/>
                    </a:lnTo>
                    <a:lnTo>
                      <a:pt x="2066" y="440"/>
                    </a:lnTo>
                    <a:lnTo>
                      <a:pt x="2077" y="447"/>
                    </a:lnTo>
                    <a:lnTo>
                      <a:pt x="2087" y="454"/>
                    </a:lnTo>
                    <a:lnTo>
                      <a:pt x="2097" y="461"/>
                    </a:lnTo>
                    <a:lnTo>
                      <a:pt x="2106" y="469"/>
                    </a:lnTo>
                    <a:lnTo>
                      <a:pt x="2115" y="477"/>
                    </a:lnTo>
                    <a:lnTo>
                      <a:pt x="2123" y="486"/>
                    </a:lnTo>
                    <a:lnTo>
                      <a:pt x="2131" y="495"/>
                    </a:lnTo>
                    <a:lnTo>
                      <a:pt x="2135" y="500"/>
                    </a:lnTo>
                    <a:lnTo>
                      <a:pt x="2138" y="505"/>
                    </a:lnTo>
                    <a:lnTo>
                      <a:pt x="2145" y="515"/>
                    </a:lnTo>
                    <a:lnTo>
                      <a:pt x="2151" y="526"/>
                    </a:lnTo>
                    <a:lnTo>
                      <a:pt x="2157" y="537"/>
                    </a:lnTo>
                    <a:lnTo>
                      <a:pt x="2161" y="550"/>
                    </a:lnTo>
                    <a:lnTo>
                      <a:pt x="2167" y="562"/>
                    </a:lnTo>
                    <a:lnTo>
                      <a:pt x="2170" y="576"/>
                    </a:lnTo>
                    <a:lnTo>
                      <a:pt x="2173" y="589"/>
                    </a:lnTo>
                    <a:lnTo>
                      <a:pt x="2175" y="604"/>
                    </a:lnTo>
                    <a:lnTo>
                      <a:pt x="2176" y="619"/>
                    </a:lnTo>
                    <a:lnTo>
                      <a:pt x="2177" y="635"/>
                    </a:lnTo>
                    <a:lnTo>
                      <a:pt x="2176" y="650"/>
                    </a:lnTo>
                    <a:lnTo>
                      <a:pt x="2175" y="665"/>
                    </a:lnTo>
                    <a:lnTo>
                      <a:pt x="2173" y="679"/>
                    </a:lnTo>
                    <a:lnTo>
                      <a:pt x="2171" y="693"/>
                    </a:lnTo>
                    <a:lnTo>
                      <a:pt x="2168" y="706"/>
                    </a:lnTo>
                    <a:lnTo>
                      <a:pt x="2164" y="719"/>
                    </a:lnTo>
                    <a:lnTo>
                      <a:pt x="2158" y="732"/>
                    </a:lnTo>
                    <a:lnTo>
                      <a:pt x="2153" y="744"/>
                    </a:lnTo>
                    <a:lnTo>
                      <a:pt x="2147" y="755"/>
                    </a:lnTo>
                    <a:lnTo>
                      <a:pt x="2140" y="766"/>
                    </a:lnTo>
                    <a:lnTo>
                      <a:pt x="2133" y="778"/>
                    </a:lnTo>
                    <a:lnTo>
                      <a:pt x="2126" y="789"/>
                    </a:lnTo>
                    <a:lnTo>
                      <a:pt x="2117" y="799"/>
                    </a:lnTo>
                    <a:lnTo>
                      <a:pt x="2113" y="803"/>
                    </a:lnTo>
                    <a:lnTo>
                      <a:pt x="2108" y="808"/>
                    </a:lnTo>
                    <a:lnTo>
                      <a:pt x="2099" y="817"/>
                    </a:lnTo>
                    <a:lnTo>
                      <a:pt x="2089" y="826"/>
                    </a:lnTo>
                    <a:lnTo>
                      <a:pt x="2078" y="834"/>
                    </a:lnTo>
                    <a:lnTo>
                      <a:pt x="2067" y="841"/>
                    </a:lnTo>
                    <a:lnTo>
                      <a:pt x="2056" y="848"/>
                    </a:lnTo>
                    <a:lnTo>
                      <a:pt x="2043" y="855"/>
                    </a:lnTo>
                    <a:lnTo>
                      <a:pt x="2030" y="861"/>
                    </a:lnTo>
                    <a:lnTo>
                      <a:pt x="2017" y="867"/>
                    </a:lnTo>
                    <a:lnTo>
                      <a:pt x="2004" y="872"/>
                    </a:lnTo>
                    <a:lnTo>
                      <a:pt x="1990" y="876"/>
                    </a:lnTo>
                    <a:lnTo>
                      <a:pt x="1976" y="881"/>
                    </a:lnTo>
                    <a:lnTo>
                      <a:pt x="1961" y="884"/>
                    </a:lnTo>
                    <a:lnTo>
                      <a:pt x="1946" y="887"/>
                    </a:lnTo>
                    <a:lnTo>
                      <a:pt x="1931" y="890"/>
                    </a:lnTo>
                    <a:lnTo>
                      <a:pt x="1914" y="893"/>
                    </a:lnTo>
                    <a:lnTo>
                      <a:pt x="1898" y="894"/>
                    </a:lnTo>
                    <a:lnTo>
                      <a:pt x="1881" y="895"/>
                    </a:lnTo>
                    <a:lnTo>
                      <a:pt x="1864" y="895"/>
                    </a:lnTo>
                    <a:close/>
                    <a:moveTo>
                      <a:pt x="488" y="17"/>
                    </a:moveTo>
                    <a:lnTo>
                      <a:pt x="657" y="17"/>
                    </a:lnTo>
                    <a:lnTo>
                      <a:pt x="657" y="447"/>
                    </a:lnTo>
                    <a:lnTo>
                      <a:pt x="657" y="877"/>
                    </a:lnTo>
                    <a:lnTo>
                      <a:pt x="488" y="877"/>
                    </a:lnTo>
                    <a:lnTo>
                      <a:pt x="488" y="521"/>
                    </a:lnTo>
                    <a:lnTo>
                      <a:pt x="170" y="521"/>
                    </a:lnTo>
                    <a:lnTo>
                      <a:pt x="170" y="877"/>
                    </a:lnTo>
                    <a:lnTo>
                      <a:pt x="0" y="877"/>
                    </a:lnTo>
                    <a:lnTo>
                      <a:pt x="0" y="447"/>
                    </a:lnTo>
                    <a:lnTo>
                      <a:pt x="0" y="17"/>
                    </a:lnTo>
                    <a:lnTo>
                      <a:pt x="170" y="17"/>
                    </a:lnTo>
                    <a:lnTo>
                      <a:pt x="170" y="359"/>
                    </a:lnTo>
                    <a:lnTo>
                      <a:pt x="488" y="359"/>
                    </a:lnTo>
                    <a:lnTo>
                      <a:pt x="488" y="17"/>
                    </a:lnTo>
                    <a:close/>
                    <a:moveTo>
                      <a:pt x="1117" y="895"/>
                    </a:moveTo>
                    <a:lnTo>
                      <a:pt x="1098" y="895"/>
                    </a:lnTo>
                    <a:lnTo>
                      <a:pt x="1081" y="894"/>
                    </a:lnTo>
                    <a:lnTo>
                      <a:pt x="1064" y="891"/>
                    </a:lnTo>
                    <a:lnTo>
                      <a:pt x="1048" y="889"/>
                    </a:lnTo>
                    <a:lnTo>
                      <a:pt x="1040" y="888"/>
                    </a:lnTo>
                    <a:lnTo>
                      <a:pt x="1032" y="886"/>
                    </a:lnTo>
                    <a:lnTo>
                      <a:pt x="1016" y="883"/>
                    </a:lnTo>
                    <a:lnTo>
                      <a:pt x="1001" y="879"/>
                    </a:lnTo>
                    <a:lnTo>
                      <a:pt x="985" y="874"/>
                    </a:lnTo>
                    <a:lnTo>
                      <a:pt x="971" y="868"/>
                    </a:lnTo>
                    <a:lnTo>
                      <a:pt x="963" y="866"/>
                    </a:lnTo>
                    <a:lnTo>
                      <a:pt x="956" y="863"/>
                    </a:lnTo>
                    <a:lnTo>
                      <a:pt x="943" y="856"/>
                    </a:lnTo>
                    <a:lnTo>
                      <a:pt x="930" y="849"/>
                    </a:lnTo>
                    <a:lnTo>
                      <a:pt x="917" y="841"/>
                    </a:lnTo>
                    <a:lnTo>
                      <a:pt x="905" y="833"/>
                    </a:lnTo>
                    <a:lnTo>
                      <a:pt x="893" y="824"/>
                    </a:lnTo>
                    <a:lnTo>
                      <a:pt x="882" y="815"/>
                    </a:lnTo>
                    <a:lnTo>
                      <a:pt x="871" y="805"/>
                    </a:lnTo>
                    <a:lnTo>
                      <a:pt x="860" y="795"/>
                    </a:lnTo>
                    <a:lnTo>
                      <a:pt x="851" y="784"/>
                    </a:lnTo>
                    <a:lnTo>
                      <a:pt x="842" y="772"/>
                    </a:lnTo>
                    <a:lnTo>
                      <a:pt x="834" y="760"/>
                    </a:lnTo>
                    <a:lnTo>
                      <a:pt x="830" y="754"/>
                    </a:lnTo>
                    <a:lnTo>
                      <a:pt x="826" y="747"/>
                    </a:lnTo>
                    <a:lnTo>
                      <a:pt x="819" y="734"/>
                    </a:lnTo>
                    <a:lnTo>
                      <a:pt x="813" y="721"/>
                    </a:lnTo>
                    <a:lnTo>
                      <a:pt x="807" y="707"/>
                    </a:lnTo>
                    <a:lnTo>
                      <a:pt x="802" y="693"/>
                    </a:lnTo>
                    <a:lnTo>
                      <a:pt x="798" y="678"/>
                    </a:lnTo>
                    <a:lnTo>
                      <a:pt x="795" y="663"/>
                    </a:lnTo>
                    <a:lnTo>
                      <a:pt x="792" y="646"/>
                    </a:lnTo>
                    <a:lnTo>
                      <a:pt x="790" y="630"/>
                    </a:lnTo>
                    <a:lnTo>
                      <a:pt x="789" y="613"/>
                    </a:lnTo>
                    <a:lnTo>
                      <a:pt x="788" y="596"/>
                    </a:lnTo>
                    <a:lnTo>
                      <a:pt x="788" y="17"/>
                    </a:lnTo>
                    <a:lnTo>
                      <a:pt x="956" y="17"/>
                    </a:lnTo>
                    <a:lnTo>
                      <a:pt x="956" y="583"/>
                    </a:lnTo>
                    <a:lnTo>
                      <a:pt x="957" y="598"/>
                    </a:lnTo>
                    <a:lnTo>
                      <a:pt x="958" y="613"/>
                    </a:lnTo>
                    <a:lnTo>
                      <a:pt x="959" y="620"/>
                    </a:lnTo>
                    <a:lnTo>
                      <a:pt x="961" y="627"/>
                    </a:lnTo>
                    <a:lnTo>
                      <a:pt x="965" y="640"/>
                    </a:lnTo>
                    <a:lnTo>
                      <a:pt x="970" y="653"/>
                    </a:lnTo>
                    <a:lnTo>
                      <a:pt x="976" y="666"/>
                    </a:lnTo>
                    <a:lnTo>
                      <a:pt x="980" y="672"/>
                    </a:lnTo>
                    <a:lnTo>
                      <a:pt x="984" y="677"/>
                    </a:lnTo>
                    <a:lnTo>
                      <a:pt x="993" y="687"/>
                    </a:lnTo>
                    <a:lnTo>
                      <a:pt x="998" y="692"/>
                    </a:lnTo>
                    <a:lnTo>
                      <a:pt x="1004" y="697"/>
                    </a:lnTo>
                    <a:lnTo>
                      <a:pt x="1009" y="701"/>
                    </a:lnTo>
                    <a:lnTo>
                      <a:pt x="1015" y="705"/>
                    </a:lnTo>
                    <a:lnTo>
                      <a:pt x="1021" y="708"/>
                    </a:lnTo>
                    <a:lnTo>
                      <a:pt x="1028" y="712"/>
                    </a:lnTo>
                    <a:lnTo>
                      <a:pt x="1032" y="713"/>
                    </a:lnTo>
                    <a:lnTo>
                      <a:pt x="1035" y="715"/>
                    </a:lnTo>
                    <a:lnTo>
                      <a:pt x="1042" y="718"/>
                    </a:lnTo>
                    <a:lnTo>
                      <a:pt x="1058" y="722"/>
                    </a:lnTo>
                    <a:lnTo>
                      <a:pt x="1076" y="726"/>
                    </a:lnTo>
                    <a:lnTo>
                      <a:pt x="1085" y="727"/>
                    </a:lnTo>
                    <a:lnTo>
                      <a:pt x="1095" y="728"/>
                    </a:lnTo>
                    <a:lnTo>
                      <a:pt x="1106" y="729"/>
                    </a:lnTo>
                    <a:lnTo>
                      <a:pt x="1117" y="729"/>
                    </a:lnTo>
                    <a:lnTo>
                      <a:pt x="1127" y="729"/>
                    </a:lnTo>
                    <a:lnTo>
                      <a:pt x="1137" y="728"/>
                    </a:lnTo>
                    <a:lnTo>
                      <a:pt x="1156" y="726"/>
                    </a:lnTo>
                    <a:lnTo>
                      <a:pt x="1165" y="724"/>
                    </a:lnTo>
                    <a:lnTo>
                      <a:pt x="1174" y="722"/>
                    </a:lnTo>
                    <a:lnTo>
                      <a:pt x="1182" y="720"/>
                    </a:lnTo>
                    <a:lnTo>
                      <a:pt x="1190" y="718"/>
                    </a:lnTo>
                    <a:lnTo>
                      <a:pt x="1197" y="715"/>
                    </a:lnTo>
                    <a:lnTo>
                      <a:pt x="1204" y="712"/>
                    </a:lnTo>
                    <a:lnTo>
                      <a:pt x="1211" y="708"/>
                    </a:lnTo>
                    <a:lnTo>
                      <a:pt x="1217" y="705"/>
                    </a:lnTo>
                    <a:lnTo>
                      <a:pt x="1224" y="701"/>
                    </a:lnTo>
                    <a:lnTo>
                      <a:pt x="1229" y="697"/>
                    </a:lnTo>
                    <a:lnTo>
                      <a:pt x="1240" y="687"/>
                    </a:lnTo>
                    <a:lnTo>
                      <a:pt x="1244" y="682"/>
                    </a:lnTo>
                    <a:lnTo>
                      <a:pt x="1248" y="677"/>
                    </a:lnTo>
                    <a:lnTo>
                      <a:pt x="1252" y="672"/>
                    </a:lnTo>
                    <a:lnTo>
                      <a:pt x="1256" y="666"/>
                    </a:lnTo>
                    <a:lnTo>
                      <a:pt x="1262" y="653"/>
                    </a:lnTo>
                    <a:lnTo>
                      <a:pt x="1265" y="647"/>
                    </a:lnTo>
                    <a:lnTo>
                      <a:pt x="1267" y="640"/>
                    </a:lnTo>
                    <a:lnTo>
                      <a:pt x="1269" y="634"/>
                    </a:lnTo>
                    <a:lnTo>
                      <a:pt x="1271" y="627"/>
                    </a:lnTo>
                    <a:lnTo>
                      <a:pt x="1274" y="613"/>
                    </a:lnTo>
                    <a:lnTo>
                      <a:pt x="1275" y="606"/>
                    </a:lnTo>
                    <a:lnTo>
                      <a:pt x="1275" y="598"/>
                    </a:lnTo>
                    <a:lnTo>
                      <a:pt x="1276" y="583"/>
                    </a:lnTo>
                    <a:lnTo>
                      <a:pt x="1276" y="17"/>
                    </a:lnTo>
                    <a:lnTo>
                      <a:pt x="1445" y="17"/>
                    </a:lnTo>
                    <a:lnTo>
                      <a:pt x="1445" y="596"/>
                    </a:lnTo>
                    <a:lnTo>
                      <a:pt x="1445" y="613"/>
                    </a:lnTo>
                    <a:lnTo>
                      <a:pt x="1443" y="630"/>
                    </a:lnTo>
                    <a:lnTo>
                      <a:pt x="1441" y="646"/>
                    </a:lnTo>
                    <a:lnTo>
                      <a:pt x="1439" y="663"/>
                    </a:lnTo>
                    <a:lnTo>
                      <a:pt x="1435" y="678"/>
                    </a:lnTo>
                    <a:lnTo>
                      <a:pt x="1431" y="693"/>
                    </a:lnTo>
                    <a:lnTo>
                      <a:pt x="1426" y="707"/>
                    </a:lnTo>
                    <a:lnTo>
                      <a:pt x="1420" y="721"/>
                    </a:lnTo>
                    <a:lnTo>
                      <a:pt x="1414" y="734"/>
                    </a:lnTo>
                    <a:lnTo>
                      <a:pt x="1407" y="747"/>
                    </a:lnTo>
                    <a:lnTo>
                      <a:pt x="1399" y="760"/>
                    </a:lnTo>
                    <a:lnTo>
                      <a:pt x="1391" y="772"/>
                    </a:lnTo>
                    <a:lnTo>
                      <a:pt x="1387" y="778"/>
                    </a:lnTo>
                    <a:lnTo>
                      <a:pt x="1382" y="784"/>
                    </a:lnTo>
                    <a:lnTo>
                      <a:pt x="1373" y="795"/>
                    </a:lnTo>
                    <a:lnTo>
                      <a:pt x="1363" y="805"/>
                    </a:lnTo>
                    <a:lnTo>
                      <a:pt x="1357" y="810"/>
                    </a:lnTo>
                    <a:lnTo>
                      <a:pt x="1352" y="815"/>
                    </a:lnTo>
                    <a:lnTo>
                      <a:pt x="1341" y="824"/>
                    </a:lnTo>
                    <a:lnTo>
                      <a:pt x="1328" y="833"/>
                    </a:lnTo>
                    <a:lnTo>
                      <a:pt x="1316" y="841"/>
                    </a:lnTo>
                    <a:lnTo>
                      <a:pt x="1303" y="849"/>
                    </a:lnTo>
                    <a:lnTo>
                      <a:pt x="1290" y="856"/>
                    </a:lnTo>
                    <a:lnTo>
                      <a:pt x="1276" y="863"/>
                    </a:lnTo>
                    <a:lnTo>
                      <a:pt x="1262" y="868"/>
                    </a:lnTo>
                    <a:lnTo>
                      <a:pt x="1248" y="874"/>
                    </a:lnTo>
                    <a:lnTo>
                      <a:pt x="1233" y="879"/>
                    </a:lnTo>
                    <a:lnTo>
                      <a:pt x="1216" y="883"/>
                    </a:lnTo>
                    <a:lnTo>
                      <a:pt x="1201" y="886"/>
                    </a:lnTo>
                    <a:lnTo>
                      <a:pt x="1184" y="889"/>
                    </a:lnTo>
                    <a:lnTo>
                      <a:pt x="1168" y="891"/>
                    </a:lnTo>
                    <a:lnTo>
                      <a:pt x="1151" y="894"/>
                    </a:lnTo>
                    <a:lnTo>
                      <a:pt x="1134" y="895"/>
                    </a:lnTo>
                    <a:lnTo>
                      <a:pt x="1117" y="8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/>
              </a:p>
            </p:txBody>
          </p:sp>
          <p:sp>
            <p:nvSpPr>
              <p:cNvPr id="27" name="Freeform 8">
                <a:extLst>
                  <a:ext uri="{FF2B5EF4-FFF2-40B4-BE49-F238E27FC236}">
                    <a16:creationId xmlns:a16="http://schemas.microsoft.com/office/drawing/2014/main" id="{9E0C4835-80F8-1B49-BB30-5494C53CC98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610225" y="468313"/>
                <a:ext cx="350837" cy="260350"/>
              </a:xfrm>
              <a:custGeom>
                <a:avLst/>
                <a:gdLst>
                  <a:gd name="T0" fmla="*/ 168 w 661"/>
                  <a:gd name="T1" fmla="*/ 3 h 493"/>
                  <a:gd name="T2" fmla="*/ 186 w 661"/>
                  <a:gd name="T3" fmla="*/ 13 h 493"/>
                  <a:gd name="T4" fmla="*/ 205 w 661"/>
                  <a:gd name="T5" fmla="*/ 25 h 493"/>
                  <a:gd name="T6" fmla="*/ 227 w 661"/>
                  <a:gd name="T7" fmla="*/ 42 h 493"/>
                  <a:gd name="T8" fmla="*/ 242 w 661"/>
                  <a:gd name="T9" fmla="*/ 56 h 493"/>
                  <a:gd name="T10" fmla="*/ 254 w 661"/>
                  <a:gd name="T11" fmla="*/ 67 h 493"/>
                  <a:gd name="T12" fmla="*/ 270 w 661"/>
                  <a:gd name="T13" fmla="*/ 87 h 493"/>
                  <a:gd name="T14" fmla="*/ 286 w 661"/>
                  <a:gd name="T15" fmla="*/ 109 h 493"/>
                  <a:gd name="T16" fmla="*/ 313 w 661"/>
                  <a:gd name="T17" fmla="*/ 148 h 493"/>
                  <a:gd name="T18" fmla="*/ 344 w 661"/>
                  <a:gd name="T19" fmla="*/ 136 h 493"/>
                  <a:gd name="T20" fmla="*/ 472 w 661"/>
                  <a:gd name="T21" fmla="*/ 26 h 493"/>
                  <a:gd name="T22" fmla="*/ 486 w 661"/>
                  <a:gd name="T23" fmla="*/ 44 h 493"/>
                  <a:gd name="T24" fmla="*/ 505 w 661"/>
                  <a:gd name="T25" fmla="*/ 67 h 493"/>
                  <a:gd name="T26" fmla="*/ 524 w 661"/>
                  <a:gd name="T27" fmla="*/ 84 h 493"/>
                  <a:gd name="T28" fmla="*/ 537 w 661"/>
                  <a:gd name="T29" fmla="*/ 93 h 493"/>
                  <a:gd name="T30" fmla="*/ 562 w 661"/>
                  <a:gd name="T31" fmla="*/ 107 h 493"/>
                  <a:gd name="T32" fmla="*/ 584 w 661"/>
                  <a:gd name="T33" fmla="*/ 116 h 493"/>
                  <a:gd name="T34" fmla="*/ 604 w 661"/>
                  <a:gd name="T35" fmla="*/ 120 h 493"/>
                  <a:gd name="T36" fmla="*/ 618 w 661"/>
                  <a:gd name="T37" fmla="*/ 121 h 493"/>
                  <a:gd name="T38" fmla="*/ 626 w 661"/>
                  <a:gd name="T39" fmla="*/ 121 h 493"/>
                  <a:gd name="T40" fmla="*/ 482 w 661"/>
                  <a:gd name="T41" fmla="*/ 248 h 493"/>
                  <a:gd name="T42" fmla="*/ 507 w 661"/>
                  <a:gd name="T43" fmla="*/ 248 h 493"/>
                  <a:gd name="T44" fmla="*/ 539 w 661"/>
                  <a:gd name="T45" fmla="*/ 249 h 493"/>
                  <a:gd name="T46" fmla="*/ 564 w 661"/>
                  <a:gd name="T47" fmla="*/ 251 h 493"/>
                  <a:gd name="T48" fmla="*/ 590 w 661"/>
                  <a:gd name="T49" fmla="*/ 256 h 493"/>
                  <a:gd name="T50" fmla="*/ 619 w 661"/>
                  <a:gd name="T51" fmla="*/ 264 h 493"/>
                  <a:gd name="T52" fmla="*/ 647 w 661"/>
                  <a:gd name="T53" fmla="*/ 277 h 493"/>
                  <a:gd name="T54" fmla="*/ 661 w 661"/>
                  <a:gd name="T55" fmla="*/ 285 h 493"/>
                  <a:gd name="T56" fmla="*/ 501 w 661"/>
                  <a:gd name="T57" fmla="*/ 420 h 493"/>
                  <a:gd name="T58" fmla="*/ 471 w 661"/>
                  <a:gd name="T59" fmla="*/ 404 h 493"/>
                  <a:gd name="T60" fmla="*/ 456 w 661"/>
                  <a:gd name="T61" fmla="*/ 397 h 493"/>
                  <a:gd name="T62" fmla="*/ 434 w 661"/>
                  <a:gd name="T63" fmla="*/ 390 h 493"/>
                  <a:gd name="T64" fmla="*/ 413 w 661"/>
                  <a:gd name="T65" fmla="*/ 385 h 493"/>
                  <a:gd name="T66" fmla="*/ 386 w 661"/>
                  <a:gd name="T67" fmla="*/ 381 h 493"/>
                  <a:gd name="T68" fmla="*/ 361 w 661"/>
                  <a:gd name="T69" fmla="*/ 380 h 493"/>
                  <a:gd name="T70" fmla="*/ 327 w 661"/>
                  <a:gd name="T71" fmla="*/ 381 h 493"/>
                  <a:gd name="T72" fmla="*/ 254 w 661"/>
                  <a:gd name="T73" fmla="*/ 434 h 493"/>
                  <a:gd name="T74" fmla="*/ 185 w 661"/>
                  <a:gd name="T75" fmla="*/ 489 h 493"/>
                  <a:gd name="T76" fmla="*/ 175 w 661"/>
                  <a:gd name="T77" fmla="*/ 491 h 493"/>
                  <a:gd name="T78" fmla="*/ 158 w 661"/>
                  <a:gd name="T79" fmla="*/ 493 h 493"/>
                  <a:gd name="T80" fmla="*/ 136 w 661"/>
                  <a:gd name="T81" fmla="*/ 492 h 493"/>
                  <a:gd name="T82" fmla="*/ 116 w 661"/>
                  <a:gd name="T83" fmla="*/ 487 h 493"/>
                  <a:gd name="T84" fmla="*/ 95 w 661"/>
                  <a:gd name="T85" fmla="*/ 479 h 493"/>
                  <a:gd name="T86" fmla="*/ 80 w 661"/>
                  <a:gd name="T87" fmla="*/ 471 h 493"/>
                  <a:gd name="T88" fmla="*/ 65 w 661"/>
                  <a:gd name="T89" fmla="*/ 459 h 493"/>
                  <a:gd name="T90" fmla="*/ 50 w 661"/>
                  <a:gd name="T91" fmla="*/ 446 h 493"/>
                  <a:gd name="T92" fmla="*/ 34 w 661"/>
                  <a:gd name="T93" fmla="*/ 430 h 493"/>
                  <a:gd name="T94" fmla="*/ 90 w 661"/>
                  <a:gd name="T95" fmla="*/ 351 h 493"/>
                  <a:gd name="T96" fmla="*/ 163 w 661"/>
                  <a:gd name="T97" fmla="*/ 290 h 493"/>
                  <a:gd name="T98" fmla="*/ 155 w 661"/>
                  <a:gd name="T99" fmla="*/ 281 h 493"/>
                  <a:gd name="T100" fmla="*/ 131 w 661"/>
                  <a:gd name="T101" fmla="*/ 247 h 493"/>
                  <a:gd name="T102" fmla="*/ 113 w 661"/>
                  <a:gd name="T103" fmla="*/ 224 h 493"/>
                  <a:gd name="T104" fmla="*/ 92 w 661"/>
                  <a:gd name="T105" fmla="*/ 201 h 493"/>
                  <a:gd name="T106" fmla="*/ 67 w 661"/>
                  <a:gd name="T107" fmla="*/ 178 h 493"/>
                  <a:gd name="T108" fmla="*/ 36 w 661"/>
                  <a:gd name="T109" fmla="*/ 155 h 493"/>
                  <a:gd name="T110" fmla="*/ 9 w 661"/>
                  <a:gd name="T111" fmla="*/ 140 h 493"/>
                  <a:gd name="T112" fmla="*/ 161 w 661"/>
                  <a:gd name="T113" fmla="*/ 0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61" h="493">
                    <a:moveTo>
                      <a:pt x="161" y="0"/>
                    </a:moveTo>
                    <a:lnTo>
                      <a:pt x="168" y="3"/>
                    </a:lnTo>
                    <a:lnTo>
                      <a:pt x="176" y="7"/>
                    </a:lnTo>
                    <a:lnTo>
                      <a:pt x="186" y="13"/>
                    </a:lnTo>
                    <a:lnTo>
                      <a:pt x="198" y="20"/>
                    </a:lnTo>
                    <a:lnTo>
                      <a:pt x="205" y="25"/>
                    </a:lnTo>
                    <a:lnTo>
                      <a:pt x="212" y="30"/>
                    </a:lnTo>
                    <a:lnTo>
                      <a:pt x="227" y="42"/>
                    </a:lnTo>
                    <a:lnTo>
                      <a:pt x="234" y="49"/>
                    </a:lnTo>
                    <a:lnTo>
                      <a:pt x="242" y="56"/>
                    </a:lnTo>
                    <a:lnTo>
                      <a:pt x="248" y="61"/>
                    </a:lnTo>
                    <a:lnTo>
                      <a:pt x="254" y="67"/>
                    </a:lnTo>
                    <a:lnTo>
                      <a:pt x="264" y="80"/>
                    </a:lnTo>
                    <a:lnTo>
                      <a:pt x="270" y="87"/>
                    </a:lnTo>
                    <a:lnTo>
                      <a:pt x="275" y="94"/>
                    </a:lnTo>
                    <a:lnTo>
                      <a:pt x="286" y="109"/>
                    </a:lnTo>
                    <a:lnTo>
                      <a:pt x="305" y="137"/>
                    </a:lnTo>
                    <a:lnTo>
                      <a:pt x="313" y="148"/>
                    </a:lnTo>
                    <a:lnTo>
                      <a:pt x="320" y="157"/>
                    </a:lnTo>
                    <a:lnTo>
                      <a:pt x="344" y="136"/>
                    </a:lnTo>
                    <a:lnTo>
                      <a:pt x="397" y="91"/>
                    </a:lnTo>
                    <a:lnTo>
                      <a:pt x="472" y="26"/>
                    </a:lnTo>
                    <a:lnTo>
                      <a:pt x="479" y="35"/>
                    </a:lnTo>
                    <a:lnTo>
                      <a:pt x="486" y="44"/>
                    </a:lnTo>
                    <a:lnTo>
                      <a:pt x="499" y="60"/>
                    </a:lnTo>
                    <a:lnTo>
                      <a:pt x="505" y="67"/>
                    </a:lnTo>
                    <a:lnTo>
                      <a:pt x="511" y="73"/>
                    </a:lnTo>
                    <a:lnTo>
                      <a:pt x="524" y="84"/>
                    </a:lnTo>
                    <a:lnTo>
                      <a:pt x="531" y="89"/>
                    </a:lnTo>
                    <a:lnTo>
                      <a:pt x="537" y="93"/>
                    </a:lnTo>
                    <a:lnTo>
                      <a:pt x="550" y="101"/>
                    </a:lnTo>
                    <a:lnTo>
                      <a:pt x="562" y="107"/>
                    </a:lnTo>
                    <a:lnTo>
                      <a:pt x="574" y="111"/>
                    </a:lnTo>
                    <a:lnTo>
                      <a:pt x="584" y="116"/>
                    </a:lnTo>
                    <a:lnTo>
                      <a:pt x="594" y="118"/>
                    </a:lnTo>
                    <a:lnTo>
                      <a:pt x="604" y="120"/>
                    </a:lnTo>
                    <a:lnTo>
                      <a:pt x="611" y="121"/>
                    </a:lnTo>
                    <a:lnTo>
                      <a:pt x="618" y="121"/>
                    </a:lnTo>
                    <a:lnTo>
                      <a:pt x="622" y="121"/>
                    </a:lnTo>
                    <a:lnTo>
                      <a:pt x="626" y="121"/>
                    </a:lnTo>
                    <a:lnTo>
                      <a:pt x="475" y="247"/>
                    </a:lnTo>
                    <a:lnTo>
                      <a:pt x="482" y="248"/>
                    </a:lnTo>
                    <a:lnTo>
                      <a:pt x="490" y="248"/>
                    </a:lnTo>
                    <a:lnTo>
                      <a:pt x="507" y="248"/>
                    </a:lnTo>
                    <a:lnTo>
                      <a:pt x="528" y="249"/>
                    </a:lnTo>
                    <a:lnTo>
                      <a:pt x="539" y="249"/>
                    </a:lnTo>
                    <a:lnTo>
                      <a:pt x="551" y="250"/>
                    </a:lnTo>
                    <a:lnTo>
                      <a:pt x="564" y="251"/>
                    </a:lnTo>
                    <a:lnTo>
                      <a:pt x="577" y="253"/>
                    </a:lnTo>
                    <a:lnTo>
                      <a:pt x="590" y="256"/>
                    </a:lnTo>
                    <a:lnTo>
                      <a:pt x="605" y="259"/>
                    </a:lnTo>
                    <a:lnTo>
                      <a:pt x="619" y="264"/>
                    </a:lnTo>
                    <a:lnTo>
                      <a:pt x="633" y="270"/>
                    </a:lnTo>
                    <a:lnTo>
                      <a:pt x="647" y="277"/>
                    </a:lnTo>
                    <a:lnTo>
                      <a:pt x="654" y="281"/>
                    </a:lnTo>
                    <a:lnTo>
                      <a:pt x="661" y="285"/>
                    </a:lnTo>
                    <a:lnTo>
                      <a:pt x="581" y="354"/>
                    </a:lnTo>
                    <a:lnTo>
                      <a:pt x="501" y="420"/>
                    </a:lnTo>
                    <a:lnTo>
                      <a:pt x="487" y="411"/>
                    </a:lnTo>
                    <a:lnTo>
                      <a:pt x="471" y="404"/>
                    </a:lnTo>
                    <a:lnTo>
                      <a:pt x="464" y="400"/>
                    </a:lnTo>
                    <a:lnTo>
                      <a:pt x="456" y="397"/>
                    </a:lnTo>
                    <a:lnTo>
                      <a:pt x="442" y="392"/>
                    </a:lnTo>
                    <a:lnTo>
                      <a:pt x="434" y="390"/>
                    </a:lnTo>
                    <a:lnTo>
                      <a:pt x="427" y="388"/>
                    </a:lnTo>
                    <a:lnTo>
                      <a:pt x="413" y="385"/>
                    </a:lnTo>
                    <a:lnTo>
                      <a:pt x="399" y="383"/>
                    </a:lnTo>
                    <a:lnTo>
                      <a:pt x="386" y="381"/>
                    </a:lnTo>
                    <a:lnTo>
                      <a:pt x="374" y="380"/>
                    </a:lnTo>
                    <a:lnTo>
                      <a:pt x="361" y="380"/>
                    </a:lnTo>
                    <a:lnTo>
                      <a:pt x="342" y="380"/>
                    </a:lnTo>
                    <a:lnTo>
                      <a:pt x="327" y="381"/>
                    </a:lnTo>
                    <a:lnTo>
                      <a:pt x="318" y="381"/>
                    </a:lnTo>
                    <a:lnTo>
                      <a:pt x="254" y="434"/>
                    </a:lnTo>
                    <a:lnTo>
                      <a:pt x="189" y="488"/>
                    </a:lnTo>
                    <a:lnTo>
                      <a:pt x="185" y="489"/>
                    </a:lnTo>
                    <a:lnTo>
                      <a:pt x="181" y="490"/>
                    </a:lnTo>
                    <a:lnTo>
                      <a:pt x="175" y="491"/>
                    </a:lnTo>
                    <a:lnTo>
                      <a:pt x="167" y="493"/>
                    </a:lnTo>
                    <a:lnTo>
                      <a:pt x="158" y="493"/>
                    </a:lnTo>
                    <a:lnTo>
                      <a:pt x="147" y="493"/>
                    </a:lnTo>
                    <a:lnTo>
                      <a:pt x="136" y="492"/>
                    </a:lnTo>
                    <a:lnTo>
                      <a:pt x="122" y="489"/>
                    </a:lnTo>
                    <a:lnTo>
                      <a:pt x="116" y="487"/>
                    </a:lnTo>
                    <a:lnTo>
                      <a:pt x="109" y="485"/>
                    </a:lnTo>
                    <a:lnTo>
                      <a:pt x="95" y="479"/>
                    </a:lnTo>
                    <a:lnTo>
                      <a:pt x="88" y="475"/>
                    </a:lnTo>
                    <a:lnTo>
                      <a:pt x="80" y="471"/>
                    </a:lnTo>
                    <a:lnTo>
                      <a:pt x="73" y="466"/>
                    </a:lnTo>
                    <a:lnTo>
                      <a:pt x="65" y="459"/>
                    </a:lnTo>
                    <a:lnTo>
                      <a:pt x="57" y="453"/>
                    </a:lnTo>
                    <a:lnTo>
                      <a:pt x="50" y="446"/>
                    </a:lnTo>
                    <a:lnTo>
                      <a:pt x="42" y="438"/>
                    </a:lnTo>
                    <a:lnTo>
                      <a:pt x="34" y="430"/>
                    </a:lnTo>
                    <a:lnTo>
                      <a:pt x="18" y="410"/>
                    </a:lnTo>
                    <a:lnTo>
                      <a:pt x="90" y="351"/>
                    </a:lnTo>
                    <a:lnTo>
                      <a:pt x="140" y="309"/>
                    </a:lnTo>
                    <a:lnTo>
                      <a:pt x="163" y="290"/>
                    </a:lnTo>
                    <a:lnTo>
                      <a:pt x="159" y="286"/>
                    </a:lnTo>
                    <a:lnTo>
                      <a:pt x="155" y="281"/>
                    </a:lnTo>
                    <a:lnTo>
                      <a:pt x="145" y="266"/>
                    </a:lnTo>
                    <a:lnTo>
                      <a:pt x="131" y="247"/>
                    </a:lnTo>
                    <a:lnTo>
                      <a:pt x="122" y="236"/>
                    </a:lnTo>
                    <a:lnTo>
                      <a:pt x="113" y="224"/>
                    </a:lnTo>
                    <a:lnTo>
                      <a:pt x="103" y="213"/>
                    </a:lnTo>
                    <a:lnTo>
                      <a:pt x="92" y="201"/>
                    </a:lnTo>
                    <a:lnTo>
                      <a:pt x="80" y="189"/>
                    </a:lnTo>
                    <a:lnTo>
                      <a:pt x="67" y="178"/>
                    </a:lnTo>
                    <a:lnTo>
                      <a:pt x="52" y="166"/>
                    </a:lnTo>
                    <a:lnTo>
                      <a:pt x="36" y="155"/>
                    </a:lnTo>
                    <a:lnTo>
                      <a:pt x="19" y="145"/>
                    </a:lnTo>
                    <a:lnTo>
                      <a:pt x="9" y="140"/>
                    </a:lnTo>
                    <a:lnTo>
                      <a:pt x="0" y="136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A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/>
              </a:p>
            </p:txBody>
          </p:sp>
        </p:grpSp>
      </p:grp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9EAFF258-D141-B842-BBD2-65128A7925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64446" y="6237312"/>
            <a:ext cx="1907759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88CEA-BEB8-414B-AEA5-355658E8E5AF}" type="datetime1">
              <a:rPr lang="fi-FI" smtClean="0"/>
              <a:pPr/>
              <a:t>30.10.2025</a:t>
            </a:fld>
            <a:endParaRPr lang="fi-FI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74A8020-4662-B54F-8B7B-E0F399128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12023" y="6237312"/>
            <a:ext cx="2952421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Esittäjä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57B0D038-7A68-0149-853C-64F219D9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206" y="6237312"/>
            <a:ext cx="575370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2E0FF02-2EAB-48AE-86A1-50CF72F987EA}" type="slidenum">
              <a:rPr lang="fi-FI" smtClean="0"/>
              <a:pPr/>
              <a:t>‹#›</a:t>
            </a:fld>
            <a:endParaRPr lang="fi-FI">
              <a:solidFill>
                <a:schemeClr val="tx1"/>
              </a:solidFill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BDD73655-CE31-0A40-B619-DA40E9BC38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00150" y="476672"/>
            <a:ext cx="9791700" cy="432048"/>
          </a:xfrm>
        </p:spPr>
        <p:txBody>
          <a:bodyPr anchor="b" anchorCtr="0"/>
          <a:lstStyle>
            <a:lvl1pPr marL="0" indent="0" algn="l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Lisää alaotsikko napsauttamalla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4E373CC5-BB30-8D48-BAA5-0AE7E63A29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00150" y="1052736"/>
            <a:ext cx="5399906" cy="2592308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4800" b="0" cap="all" spc="-1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Lisää otsikko napsauttamalla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C189F9-8F8E-484F-8A4C-86EA0540CF03}"/>
              </a:ext>
            </a:extLst>
          </p:cNvPr>
          <p:cNvSpPr/>
          <p:nvPr userDrawn="1"/>
        </p:nvSpPr>
        <p:spPr>
          <a:xfrm>
            <a:off x="0" y="5876924"/>
            <a:ext cx="12192000" cy="88901"/>
          </a:xfrm>
          <a:prstGeom prst="rect">
            <a:avLst/>
          </a:prstGeom>
          <a:gradFill>
            <a:gsLst>
              <a:gs pos="0">
                <a:srgbClr val="28509B"/>
              </a:gs>
              <a:gs pos="30000">
                <a:srgbClr val="28509B"/>
              </a:gs>
              <a:gs pos="100000">
                <a:srgbClr val="00BFB8"/>
              </a:gs>
              <a:gs pos="100000">
                <a:srgbClr val="00BF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C074C885-64AA-8F47-A8F7-A2BEEE855E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9456" y="6179417"/>
            <a:ext cx="4281218" cy="4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05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08CCA0-F615-8141-89DC-02D7B8842E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8"/>
            <a:ext cx="12192000" cy="587654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677491F-C2F4-084A-82E7-BB7099528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899401" y="-1588"/>
            <a:ext cx="4292599" cy="2422526"/>
            <a:chOff x="7899401" y="-1588"/>
            <a:chExt cx="4292599" cy="2422526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60EA33F-B6F5-A84B-B138-86CE7618EA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899401" y="-1588"/>
              <a:ext cx="4292599" cy="2422526"/>
            </a:xfrm>
            <a:custGeom>
              <a:avLst/>
              <a:gdLst>
                <a:gd name="T0" fmla="*/ 8111 w 8111"/>
                <a:gd name="T1" fmla="*/ 1579 h 4577"/>
                <a:gd name="T2" fmla="*/ 7683 w 8111"/>
                <a:gd name="T3" fmla="*/ 1954 h 4577"/>
                <a:gd name="T4" fmla="*/ 7256 w 8111"/>
                <a:gd name="T5" fmla="*/ 2329 h 4577"/>
                <a:gd name="T6" fmla="*/ 6828 w 8111"/>
                <a:gd name="T7" fmla="*/ 2703 h 4577"/>
                <a:gd name="T8" fmla="*/ 6400 w 8111"/>
                <a:gd name="T9" fmla="*/ 3078 h 4577"/>
                <a:gd name="T10" fmla="*/ 5973 w 8111"/>
                <a:gd name="T11" fmla="*/ 3452 h 4577"/>
                <a:gd name="T12" fmla="*/ 5545 w 8111"/>
                <a:gd name="T13" fmla="*/ 3828 h 4577"/>
                <a:gd name="T14" fmla="*/ 5118 w 8111"/>
                <a:gd name="T15" fmla="*/ 4202 h 4577"/>
                <a:gd name="T16" fmla="*/ 4690 w 8111"/>
                <a:gd name="T17" fmla="*/ 4577 h 4577"/>
                <a:gd name="T18" fmla="*/ 4550 w 8111"/>
                <a:gd name="T19" fmla="*/ 4353 h 4577"/>
                <a:gd name="T20" fmla="*/ 4408 w 8111"/>
                <a:gd name="T21" fmla="*/ 4134 h 4577"/>
                <a:gd name="T22" fmla="*/ 4337 w 8111"/>
                <a:gd name="T23" fmla="*/ 4027 h 4577"/>
                <a:gd name="T24" fmla="*/ 4265 w 8111"/>
                <a:gd name="T25" fmla="*/ 3922 h 4577"/>
                <a:gd name="T26" fmla="*/ 4121 w 8111"/>
                <a:gd name="T27" fmla="*/ 3716 h 4577"/>
                <a:gd name="T28" fmla="*/ 3977 w 8111"/>
                <a:gd name="T29" fmla="*/ 3515 h 4577"/>
                <a:gd name="T30" fmla="*/ 3831 w 8111"/>
                <a:gd name="T31" fmla="*/ 3320 h 4577"/>
                <a:gd name="T32" fmla="*/ 3684 w 8111"/>
                <a:gd name="T33" fmla="*/ 3131 h 4577"/>
                <a:gd name="T34" fmla="*/ 3612 w 8111"/>
                <a:gd name="T35" fmla="*/ 3039 h 4577"/>
                <a:gd name="T36" fmla="*/ 3538 w 8111"/>
                <a:gd name="T37" fmla="*/ 2947 h 4577"/>
                <a:gd name="T38" fmla="*/ 3390 w 8111"/>
                <a:gd name="T39" fmla="*/ 2770 h 4577"/>
                <a:gd name="T40" fmla="*/ 3243 w 8111"/>
                <a:gd name="T41" fmla="*/ 2597 h 4577"/>
                <a:gd name="T42" fmla="*/ 3093 w 8111"/>
                <a:gd name="T43" fmla="*/ 2430 h 4577"/>
                <a:gd name="T44" fmla="*/ 2945 w 8111"/>
                <a:gd name="T45" fmla="*/ 2267 h 4577"/>
                <a:gd name="T46" fmla="*/ 2796 w 8111"/>
                <a:gd name="T47" fmla="*/ 2111 h 4577"/>
                <a:gd name="T48" fmla="*/ 2647 w 8111"/>
                <a:gd name="T49" fmla="*/ 1959 h 4577"/>
                <a:gd name="T50" fmla="*/ 2496 w 8111"/>
                <a:gd name="T51" fmla="*/ 1811 h 4577"/>
                <a:gd name="T52" fmla="*/ 2347 w 8111"/>
                <a:gd name="T53" fmla="*/ 1670 h 4577"/>
                <a:gd name="T54" fmla="*/ 2198 w 8111"/>
                <a:gd name="T55" fmla="*/ 1533 h 4577"/>
                <a:gd name="T56" fmla="*/ 2123 w 8111"/>
                <a:gd name="T57" fmla="*/ 1466 h 4577"/>
                <a:gd name="T58" fmla="*/ 2047 w 8111"/>
                <a:gd name="T59" fmla="*/ 1401 h 4577"/>
                <a:gd name="T60" fmla="*/ 1898 w 8111"/>
                <a:gd name="T61" fmla="*/ 1273 h 4577"/>
                <a:gd name="T62" fmla="*/ 1749 w 8111"/>
                <a:gd name="T63" fmla="*/ 1150 h 4577"/>
                <a:gd name="T64" fmla="*/ 1600 w 8111"/>
                <a:gd name="T65" fmla="*/ 1031 h 4577"/>
                <a:gd name="T66" fmla="*/ 1451 w 8111"/>
                <a:gd name="T67" fmla="*/ 917 h 4577"/>
                <a:gd name="T68" fmla="*/ 1303 w 8111"/>
                <a:gd name="T69" fmla="*/ 807 h 4577"/>
                <a:gd name="T70" fmla="*/ 1156 w 8111"/>
                <a:gd name="T71" fmla="*/ 702 h 4577"/>
                <a:gd name="T72" fmla="*/ 1009 w 8111"/>
                <a:gd name="T73" fmla="*/ 600 h 4577"/>
                <a:gd name="T74" fmla="*/ 861 w 8111"/>
                <a:gd name="T75" fmla="*/ 502 h 4577"/>
                <a:gd name="T76" fmla="*/ 716 w 8111"/>
                <a:gd name="T77" fmla="*/ 409 h 4577"/>
                <a:gd name="T78" fmla="*/ 571 w 8111"/>
                <a:gd name="T79" fmla="*/ 320 h 4577"/>
                <a:gd name="T80" fmla="*/ 427 w 8111"/>
                <a:gd name="T81" fmla="*/ 234 h 4577"/>
                <a:gd name="T82" fmla="*/ 283 w 8111"/>
                <a:gd name="T83" fmla="*/ 152 h 4577"/>
                <a:gd name="T84" fmla="*/ 141 w 8111"/>
                <a:gd name="T85" fmla="*/ 75 h 4577"/>
                <a:gd name="T86" fmla="*/ 0 w 8111"/>
                <a:gd name="T87" fmla="*/ 0 h 4577"/>
                <a:gd name="T88" fmla="*/ 506 w 8111"/>
                <a:gd name="T89" fmla="*/ 0 h 4577"/>
                <a:gd name="T90" fmla="*/ 1014 w 8111"/>
                <a:gd name="T91" fmla="*/ 0 h 4577"/>
                <a:gd name="T92" fmla="*/ 1520 w 8111"/>
                <a:gd name="T93" fmla="*/ 0 h 4577"/>
                <a:gd name="T94" fmla="*/ 2027 w 8111"/>
                <a:gd name="T95" fmla="*/ 0 h 4577"/>
                <a:gd name="T96" fmla="*/ 2534 w 8111"/>
                <a:gd name="T97" fmla="*/ 0 h 4577"/>
                <a:gd name="T98" fmla="*/ 3041 w 8111"/>
                <a:gd name="T99" fmla="*/ 0 h 4577"/>
                <a:gd name="T100" fmla="*/ 3548 w 8111"/>
                <a:gd name="T101" fmla="*/ 0 h 4577"/>
                <a:gd name="T102" fmla="*/ 4056 w 8111"/>
                <a:gd name="T103" fmla="*/ 0 h 4577"/>
                <a:gd name="T104" fmla="*/ 4562 w 8111"/>
                <a:gd name="T105" fmla="*/ 0 h 4577"/>
                <a:gd name="T106" fmla="*/ 5069 w 8111"/>
                <a:gd name="T107" fmla="*/ 0 h 4577"/>
                <a:gd name="T108" fmla="*/ 5575 w 8111"/>
                <a:gd name="T109" fmla="*/ 0 h 4577"/>
                <a:gd name="T110" fmla="*/ 6083 w 8111"/>
                <a:gd name="T111" fmla="*/ 0 h 4577"/>
                <a:gd name="T112" fmla="*/ 6589 w 8111"/>
                <a:gd name="T113" fmla="*/ 0 h 4577"/>
                <a:gd name="T114" fmla="*/ 7096 w 8111"/>
                <a:gd name="T115" fmla="*/ 0 h 4577"/>
                <a:gd name="T116" fmla="*/ 7604 w 8111"/>
                <a:gd name="T117" fmla="*/ 0 h 4577"/>
                <a:gd name="T118" fmla="*/ 8111 w 8111"/>
                <a:gd name="T119" fmla="*/ 0 h 4577"/>
                <a:gd name="T120" fmla="*/ 8111 w 8111"/>
                <a:gd name="T121" fmla="*/ 790 h 4577"/>
                <a:gd name="T122" fmla="*/ 8111 w 8111"/>
                <a:gd name="T123" fmla="*/ 1579 h 4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11" h="4577">
                  <a:moveTo>
                    <a:pt x="8111" y="1579"/>
                  </a:moveTo>
                  <a:lnTo>
                    <a:pt x="7683" y="1954"/>
                  </a:lnTo>
                  <a:lnTo>
                    <a:pt x="7256" y="2329"/>
                  </a:lnTo>
                  <a:lnTo>
                    <a:pt x="6828" y="2703"/>
                  </a:lnTo>
                  <a:lnTo>
                    <a:pt x="6400" y="3078"/>
                  </a:lnTo>
                  <a:lnTo>
                    <a:pt x="5973" y="3452"/>
                  </a:lnTo>
                  <a:lnTo>
                    <a:pt x="5545" y="3828"/>
                  </a:lnTo>
                  <a:lnTo>
                    <a:pt x="5118" y="4202"/>
                  </a:lnTo>
                  <a:lnTo>
                    <a:pt x="4690" y="4577"/>
                  </a:lnTo>
                  <a:lnTo>
                    <a:pt x="4550" y="4353"/>
                  </a:lnTo>
                  <a:lnTo>
                    <a:pt x="4408" y="4134"/>
                  </a:lnTo>
                  <a:lnTo>
                    <a:pt x="4337" y="4027"/>
                  </a:lnTo>
                  <a:lnTo>
                    <a:pt x="4265" y="3922"/>
                  </a:lnTo>
                  <a:lnTo>
                    <a:pt x="4121" y="3716"/>
                  </a:lnTo>
                  <a:lnTo>
                    <a:pt x="3977" y="3515"/>
                  </a:lnTo>
                  <a:lnTo>
                    <a:pt x="3831" y="3320"/>
                  </a:lnTo>
                  <a:lnTo>
                    <a:pt x="3684" y="3131"/>
                  </a:lnTo>
                  <a:lnTo>
                    <a:pt x="3612" y="3039"/>
                  </a:lnTo>
                  <a:lnTo>
                    <a:pt x="3538" y="2947"/>
                  </a:lnTo>
                  <a:lnTo>
                    <a:pt x="3390" y="2770"/>
                  </a:lnTo>
                  <a:lnTo>
                    <a:pt x="3243" y="2597"/>
                  </a:lnTo>
                  <a:lnTo>
                    <a:pt x="3093" y="2430"/>
                  </a:lnTo>
                  <a:lnTo>
                    <a:pt x="2945" y="2267"/>
                  </a:lnTo>
                  <a:lnTo>
                    <a:pt x="2796" y="2111"/>
                  </a:lnTo>
                  <a:lnTo>
                    <a:pt x="2647" y="1959"/>
                  </a:lnTo>
                  <a:lnTo>
                    <a:pt x="2496" y="1811"/>
                  </a:lnTo>
                  <a:lnTo>
                    <a:pt x="2347" y="1670"/>
                  </a:lnTo>
                  <a:lnTo>
                    <a:pt x="2198" y="1533"/>
                  </a:lnTo>
                  <a:lnTo>
                    <a:pt x="2123" y="1466"/>
                  </a:lnTo>
                  <a:lnTo>
                    <a:pt x="2047" y="1401"/>
                  </a:lnTo>
                  <a:lnTo>
                    <a:pt x="1898" y="1273"/>
                  </a:lnTo>
                  <a:lnTo>
                    <a:pt x="1749" y="1150"/>
                  </a:lnTo>
                  <a:lnTo>
                    <a:pt x="1600" y="1031"/>
                  </a:lnTo>
                  <a:lnTo>
                    <a:pt x="1451" y="917"/>
                  </a:lnTo>
                  <a:lnTo>
                    <a:pt x="1303" y="807"/>
                  </a:lnTo>
                  <a:lnTo>
                    <a:pt x="1156" y="702"/>
                  </a:lnTo>
                  <a:lnTo>
                    <a:pt x="1009" y="600"/>
                  </a:lnTo>
                  <a:lnTo>
                    <a:pt x="861" y="502"/>
                  </a:lnTo>
                  <a:lnTo>
                    <a:pt x="716" y="409"/>
                  </a:lnTo>
                  <a:lnTo>
                    <a:pt x="571" y="320"/>
                  </a:lnTo>
                  <a:lnTo>
                    <a:pt x="427" y="234"/>
                  </a:lnTo>
                  <a:lnTo>
                    <a:pt x="283" y="152"/>
                  </a:lnTo>
                  <a:lnTo>
                    <a:pt x="141" y="75"/>
                  </a:lnTo>
                  <a:lnTo>
                    <a:pt x="0" y="0"/>
                  </a:lnTo>
                  <a:lnTo>
                    <a:pt x="506" y="0"/>
                  </a:lnTo>
                  <a:lnTo>
                    <a:pt x="1014" y="0"/>
                  </a:lnTo>
                  <a:lnTo>
                    <a:pt x="1520" y="0"/>
                  </a:lnTo>
                  <a:lnTo>
                    <a:pt x="2027" y="0"/>
                  </a:lnTo>
                  <a:lnTo>
                    <a:pt x="2534" y="0"/>
                  </a:lnTo>
                  <a:lnTo>
                    <a:pt x="3041" y="0"/>
                  </a:lnTo>
                  <a:lnTo>
                    <a:pt x="3548" y="0"/>
                  </a:lnTo>
                  <a:lnTo>
                    <a:pt x="4056" y="0"/>
                  </a:lnTo>
                  <a:lnTo>
                    <a:pt x="4562" y="0"/>
                  </a:lnTo>
                  <a:lnTo>
                    <a:pt x="5069" y="0"/>
                  </a:lnTo>
                  <a:lnTo>
                    <a:pt x="5575" y="0"/>
                  </a:lnTo>
                  <a:lnTo>
                    <a:pt x="6083" y="0"/>
                  </a:lnTo>
                  <a:lnTo>
                    <a:pt x="6589" y="0"/>
                  </a:lnTo>
                  <a:lnTo>
                    <a:pt x="7096" y="0"/>
                  </a:lnTo>
                  <a:lnTo>
                    <a:pt x="7604" y="0"/>
                  </a:lnTo>
                  <a:lnTo>
                    <a:pt x="8111" y="0"/>
                  </a:lnTo>
                  <a:lnTo>
                    <a:pt x="8111" y="790"/>
                  </a:lnTo>
                  <a:lnTo>
                    <a:pt x="8111" y="15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3600481-18D8-C642-AA22-CB0E0A1A839F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10039814" y="477538"/>
              <a:ext cx="1416840" cy="648000"/>
              <a:chOff x="4471987" y="468313"/>
              <a:chExt cx="1489075" cy="681037"/>
            </a:xfrm>
          </p:grpSpPr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BB006915-90D9-DB46-8B74-38660BCC3691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1987" y="676275"/>
                <a:ext cx="1152525" cy="473075"/>
              </a:xfrm>
              <a:custGeom>
                <a:avLst/>
                <a:gdLst>
                  <a:gd name="T0" fmla="*/ 1772 w 2177"/>
                  <a:gd name="T1" fmla="*/ 886 h 895"/>
                  <a:gd name="T2" fmla="*/ 1669 w 2177"/>
                  <a:gd name="T3" fmla="*/ 849 h 895"/>
                  <a:gd name="T4" fmla="*/ 1590 w 2177"/>
                  <a:gd name="T5" fmla="*/ 788 h 895"/>
                  <a:gd name="T6" fmla="*/ 1541 w 2177"/>
                  <a:gd name="T7" fmla="*/ 717 h 895"/>
                  <a:gd name="T8" fmla="*/ 1701 w 2177"/>
                  <a:gd name="T9" fmla="*/ 651 h 895"/>
                  <a:gd name="T10" fmla="*/ 1761 w 2177"/>
                  <a:gd name="T11" fmla="*/ 705 h 895"/>
                  <a:gd name="T12" fmla="*/ 1850 w 2177"/>
                  <a:gd name="T13" fmla="*/ 728 h 895"/>
                  <a:gd name="T14" fmla="*/ 1947 w 2177"/>
                  <a:gd name="T15" fmla="*/ 717 h 895"/>
                  <a:gd name="T16" fmla="*/ 1990 w 2177"/>
                  <a:gd name="T17" fmla="*/ 688 h 895"/>
                  <a:gd name="T18" fmla="*/ 2006 w 2177"/>
                  <a:gd name="T19" fmla="*/ 632 h 895"/>
                  <a:gd name="T20" fmla="*/ 1989 w 2177"/>
                  <a:gd name="T21" fmla="*/ 588 h 895"/>
                  <a:gd name="T22" fmla="*/ 1904 w 2177"/>
                  <a:gd name="T23" fmla="*/ 538 h 895"/>
                  <a:gd name="T24" fmla="*/ 1703 w 2177"/>
                  <a:gd name="T25" fmla="*/ 469 h 895"/>
                  <a:gd name="T26" fmla="*/ 1625 w 2177"/>
                  <a:gd name="T27" fmla="*/ 415 h 895"/>
                  <a:gd name="T28" fmla="*/ 1575 w 2177"/>
                  <a:gd name="T29" fmla="*/ 337 h 895"/>
                  <a:gd name="T30" fmla="*/ 1562 w 2177"/>
                  <a:gd name="T31" fmla="*/ 241 h 895"/>
                  <a:gd name="T32" fmla="*/ 1592 w 2177"/>
                  <a:gd name="T33" fmla="*/ 136 h 895"/>
                  <a:gd name="T34" fmla="*/ 1658 w 2177"/>
                  <a:gd name="T35" fmla="*/ 59 h 895"/>
                  <a:gd name="T36" fmla="*/ 1751 w 2177"/>
                  <a:gd name="T37" fmla="*/ 13 h 895"/>
                  <a:gd name="T38" fmla="*/ 1871 w 2177"/>
                  <a:gd name="T39" fmla="*/ 1 h 895"/>
                  <a:gd name="T40" fmla="*/ 1967 w 2177"/>
                  <a:gd name="T41" fmla="*/ 21 h 895"/>
                  <a:gd name="T42" fmla="*/ 2049 w 2177"/>
                  <a:gd name="T43" fmla="*/ 64 h 895"/>
                  <a:gd name="T44" fmla="*/ 2121 w 2177"/>
                  <a:gd name="T45" fmla="*/ 140 h 895"/>
                  <a:gd name="T46" fmla="*/ 2003 w 2177"/>
                  <a:gd name="T47" fmla="*/ 263 h 895"/>
                  <a:gd name="T48" fmla="*/ 1953 w 2177"/>
                  <a:gd name="T49" fmla="*/ 200 h 895"/>
                  <a:gd name="T50" fmla="*/ 1902 w 2177"/>
                  <a:gd name="T51" fmla="*/ 173 h 895"/>
                  <a:gd name="T52" fmla="*/ 1807 w 2177"/>
                  <a:gd name="T53" fmla="*/ 168 h 895"/>
                  <a:gd name="T54" fmla="*/ 1748 w 2177"/>
                  <a:gd name="T55" fmla="*/ 203 h 895"/>
                  <a:gd name="T56" fmla="*/ 1732 w 2177"/>
                  <a:gd name="T57" fmla="*/ 260 h 895"/>
                  <a:gd name="T58" fmla="*/ 1752 w 2177"/>
                  <a:gd name="T59" fmla="*/ 305 h 895"/>
                  <a:gd name="T60" fmla="*/ 1832 w 2177"/>
                  <a:gd name="T61" fmla="*/ 350 h 895"/>
                  <a:gd name="T62" fmla="*/ 2043 w 2177"/>
                  <a:gd name="T63" fmla="*/ 428 h 895"/>
                  <a:gd name="T64" fmla="*/ 2131 w 2177"/>
                  <a:gd name="T65" fmla="*/ 495 h 895"/>
                  <a:gd name="T66" fmla="*/ 2170 w 2177"/>
                  <a:gd name="T67" fmla="*/ 576 h 895"/>
                  <a:gd name="T68" fmla="*/ 2171 w 2177"/>
                  <a:gd name="T69" fmla="*/ 693 h 895"/>
                  <a:gd name="T70" fmla="*/ 2126 w 2177"/>
                  <a:gd name="T71" fmla="*/ 789 h 895"/>
                  <a:gd name="T72" fmla="*/ 2056 w 2177"/>
                  <a:gd name="T73" fmla="*/ 848 h 895"/>
                  <a:gd name="T74" fmla="*/ 1946 w 2177"/>
                  <a:gd name="T75" fmla="*/ 887 h 895"/>
                  <a:gd name="T76" fmla="*/ 657 w 2177"/>
                  <a:gd name="T77" fmla="*/ 447 h 895"/>
                  <a:gd name="T78" fmla="*/ 0 w 2177"/>
                  <a:gd name="T79" fmla="*/ 17 h 895"/>
                  <a:gd name="T80" fmla="*/ 1064 w 2177"/>
                  <a:gd name="T81" fmla="*/ 891 h 895"/>
                  <a:gd name="T82" fmla="*/ 963 w 2177"/>
                  <a:gd name="T83" fmla="*/ 866 h 895"/>
                  <a:gd name="T84" fmla="*/ 871 w 2177"/>
                  <a:gd name="T85" fmla="*/ 805 h 895"/>
                  <a:gd name="T86" fmla="*/ 813 w 2177"/>
                  <a:gd name="T87" fmla="*/ 721 h 895"/>
                  <a:gd name="T88" fmla="*/ 788 w 2177"/>
                  <a:gd name="T89" fmla="*/ 596 h 895"/>
                  <a:gd name="T90" fmla="*/ 965 w 2177"/>
                  <a:gd name="T91" fmla="*/ 640 h 895"/>
                  <a:gd name="T92" fmla="*/ 1009 w 2177"/>
                  <a:gd name="T93" fmla="*/ 701 h 895"/>
                  <a:gd name="T94" fmla="*/ 1076 w 2177"/>
                  <a:gd name="T95" fmla="*/ 726 h 895"/>
                  <a:gd name="T96" fmla="*/ 1165 w 2177"/>
                  <a:gd name="T97" fmla="*/ 724 h 895"/>
                  <a:gd name="T98" fmla="*/ 1224 w 2177"/>
                  <a:gd name="T99" fmla="*/ 701 h 895"/>
                  <a:gd name="T100" fmla="*/ 1265 w 2177"/>
                  <a:gd name="T101" fmla="*/ 647 h 895"/>
                  <a:gd name="T102" fmla="*/ 1276 w 2177"/>
                  <a:gd name="T103" fmla="*/ 17 h 895"/>
                  <a:gd name="T104" fmla="*/ 1431 w 2177"/>
                  <a:gd name="T105" fmla="*/ 693 h 895"/>
                  <a:gd name="T106" fmla="*/ 1382 w 2177"/>
                  <a:gd name="T107" fmla="*/ 784 h 895"/>
                  <a:gd name="T108" fmla="*/ 1303 w 2177"/>
                  <a:gd name="T109" fmla="*/ 849 h 895"/>
                  <a:gd name="T110" fmla="*/ 1184 w 2177"/>
                  <a:gd name="T111" fmla="*/ 889 h 8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77" h="895">
                    <a:moveTo>
                      <a:pt x="1864" y="895"/>
                    </a:moveTo>
                    <a:lnTo>
                      <a:pt x="1848" y="895"/>
                    </a:lnTo>
                    <a:lnTo>
                      <a:pt x="1832" y="894"/>
                    </a:lnTo>
                    <a:lnTo>
                      <a:pt x="1817" y="893"/>
                    </a:lnTo>
                    <a:lnTo>
                      <a:pt x="1801" y="890"/>
                    </a:lnTo>
                    <a:lnTo>
                      <a:pt x="1793" y="889"/>
                    </a:lnTo>
                    <a:lnTo>
                      <a:pt x="1786" y="888"/>
                    </a:lnTo>
                    <a:lnTo>
                      <a:pt x="1772" y="886"/>
                    </a:lnTo>
                    <a:lnTo>
                      <a:pt x="1758" y="883"/>
                    </a:lnTo>
                    <a:lnTo>
                      <a:pt x="1744" y="879"/>
                    </a:lnTo>
                    <a:lnTo>
                      <a:pt x="1731" y="875"/>
                    </a:lnTo>
                    <a:lnTo>
                      <a:pt x="1718" y="871"/>
                    </a:lnTo>
                    <a:lnTo>
                      <a:pt x="1705" y="866"/>
                    </a:lnTo>
                    <a:lnTo>
                      <a:pt x="1693" y="861"/>
                    </a:lnTo>
                    <a:lnTo>
                      <a:pt x="1680" y="855"/>
                    </a:lnTo>
                    <a:lnTo>
                      <a:pt x="1669" y="849"/>
                    </a:lnTo>
                    <a:lnTo>
                      <a:pt x="1657" y="843"/>
                    </a:lnTo>
                    <a:lnTo>
                      <a:pt x="1647" y="836"/>
                    </a:lnTo>
                    <a:lnTo>
                      <a:pt x="1636" y="829"/>
                    </a:lnTo>
                    <a:lnTo>
                      <a:pt x="1626" y="822"/>
                    </a:lnTo>
                    <a:lnTo>
                      <a:pt x="1617" y="814"/>
                    </a:lnTo>
                    <a:lnTo>
                      <a:pt x="1608" y="806"/>
                    </a:lnTo>
                    <a:lnTo>
                      <a:pt x="1599" y="797"/>
                    </a:lnTo>
                    <a:lnTo>
                      <a:pt x="1590" y="788"/>
                    </a:lnTo>
                    <a:lnTo>
                      <a:pt x="1582" y="779"/>
                    </a:lnTo>
                    <a:lnTo>
                      <a:pt x="1575" y="769"/>
                    </a:lnTo>
                    <a:lnTo>
                      <a:pt x="1566" y="759"/>
                    </a:lnTo>
                    <a:lnTo>
                      <a:pt x="1559" y="749"/>
                    </a:lnTo>
                    <a:lnTo>
                      <a:pt x="1553" y="739"/>
                    </a:lnTo>
                    <a:lnTo>
                      <a:pt x="1550" y="733"/>
                    </a:lnTo>
                    <a:lnTo>
                      <a:pt x="1547" y="728"/>
                    </a:lnTo>
                    <a:lnTo>
                      <a:pt x="1541" y="717"/>
                    </a:lnTo>
                    <a:lnTo>
                      <a:pt x="1536" y="706"/>
                    </a:lnTo>
                    <a:lnTo>
                      <a:pt x="1531" y="694"/>
                    </a:lnTo>
                    <a:lnTo>
                      <a:pt x="1526" y="682"/>
                    </a:lnTo>
                    <a:lnTo>
                      <a:pt x="1671" y="597"/>
                    </a:lnTo>
                    <a:lnTo>
                      <a:pt x="1677" y="612"/>
                    </a:lnTo>
                    <a:lnTo>
                      <a:pt x="1684" y="626"/>
                    </a:lnTo>
                    <a:lnTo>
                      <a:pt x="1691" y="639"/>
                    </a:lnTo>
                    <a:lnTo>
                      <a:pt x="1701" y="651"/>
                    </a:lnTo>
                    <a:lnTo>
                      <a:pt x="1710" y="664"/>
                    </a:lnTo>
                    <a:lnTo>
                      <a:pt x="1719" y="674"/>
                    </a:lnTo>
                    <a:lnTo>
                      <a:pt x="1725" y="679"/>
                    </a:lnTo>
                    <a:lnTo>
                      <a:pt x="1730" y="684"/>
                    </a:lnTo>
                    <a:lnTo>
                      <a:pt x="1736" y="689"/>
                    </a:lnTo>
                    <a:lnTo>
                      <a:pt x="1742" y="693"/>
                    </a:lnTo>
                    <a:lnTo>
                      <a:pt x="1754" y="701"/>
                    </a:lnTo>
                    <a:lnTo>
                      <a:pt x="1761" y="705"/>
                    </a:lnTo>
                    <a:lnTo>
                      <a:pt x="1767" y="708"/>
                    </a:lnTo>
                    <a:lnTo>
                      <a:pt x="1775" y="712"/>
                    </a:lnTo>
                    <a:lnTo>
                      <a:pt x="1782" y="714"/>
                    </a:lnTo>
                    <a:lnTo>
                      <a:pt x="1797" y="720"/>
                    </a:lnTo>
                    <a:lnTo>
                      <a:pt x="1814" y="723"/>
                    </a:lnTo>
                    <a:lnTo>
                      <a:pt x="1823" y="725"/>
                    </a:lnTo>
                    <a:lnTo>
                      <a:pt x="1831" y="726"/>
                    </a:lnTo>
                    <a:lnTo>
                      <a:pt x="1850" y="728"/>
                    </a:lnTo>
                    <a:lnTo>
                      <a:pt x="1859" y="729"/>
                    </a:lnTo>
                    <a:lnTo>
                      <a:pt x="1869" y="729"/>
                    </a:lnTo>
                    <a:lnTo>
                      <a:pt x="1887" y="728"/>
                    </a:lnTo>
                    <a:lnTo>
                      <a:pt x="1896" y="728"/>
                    </a:lnTo>
                    <a:lnTo>
                      <a:pt x="1904" y="727"/>
                    </a:lnTo>
                    <a:lnTo>
                      <a:pt x="1919" y="724"/>
                    </a:lnTo>
                    <a:lnTo>
                      <a:pt x="1934" y="721"/>
                    </a:lnTo>
                    <a:lnTo>
                      <a:pt x="1947" y="717"/>
                    </a:lnTo>
                    <a:lnTo>
                      <a:pt x="1958" y="713"/>
                    </a:lnTo>
                    <a:lnTo>
                      <a:pt x="1968" y="707"/>
                    </a:lnTo>
                    <a:lnTo>
                      <a:pt x="1972" y="705"/>
                    </a:lnTo>
                    <a:lnTo>
                      <a:pt x="1976" y="701"/>
                    </a:lnTo>
                    <a:lnTo>
                      <a:pt x="1980" y="698"/>
                    </a:lnTo>
                    <a:lnTo>
                      <a:pt x="1984" y="695"/>
                    </a:lnTo>
                    <a:lnTo>
                      <a:pt x="1987" y="692"/>
                    </a:lnTo>
                    <a:lnTo>
                      <a:pt x="1990" y="688"/>
                    </a:lnTo>
                    <a:lnTo>
                      <a:pt x="1995" y="681"/>
                    </a:lnTo>
                    <a:lnTo>
                      <a:pt x="1999" y="673"/>
                    </a:lnTo>
                    <a:lnTo>
                      <a:pt x="2003" y="665"/>
                    </a:lnTo>
                    <a:lnTo>
                      <a:pt x="2004" y="660"/>
                    </a:lnTo>
                    <a:lnTo>
                      <a:pt x="2005" y="655"/>
                    </a:lnTo>
                    <a:lnTo>
                      <a:pt x="2006" y="646"/>
                    </a:lnTo>
                    <a:lnTo>
                      <a:pt x="2007" y="638"/>
                    </a:lnTo>
                    <a:lnTo>
                      <a:pt x="2006" y="632"/>
                    </a:lnTo>
                    <a:lnTo>
                      <a:pt x="2006" y="626"/>
                    </a:lnTo>
                    <a:lnTo>
                      <a:pt x="2004" y="616"/>
                    </a:lnTo>
                    <a:lnTo>
                      <a:pt x="2002" y="611"/>
                    </a:lnTo>
                    <a:lnTo>
                      <a:pt x="2000" y="606"/>
                    </a:lnTo>
                    <a:lnTo>
                      <a:pt x="1998" y="601"/>
                    </a:lnTo>
                    <a:lnTo>
                      <a:pt x="1996" y="597"/>
                    </a:lnTo>
                    <a:lnTo>
                      <a:pt x="1993" y="592"/>
                    </a:lnTo>
                    <a:lnTo>
                      <a:pt x="1989" y="588"/>
                    </a:lnTo>
                    <a:lnTo>
                      <a:pt x="1986" y="584"/>
                    </a:lnTo>
                    <a:lnTo>
                      <a:pt x="1982" y="580"/>
                    </a:lnTo>
                    <a:lnTo>
                      <a:pt x="1973" y="573"/>
                    </a:lnTo>
                    <a:lnTo>
                      <a:pt x="1962" y="565"/>
                    </a:lnTo>
                    <a:lnTo>
                      <a:pt x="1950" y="559"/>
                    </a:lnTo>
                    <a:lnTo>
                      <a:pt x="1936" y="552"/>
                    </a:lnTo>
                    <a:lnTo>
                      <a:pt x="1920" y="546"/>
                    </a:lnTo>
                    <a:lnTo>
                      <a:pt x="1904" y="538"/>
                    </a:lnTo>
                    <a:lnTo>
                      <a:pt x="1886" y="532"/>
                    </a:lnTo>
                    <a:lnTo>
                      <a:pt x="1866" y="526"/>
                    </a:lnTo>
                    <a:lnTo>
                      <a:pt x="1822" y="512"/>
                    </a:lnTo>
                    <a:lnTo>
                      <a:pt x="1796" y="505"/>
                    </a:lnTo>
                    <a:lnTo>
                      <a:pt x="1772" y="497"/>
                    </a:lnTo>
                    <a:lnTo>
                      <a:pt x="1748" y="489"/>
                    </a:lnTo>
                    <a:lnTo>
                      <a:pt x="1725" y="479"/>
                    </a:lnTo>
                    <a:lnTo>
                      <a:pt x="1703" y="469"/>
                    </a:lnTo>
                    <a:lnTo>
                      <a:pt x="1691" y="464"/>
                    </a:lnTo>
                    <a:lnTo>
                      <a:pt x="1681" y="458"/>
                    </a:lnTo>
                    <a:lnTo>
                      <a:pt x="1671" y="452"/>
                    </a:lnTo>
                    <a:lnTo>
                      <a:pt x="1661" y="445"/>
                    </a:lnTo>
                    <a:lnTo>
                      <a:pt x="1651" y="439"/>
                    </a:lnTo>
                    <a:lnTo>
                      <a:pt x="1642" y="432"/>
                    </a:lnTo>
                    <a:lnTo>
                      <a:pt x="1633" y="424"/>
                    </a:lnTo>
                    <a:lnTo>
                      <a:pt x="1625" y="415"/>
                    </a:lnTo>
                    <a:lnTo>
                      <a:pt x="1617" y="407"/>
                    </a:lnTo>
                    <a:lnTo>
                      <a:pt x="1610" y="399"/>
                    </a:lnTo>
                    <a:lnTo>
                      <a:pt x="1602" y="390"/>
                    </a:lnTo>
                    <a:lnTo>
                      <a:pt x="1596" y="380"/>
                    </a:lnTo>
                    <a:lnTo>
                      <a:pt x="1590" y="370"/>
                    </a:lnTo>
                    <a:lnTo>
                      <a:pt x="1584" y="360"/>
                    </a:lnTo>
                    <a:lnTo>
                      <a:pt x="1579" y="349"/>
                    </a:lnTo>
                    <a:lnTo>
                      <a:pt x="1575" y="337"/>
                    </a:lnTo>
                    <a:lnTo>
                      <a:pt x="1570" y="325"/>
                    </a:lnTo>
                    <a:lnTo>
                      <a:pt x="1569" y="319"/>
                    </a:lnTo>
                    <a:lnTo>
                      <a:pt x="1567" y="313"/>
                    </a:lnTo>
                    <a:lnTo>
                      <a:pt x="1565" y="299"/>
                    </a:lnTo>
                    <a:lnTo>
                      <a:pt x="1563" y="285"/>
                    </a:lnTo>
                    <a:lnTo>
                      <a:pt x="1562" y="271"/>
                    </a:lnTo>
                    <a:lnTo>
                      <a:pt x="1562" y="256"/>
                    </a:lnTo>
                    <a:lnTo>
                      <a:pt x="1562" y="241"/>
                    </a:lnTo>
                    <a:lnTo>
                      <a:pt x="1563" y="226"/>
                    </a:lnTo>
                    <a:lnTo>
                      <a:pt x="1565" y="212"/>
                    </a:lnTo>
                    <a:lnTo>
                      <a:pt x="1568" y="199"/>
                    </a:lnTo>
                    <a:lnTo>
                      <a:pt x="1571" y="184"/>
                    </a:lnTo>
                    <a:lnTo>
                      <a:pt x="1576" y="172"/>
                    </a:lnTo>
                    <a:lnTo>
                      <a:pt x="1581" y="159"/>
                    </a:lnTo>
                    <a:lnTo>
                      <a:pt x="1586" y="147"/>
                    </a:lnTo>
                    <a:lnTo>
                      <a:pt x="1592" y="136"/>
                    </a:lnTo>
                    <a:lnTo>
                      <a:pt x="1598" y="125"/>
                    </a:lnTo>
                    <a:lnTo>
                      <a:pt x="1605" y="114"/>
                    </a:lnTo>
                    <a:lnTo>
                      <a:pt x="1613" y="104"/>
                    </a:lnTo>
                    <a:lnTo>
                      <a:pt x="1621" y="94"/>
                    </a:lnTo>
                    <a:lnTo>
                      <a:pt x="1629" y="85"/>
                    </a:lnTo>
                    <a:lnTo>
                      <a:pt x="1638" y="76"/>
                    </a:lnTo>
                    <a:lnTo>
                      <a:pt x="1648" y="67"/>
                    </a:lnTo>
                    <a:lnTo>
                      <a:pt x="1658" y="59"/>
                    </a:lnTo>
                    <a:lnTo>
                      <a:pt x="1668" y="52"/>
                    </a:lnTo>
                    <a:lnTo>
                      <a:pt x="1679" y="45"/>
                    </a:lnTo>
                    <a:lnTo>
                      <a:pt x="1690" y="38"/>
                    </a:lnTo>
                    <a:lnTo>
                      <a:pt x="1702" y="32"/>
                    </a:lnTo>
                    <a:lnTo>
                      <a:pt x="1714" y="27"/>
                    </a:lnTo>
                    <a:lnTo>
                      <a:pt x="1726" y="22"/>
                    </a:lnTo>
                    <a:lnTo>
                      <a:pt x="1738" y="17"/>
                    </a:lnTo>
                    <a:lnTo>
                      <a:pt x="1751" y="13"/>
                    </a:lnTo>
                    <a:lnTo>
                      <a:pt x="1764" y="10"/>
                    </a:lnTo>
                    <a:lnTo>
                      <a:pt x="1777" y="7"/>
                    </a:lnTo>
                    <a:lnTo>
                      <a:pt x="1790" y="5"/>
                    </a:lnTo>
                    <a:lnTo>
                      <a:pt x="1803" y="3"/>
                    </a:lnTo>
                    <a:lnTo>
                      <a:pt x="1817" y="1"/>
                    </a:lnTo>
                    <a:lnTo>
                      <a:pt x="1831" y="1"/>
                    </a:lnTo>
                    <a:lnTo>
                      <a:pt x="1845" y="0"/>
                    </a:lnTo>
                    <a:lnTo>
                      <a:pt x="1871" y="1"/>
                    </a:lnTo>
                    <a:lnTo>
                      <a:pt x="1883" y="2"/>
                    </a:lnTo>
                    <a:lnTo>
                      <a:pt x="1896" y="4"/>
                    </a:lnTo>
                    <a:lnTo>
                      <a:pt x="1908" y="6"/>
                    </a:lnTo>
                    <a:lnTo>
                      <a:pt x="1920" y="8"/>
                    </a:lnTo>
                    <a:lnTo>
                      <a:pt x="1933" y="10"/>
                    </a:lnTo>
                    <a:lnTo>
                      <a:pt x="1944" y="13"/>
                    </a:lnTo>
                    <a:lnTo>
                      <a:pt x="1956" y="17"/>
                    </a:lnTo>
                    <a:lnTo>
                      <a:pt x="1967" y="21"/>
                    </a:lnTo>
                    <a:lnTo>
                      <a:pt x="1978" y="25"/>
                    </a:lnTo>
                    <a:lnTo>
                      <a:pt x="1989" y="29"/>
                    </a:lnTo>
                    <a:lnTo>
                      <a:pt x="1999" y="34"/>
                    </a:lnTo>
                    <a:lnTo>
                      <a:pt x="2009" y="40"/>
                    </a:lnTo>
                    <a:lnTo>
                      <a:pt x="2019" y="45"/>
                    </a:lnTo>
                    <a:lnTo>
                      <a:pt x="2029" y="51"/>
                    </a:lnTo>
                    <a:lnTo>
                      <a:pt x="2039" y="58"/>
                    </a:lnTo>
                    <a:lnTo>
                      <a:pt x="2049" y="64"/>
                    </a:lnTo>
                    <a:lnTo>
                      <a:pt x="2058" y="72"/>
                    </a:lnTo>
                    <a:lnTo>
                      <a:pt x="2067" y="80"/>
                    </a:lnTo>
                    <a:lnTo>
                      <a:pt x="2075" y="87"/>
                    </a:lnTo>
                    <a:lnTo>
                      <a:pt x="2083" y="95"/>
                    </a:lnTo>
                    <a:lnTo>
                      <a:pt x="2091" y="104"/>
                    </a:lnTo>
                    <a:lnTo>
                      <a:pt x="2099" y="112"/>
                    </a:lnTo>
                    <a:lnTo>
                      <a:pt x="2114" y="131"/>
                    </a:lnTo>
                    <a:lnTo>
                      <a:pt x="2121" y="140"/>
                    </a:lnTo>
                    <a:lnTo>
                      <a:pt x="2127" y="150"/>
                    </a:lnTo>
                    <a:lnTo>
                      <a:pt x="2134" y="160"/>
                    </a:lnTo>
                    <a:lnTo>
                      <a:pt x="2140" y="171"/>
                    </a:lnTo>
                    <a:lnTo>
                      <a:pt x="2146" y="182"/>
                    </a:lnTo>
                    <a:lnTo>
                      <a:pt x="2151" y="194"/>
                    </a:lnTo>
                    <a:lnTo>
                      <a:pt x="2009" y="275"/>
                    </a:lnTo>
                    <a:lnTo>
                      <a:pt x="2006" y="269"/>
                    </a:lnTo>
                    <a:lnTo>
                      <a:pt x="2003" y="263"/>
                    </a:lnTo>
                    <a:lnTo>
                      <a:pt x="1997" y="252"/>
                    </a:lnTo>
                    <a:lnTo>
                      <a:pt x="1990" y="241"/>
                    </a:lnTo>
                    <a:lnTo>
                      <a:pt x="1983" y="231"/>
                    </a:lnTo>
                    <a:lnTo>
                      <a:pt x="1975" y="221"/>
                    </a:lnTo>
                    <a:lnTo>
                      <a:pt x="1967" y="212"/>
                    </a:lnTo>
                    <a:lnTo>
                      <a:pt x="1962" y="208"/>
                    </a:lnTo>
                    <a:lnTo>
                      <a:pt x="1958" y="204"/>
                    </a:lnTo>
                    <a:lnTo>
                      <a:pt x="1953" y="200"/>
                    </a:lnTo>
                    <a:lnTo>
                      <a:pt x="1948" y="196"/>
                    </a:lnTo>
                    <a:lnTo>
                      <a:pt x="1943" y="193"/>
                    </a:lnTo>
                    <a:lnTo>
                      <a:pt x="1938" y="189"/>
                    </a:lnTo>
                    <a:lnTo>
                      <a:pt x="1933" y="185"/>
                    </a:lnTo>
                    <a:lnTo>
                      <a:pt x="1926" y="182"/>
                    </a:lnTo>
                    <a:lnTo>
                      <a:pt x="1921" y="180"/>
                    </a:lnTo>
                    <a:lnTo>
                      <a:pt x="1915" y="177"/>
                    </a:lnTo>
                    <a:lnTo>
                      <a:pt x="1902" y="173"/>
                    </a:lnTo>
                    <a:lnTo>
                      <a:pt x="1889" y="169"/>
                    </a:lnTo>
                    <a:lnTo>
                      <a:pt x="1875" y="167"/>
                    </a:lnTo>
                    <a:lnTo>
                      <a:pt x="1868" y="166"/>
                    </a:lnTo>
                    <a:lnTo>
                      <a:pt x="1860" y="165"/>
                    </a:lnTo>
                    <a:lnTo>
                      <a:pt x="1845" y="165"/>
                    </a:lnTo>
                    <a:lnTo>
                      <a:pt x="1832" y="165"/>
                    </a:lnTo>
                    <a:lnTo>
                      <a:pt x="1820" y="166"/>
                    </a:lnTo>
                    <a:lnTo>
                      <a:pt x="1807" y="168"/>
                    </a:lnTo>
                    <a:lnTo>
                      <a:pt x="1796" y="171"/>
                    </a:lnTo>
                    <a:lnTo>
                      <a:pt x="1786" y="175"/>
                    </a:lnTo>
                    <a:lnTo>
                      <a:pt x="1777" y="179"/>
                    </a:lnTo>
                    <a:lnTo>
                      <a:pt x="1769" y="184"/>
                    </a:lnTo>
                    <a:lnTo>
                      <a:pt x="1765" y="186"/>
                    </a:lnTo>
                    <a:lnTo>
                      <a:pt x="1761" y="190"/>
                    </a:lnTo>
                    <a:lnTo>
                      <a:pt x="1754" y="196"/>
                    </a:lnTo>
                    <a:lnTo>
                      <a:pt x="1748" y="203"/>
                    </a:lnTo>
                    <a:lnTo>
                      <a:pt x="1743" y="210"/>
                    </a:lnTo>
                    <a:lnTo>
                      <a:pt x="1739" y="217"/>
                    </a:lnTo>
                    <a:lnTo>
                      <a:pt x="1736" y="225"/>
                    </a:lnTo>
                    <a:lnTo>
                      <a:pt x="1734" y="233"/>
                    </a:lnTo>
                    <a:lnTo>
                      <a:pt x="1733" y="238"/>
                    </a:lnTo>
                    <a:lnTo>
                      <a:pt x="1732" y="242"/>
                    </a:lnTo>
                    <a:lnTo>
                      <a:pt x="1732" y="251"/>
                    </a:lnTo>
                    <a:lnTo>
                      <a:pt x="1732" y="260"/>
                    </a:lnTo>
                    <a:lnTo>
                      <a:pt x="1733" y="269"/>
                    </a:lnTo>
                    <a:lnTo>
                      <a:pt x="1734" y="274"/>
                    </a:lnTo>
                    <a:lnTo>
                      <a:pt x="1736" y="278"/>
                    </a:lnTo>
                    <a:lnTo>
                      <a:pt x="1739" y="286"/>
                    </a:lnTo>
                    <a:lnTo>
                      <a:pt x="1741" y="290"/>
                    </a:lnTo>
                    <a:lnTo>
                      <a:pt x="1743" y="294"/>
                    </a:lnTo>
                    <a:lnTo>
                      <a:pt x="1749" y="301"/>
                    </a:lnTo>
                    <a:lnTo>
                      <a:pt x="1752" y="305"/>
                    </a:lnTo>
                    <a:lnTo>
                      <a:pt x="1756" y="310"/>
                    </a:lnTo>
                    <a:lnTo>
                      <a:pt x="1760" y="313"/>
                    </a:lnTo>
                    <a:lnTo>
                      <a:pt x="1764" y="317"/>
                    </a:lnTo>
                    <a:lnTo>
                      <a:pt x="1774" y="323"/>
                    </a:lnTo>
                    <a:lnTo>
                      <a:pt x="1786" y="330"/>
                    </a:lnTo>
                    <a:lnTo>
                      <a:pt x="1799" y="337"/>
                    </a:lnTo>
                    <a:lnTo>
                      <a:pt x="1815" y="344"/>
                    </a:lnTo>
                    <a:lnTo>
                      <a:pt x="1832" y="350"/>
                    </a:lnTo>
                    <a:lnTo>
                      <a:pt x="1851" y="357"/>
                    </a:lnTo>
                    <a:lnTo>
                      <a:pt x="1895" y="371"/>
                    </a:lnTo>
                    <a:lnTo>
                      <a:pt x="1946" y="388"/>
                    </a:lnTo>
                    <a:lnTo>
                      <a:pt x="1972" y="396"/>
                    </a:lnTo>
                    <a:lnTo>
                      <a:pt x="1996" y="406"/>
                    </a:lnTo>
                    <a:lnTo>
                      <a:pt x="2008" y="411"/>
                    </a:lnTo>
                    <a:lnTo>
                      <a:pt x="2020" y="416"/>
                    </a:lnTo>
                    <a:lnTo>
                      <a:pt x="2043" y="428"/>
                    </a:lnTo>
                    <a:lnTo>
                      <a:pt x="2066" y="440"/>
                    </a:lnTo>
                    <a:lnTo>
                      <a:pt x="2077" y="447"/>
                    </a:lnTo>
                    <a:lnTo>
                      <a:pt x="2087" y="454"/>
                    </a:lnTo>
                    <a:lnTo>
                      <a:pt x="2097" y="461"/>
                    </a:lnTo>
                    <a:lnTo>
                      <a:pt x="2106" y="469"/>
                    </a:lnTo>
                    <a:lnTo>
                      <a:pt x="2115" y="477"/>
                    </a:lnTo>
                    <a:lnTo>
                      <a:pt x="2123" y="486"/>
                    </a:lnTo>
                    <a:lnTo>
                      <a:pt x="2131" y="495"/>
                    </a:lnTo>
                    <a:lnTo>
                      <a:pt x="2135" y="500"/>
                    </a:lnTo>
                    <a:lnTo>
                      <a:pt x="2138" y="505"/>
                    </a:lnTo>
                    <a:lnTo>
                      <a:pt x="2145" y="515"/>
                    </a:lnTo>
                    <a:lnTo>
                      <a:pt x="2151" y="526"/>
                    </a:lnTo>
                    <a:lnTo>
                      <a:pt x="2157" y="537"/>
                    </a:lnTo>
                    <a:lnTo>
                      <a:pt x="2161" y="550"/>
                    </a:lnTo>
                    <a:lnTo>
                      <a:pt x="2167" y="562"/>
                    </a:lnTo>
                    <a:lnTo>
                      <a:pt x="2170" y="576"/>
                    </a:lnTo>
                    <a:lnTo>
                      <a:pt x="2173" y="589"/>
                    </a:lnTo>
                    <a:lnTo>
                      <a:pt x="2175" y="604"/>
                    </a:lnTo>
                    <a:lnTo>
                      <a:pt x="2176" y="619"/>
                    </a:lnTo>
                    <a:lnTo>
                      <a:pt x="2177" y="635"/>
                    </a:lnTo>
                    <a:lnTo>
                      <a:pt x="2176" y="650"/>
                    </a:lnTo>
                    <a:lnTo>
                      <a:pt x="2175" y="665"/>
                    </a:lnTo>
                    <a:lnTo>
                      <a:pt x="2173" y="679"/>
                    </a:lnTo>
                    <a:lnTo>
                      <a:pt x="2171" y="693"/>
                    </a:lnTo>
                    <a:lnTo>
                      <a:pt x="2168" y="706"/>
                    </a:lnTo>
                    <a:lnTo>
                      <a:pt x="2164" y="719"/>
                    </a:lnTo>
                    <a:lnTo>
                      <a:pt x="2158" y="732"/>
                    </a:lnTo>
                    <a:lnTo>
                      <a:pt x="2153" y="744"/>
                    </a:lnTo>
                    <a:lnTo>
                      <a:pt x="2147" y="755"/>
                    </a:lnTo>
                    <a:lnTo>
                      <a:pt x="2140" y="766"/>
                    </a:lnTo>
                    <a:lnTo>
                      <a:pt x="2133" y="778"/>
                    </a:lnTo>
                    <a:lnTo>
                      <a:pt x="2126" y="789"/>
                    </a:lnTo>
                    <a:lnTo>
                      <a:pt x="2117" y="799"/>
                    </a:lnTo>
                    <a:lnTo>
                      <a:pt x="2113" y="803"/>
                    </a:lnTo>
                    <a:lnTo>
                      <a:pt x="2108" y="808"/>
                    </a:lnTo>
                    <a:lnTo>
                      <a:pt x="2099" y="817"/>
                    </a:lnTo>
                    <a:lnTo>
                      <a:pt x="2089" y="826"/>
                    </a:lnTo>
                    <a:lnTo>
                      <a:pt x="2078" y="834"/>
                    </a:lnTo>
                    <a:lnTo>
                      <a:pt x="2067" y="841"/>
                    </a:lnTo>
                    <a:lnTo>
                      <a:pt x="2056" y="848"/>
                    </a:lnTo>
                    <a:lnTo>
                      <a:pt x="2043" y="855"/>
                    </a:lnTo>
                    <a:lnTo>
                      <a:pt x="2030" y="861"/>
                    </a:lnTo>
                    <a:lnTo>
                      <a:pt x="2017" y="867"/>
                    </a:lnTo>
                    <a:lnTo>
                      <a:pt x="2004" y="872"/>
                    </a:lnTo>
                    <a:lnTo>
                      <a:pt x="1990" y="876"/>
                    </a:lnTo>
                    <a:lnTo>
                      <a:pt x="1976" y="881"/>
                    </a:lnTo>
                    <a:lnTo>
                      <a:pt x="1961" y="884"/>
                    </a:lnTo>
                    <a:lnTo>
                      <a:pt x="1946" y="887"/>
                    </a:lnTo>
                    <a:lnTo>
                      <a:pt x="1931" y="890"/>
                    </a:lnTo>
                    <a:lnTo>
                      <a:pt x="1914" y="893"/>
                    </a:lnTo>
                    <a:lnTo>
                      <a:pt x="1898" y="894"/>
                    </a:lnTo>
                    <a:lnTo>
                      <a:pt x="1881" y="895"/>
                    </a:lnTo>
                    <a:lnTo>
                      <a:pt x="1864" y="895"/>
                    </a:lnTo>
                    <a:close/>
                    <a:moveTo>
                      <a:pt x="488" y="17"/>
                    </a:moveTo>
                    <a:lnTo>
                      <a:pt x="657" y="17"/>
                    </a:lnTo>
                    <a:lnTo>
                      <a:pt x="657" y="447"/>
                    </a:lnTo>
                    <a:lnTo>
                      <a:pt x="657" y="877"/>
                    </a:lnTo>
                    <a:lnTo>
                      <a:pt x="488" y="877"/>
                    </a:lnTo>
                    <a:lnTo>
                      <a:pt x="488" y="521"/>
                    </a:lnTo>
                    <a:lnTo>
                      <a:pt x="170" y="521"/>
                    </a:lnTo>
                    <a:lnTo>
                      <a:pt x="170" y="877"/>
                    </a:lnTo>
                    <a:lnTo>
                      <a:pt x="0" y="877"/>
                    </a:lnTo>
                    <a:lnTo>
                      <a:pt x="0" y="447"/>
                    </a:lnTo>
                    <a:lnTo>
                      <a:pt x="0" y="17"/>
                    </a:lnTo>
                    <a:lnTo>
                      <a:pt x="170" y="17"/>
                    </a:lnTo>
                    <a:lnTo>
                      <a:pt x="170" y="359"/>
                    </a:lnTo>
                    <a:lnTo>
                      <a:pt x="488" y="359"/>
                    </a:lnTo>
                    <a:lnTo>
                      <a:pt x="488" y="17"/>
                    </a:lnTo>
                    <a:close/>
                    <a:moveTo>
                      <a:pt x="1117" y="895"/>
                    </a:moveTo>
                    <a:lnTo>
                      <a:pt x="1098" y="895"/>
                    </a:lnTo>
                    <a:lnTo>
                      <a:pt x="1081" y="894"/>
                    </a:lnTo>
                    <a:lnTo>
                      <a:pt x="1064" y="891"/>
                    </a:lnTo>
                    <a:lnTo>
                      <a:pt x="1048" y="889"/>
                    </a:lnTo>
                    <a:lnTo>
                      <a:pt x="1040" y="888"/>
                    </a:lnTo>
                    <a:lnTo>
                      <a:pt x="1032" y="886"/>
                    </a:lnTo>
                    <a:lnTo>
                      <a:pt x="1016" y="883"/>
                    </a:lnTo>
                    <a:lnTo>
                      <a:pt x="1001" y="879"/>
                    </a:lnTo>
                    <a:lnTo>
                      <a:pt x="985" y="874"/>
                    </a:lnTo>
                    <a:lnTo>
                      <a:pt x="971" y="868"/>
                    </a:lnTo>
                    <a:lnTo>
                      <a:pt x="963" y="866"/>
                    </a:lnTo>
                    <a:lnTo>
                      <a:pt x="956" y="863"/>
                    </a:lnTo>
                    <a:lnTo>
                      <a:pt x="943" y="856"/>
                    </a:lnTo>
                    <a:lnTo>
                      <a:pt x="930" y="849"/>
                    </a:lnTo>
                    <a:lnTo>
                      <a:pt x="917" y="841"/>
                    </a:lnTo>
                    <a:lnTo>
                      <a:pt x="905" y="833"/>
                    </a:lnTo>
                    <a:lnTo>
                      <a:pt x="893" y="824"/>
                    </a:lnTo>
                    <a:lnTo>
                      <a:pt x="882" y="815"/>
                    </a:lnTo>
                    <a:lnTo>
                      <a:pt x="871" y="805"/>
                    </a:lnTo>
                    <a:lnTo>
                      <a:pt x="860" y="795"/>
                    </a:lnTo>
                    <a:lnTo>
                      <a:pt x="851" y="784"/>
                    </a:lnTo>
                    <a:lnTo>
                      <a:pt x="842" y="772"/>
                    </a:lnTo>
                    <a:lnTo>
                      <a:pt x="834" y="760"/>
                    </a:lnTo>
                    <a:lnTo>
                      <a:pt x="830" y="754"/>
                    </a:lnTo>
                    <a:lnTo>
                      <a:pt x="826" y="747"/>
                    </a:lnTo>
                    <a:lnTo>
                      <a:pt x="819" y="734"/>
                    </a:lnTo>
                    <a:lnTo>
                      <a:pt x="813" y="721"/>
                    </a:lnTo>
                    <a:lnTo>
                      <a:pt x="807" y="707"/>
                    </a:lnTo>
                    <a:lnTo>
                      <a:pt x="802" y="693"/>
                    </a:lnTo>
                    <a:lnTo>
                      <a:pt x="798" y="678"/>
                    </a:lnTo>
                    <a:lnTo>
                      <a:pt x="795" y="663"/>
                    </a:lnTo>
                    <a:lnTo>
                      <a:pt x="792" y="646"/>
                    </a:lnTo>
                    <a:lnTo>
                      <a:pt x="790" y="630"/>
                    </a:lnTo>
                    <a:lnTo>
                      <a:pt x="789" y="613"/>
                    </a:lnTo>
                    <a:lnTo>
                      <a:pt x="788" y="596"/>
                    </a:lnTo>
                    <a:lnTo>
                      <a:pt x="788" y="17"/>
                    </a:lnTo>
                    <a:lnTo>
                      <a:pt x="956" y="17"/>
                    </a:lnTo>
                    <a:lnTo>
                      <a:pt x="956" y="583"/>
                    </a:lnTo>
                    <a:lnTo>
                      <a:pt x="957" y="598"/>
                    </a:lnTo>
                    <a:lnTo>
                      <a:pt x="958" y="613"/>
                    </a:lnTo>
                    <a:lnTo>
                      <a:pt x="959" y="620"/>
                    </a:lnTo>
                    <a:lnTo>
                      <a:pt x="961" y="627"/>
                    </a:lnTo>
                    <a:lnTo>
                      <a:pt x="965" y="640"/>
                    </a:lnTo>
                    <a:lnTo>
                      <a:pt x="970" y="653"/>
                    </a:lnTo>
                    <a:lnTo>
                      <a:pt x="976" y="666"/>
                    </a:lnTo>
                    <a:lnTo>
                      <a:pt x="980" y="672"/>
                    </a:lnTo>
                    <a:lnTo>
                      <a:pt x="984" y="677"/>
                    </a:lnTo>
                    <a:lnTo>
                      <a:pt x="993" y="687"/>
                    </a:lnTo>
                    <a:lnTo>
                      <a:pt x="998" y="692"/>
                    </a:lnTo>
                    <a:lnTo>
                      <a:pt x="1004" y="697"/>
                    </a:lnTo>
                    <a:lnTo>
                      <a:pt x="1009" y="701"/>
                    </a:lnTo>
                    <a:lnTo>
                      <a:pt x="1015" y="705"/>
                    </a:lnTo>
                    <a:lnTo>
                      <a:pt x="1021" y="708"/>
                    </a:lnTo>
                    <a:lnTo>
                      <a:pt x="1028" y="712"/>
                    </a:lnTo>
                    <a:lnTo>
                      <a:pt x="1032" y="713"/>
                    </a:lnTo>
                    <a:lnTo>
                      <a:pt x="1035" y="715"/>
                    </a:lnTo>
                    <a:lnTo>
                      <a:pt x="1042" y="718"/>
                    </a:lnTo>
                    <a:lnTo>
                      <a:pt x="1058" y="722"/>
                    </a:lnTo>
                    <a:lnTo>
                      <a:pt x="1076" y="726"/>
                    </a:lnTo>
                    <a:lnTo>
                      <a:pt x="1085" y="727"/>
                    </a:lnTo>
                    <a:lnTo>
                      <a:pt x="1095" y="728"/>
                    </a:lnTo>
                    <a:lnTo>
                      <a:pt x="1106" y="729"/>
                    </a:lnTo>
                    <a:lnTo>
                      <a:pt x="1117" y="729"/>
                    </a:lnTo>
                    <a:lnTo>
                      <a:pt x="1127" y="729"/>
                    </a:lnTo>
                    <a:lnTo>
                      <a:pt x="1137" y="728"/>
                    </a:lnTo>
                    <a:lnTo>
                      <a:pt x="1156" y="726"/>
                    </a:lnTo>
                    <a:lnTo>
                      <a:pt x="1165" y="724"/>
                    </a:lnTo>
                    <a:lnTo>
                      <a:pt x="1174" y="722"/>
                    </a:lnTo>
                    <a:lnTo>
                      <a:pt x="1182" y="720"/>
                    </a:lnTo>
                    <a:lnTo>
                      <a:pt x="1190" y="718"/>
                    </a:lnTo>
                    <a:lnTo>
                      <a:pt x="1197" y="715"/>
                    </a:lnTo>
                    <a:lnTo>
                      <a:pt x="1204" y="712"/>
                    </a:lnTo>
                    <a:lnTo>
                      <a:pt x="1211" y="708"/>
                    </a:lnTo>
                    <a:lnTo>
                      <a:pt x="1217" y="705"/>
                    </a:lnTo>
                    <a:lnTo>
                      <a:pt x="1224" y="701"/>
                    </a:lnTo>
                    <a:lnTo>
                      <a:pt x="1229" y="697"/>
                    </a:lnTo>
                    <a:lnTo>
                      <a:pt x="1240" y="687"/>
                    </a:lnTo>
                    <a:lnTo>
                      <a:pt x="1244" y="682"/>
                    </a:lnTo>
                    <a:lnTo>
                      <a:pt x="1248" y="677"/>
                    </a:lnTo>
                    <a:lnTo>
                      <a:pt x="1252" y="672"/>
                    </a:lnTo>
                    <a:lnTo>
                      <a:pt x="1256" y="666"/>
                    </a:lnTo>
                    <a:lnTo>
                      <a:pt x="1262" y="653"/>
                    </a:lnTo>
                    <a:lnTo>
                      <a:pt x="1265" y="647"/>
                    </a:lnTo>
                    <a:lnTo>
                      <a:pt x="1267" y="640"/>
                    </a:lnTo>
                    <a:lnTo>
                      <a:pt x="1269" y="634"/>
                    </a:lnTo>
                    <a:lnTo>
                      <a:pt x="1271" y="627"/>
                    </a:lnTo>
                    <a:lnTo>
                      <a:pt x="1274" y="613"/>
                    </a:lnTo>
                    <a:lnTo>
                      <a:pt x="1275" y="606"/>
                    </a:lnTo>
                    <a:lnTo>
                      <a:pt x="1275" y="598"/>
                    </a:lnTo>
                    <a:lnTo>
                      <a:pt x="1276" y="583"/>
                    </a:lnTo>
                    <a:lnTo>
                      <a:pt x="1276" y="17"/>
                    </a:lnTo>
                    <a:lnTo>
                      <a:pt x="1445" y="17"/>
                    </a:lnTo>
                    <a:lnTo>
                      <a:pt x="1445" y="596"/>
                    </a:lnTo>
                    <a:lnTo>
                      <a:pt x="1445" y="613"/>
                    </a:lnTo>
                    <a:lnTo>
                      <a:pt x="1443" y="630"/>
                    </a:lnTo>
                    <a:lnTo>
                      <a:pt x="1441" y="646"/>
                    </a:lnTo>
                    <a:lnTo>
                      <a:pt x="1439" y="663"/>
                    </a:lnTo>
                    <a:lnTo>
                      <a:pt x="1435" y="678"/>
                    </a:lnTo>
                    <a:lnTo>
                      <a:pt x="1431" y="693"/>
                    </a:lnTo>
                    <a:lnTo>
                      <a:pt x="1426" y="707"/>
                    </a:lnTo>
                    <a:lnTo>
                      <a:pt x="1420" y="721"/>
                    </a:lnTo>
                    <a:lnTo>
                      <a:pt x="1414" y="734"/>
                    </a:lnTo>
                    <a:lnTo>
                      <a:pt x="1407" y="747"/>
                    </a:lnTo>
                    <a:lnTo>
                      <a:pt x="1399" y="760"/>
                    </a:lnTo>
                    <a:lnTo>
                      <a:pt x="1391" y="772"/>
                    </a:lnTo>
                    <a:lnTo>
                      <a:pt x="1387" y="778"/>
                    </a:lnTo>
                    <a:lnTo>
                      <a:pt x="1382" y="784"/>
                    </a:lnTo>
                    <a:lnTo>
                      <a:pt x="1373" y="795"/>
                    </a:lnTo>
                    <a:lnTo>
                      <a:pt x="1363" y="805"/>
                    </a:lnTo>
                    <a:lnTo>
                      <a:pt x="1357" y="810"/>
                    </a:lnTo>
                    <a:lnTo>
                      <a:pt x="1352" y="815"/>
                    </a:lnTo>
                    <a:lnTo>
                      <a:pt x="1341" y="824"/>
                    </a:lnTo>
                    <a:lnTo>
                      <a:pt x="1328" y="833"/>
                    </a:lnTo>
                    <a:lnTo>
                      <a:pt x="1316" y="841"/>
                    </a:lnTo>
                    <a:lnTo>
                      <a:pt x="1303" y="849"/>
                    </a:lnTo>
                    <a:lnTo>
                      <a:pt x="1290" y="856"/>
                    </a:lnTo>
                    <a:lnTo>
                      <a:pt x="1276" y="863"/>
                    </a:lnTo>
                    <a:lnTo>
                      <a:pt x="1262" y="868"/>
                    </a:lnTo>
                    <a:lnTo>
                      <a:pt x="1248" y="874"/>
                    </a:lnTo>
                    <a:lnTo>
                      <a:pt x="1233" y="879"/>
                    </a:lnTo>
                    <a:lnTo>
                      <a:pt x="1216" y="883"/>
                    </a:lnTo>
                    <a:lnTo>
                      <a:pt x="1201" y="886"/>
                    </a:lnTo>
                    <a:lnTo>
                      <a:pt x="1184" y="889"/>
                    </a:lnTo>
                    <a:lnTo>
                      <a:pt x="1168" y="891"/>
                    </a:lnTo>
                    <a:lnTo>
                      <a:pt x="1151" y="894"/>
                    </a:lnTo>
                    <a:lnTo>
                      <a:pt x="1134" y="895"/>
                    </a:lnTo>
                    <a:lnTo>
                      <a:pt x="1117" y="8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/>
              </a:p>
            </p:txBody>
          </p:sp>
          <p:sp>
            <p:nvSpPr>
              <p:cNvPr id="27" name="Freeform 8">
                <a:extLst>
                  <a:ext uri="{FF2B5EF4-FFF2-40B4-BE49-F238E27FC236}">
                    <a16:creationId xmlns:a16="http://schemas.microsoft.com/office/drawing/2014/main" id="{9E0C4835-80F8-1B49-BB30-5494C53CC98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610225" y="468313"/>
                <a:ext cx="350837" cy="260350"/>
              </a:xfrm>
              <a:custGeom>
                <a:avLst/>
                <a:gdLst>
                  <a:gd name="T0" fmla="*/ 168 w 661"/>
                  <a:gd name="T1" fmla="*/ 3 h 493"/>
                  <a:gd name="T2" fmla="*/ 186 w 661"/>
                  <a:gd name="T3" fmla="*/ 13 h 493"/>
                  <a:gd name="T4" fmla="*/ 205 w 661"/>
                  <a:gd name="T5" fmla="*/ 25 h 493"/>
                  <a:gd name="T6" fmla="*/ 227 w 661"/>
                  <a:gd name="T7" fmla="*/ 42 h 493"/>
                  <a:gd name="T8" fmla="*/ 242 w 661"/>
                  <a:gd name="T9" fmla="*/ 56 h 493"/>
                  <a:gd name="T10" fmla="*/ 254 w 661"/>
                  <a:gd name="T11" fmla="*/ 67 h 493"/>
                  <a:gd name="T12" fmla="*/ 270 w 661"/>
                  <a:gd name="T13" fmla="*/ 87 h 493"/>
                  <a:gd name="T14" fmla="*/ 286 w 661"/>
                  <a:gd name="T15" fmla="*/ 109 h 493"/>
                  <a:gd name="T16" fmla="*/ 313 w 661"/>
                  <a:gd name="T17" fmla="*/ 148 h 493"/>
                  <a:gd name="T18" fmla="*/ 344 w 661"/>
                  <a:gd name="T19" fmla="*/ 136 h 493"/>
                  <a:gd name="T20" fmla="*/ 472 w 661"/>
                  <a:gd name="T21" fmla="*/ 26 h 493"/>
                  <a:gd name="T22" fmla="*/ 486 w 661"/>
                  <a:gd name="T23" fmla="*/ 44 h 493"/>
                  <a:gd name="T24" fmla="*/ 505 w 661"/>
                  <a:gd name="T25" fmla="*/ 67 h 493"/>
                  <a:gd name="T26" fmla="*/ 524 w 661"/>
                  <a:gd name="T27" fmla="*/ 84 h 493"/>
                  <a:gd name="T28" fmla="*/ 537 w 661"/>
                  <a:gd name="T29" fmla="*/ 93 h 493"/>
                  <a:gd name="T30" fmla="*/ 562 w 661"/>
                  <a:gd name="T31" fmla="*/ 107 h 493"/>
                  <a:gd name="T32" fmla="*/ 584 w 661"/>
                  <a:gd name="T33" fmla="*/ 116 h 493"/>
                  <a:gd name="T34" fmla="*/ 604 w 661"/>
                  <a:gd name="T35" fmla="*/ 120 h 493"/>
                  <a:gd name="T36" fmla="*/ 618 w 661"/>
                  <a:gd name="T37" fmla="*/ 121 h 493"/>
                  <a:gd name="T38" fmla="*/ 626 w 661"/>
                  <a:gd name="T39" fmla="*/ 121 h 493"/>
                  <a:gd name="T40" fmla="*/ 482 w 661"/>
                  <a:gd name="T41" fmla="*/ 248 h 493"/>
                  <a:gd name="T42" fmla="*/ 507 w 661"/>
                  <a:gd name="T43" fmla="*/ 248 h 493"/>
                  <a:gd name="T44" fmla="*/ 539 w 661"/>
                  <a:gd name="T45" fmla="*/ 249 h 493"/>
                  <a:gd name="T46" fmla="*/ 564 w 661"/>
                  <a:gd name="T47" fmla="*/ 251 h 493"/>
                  <a:gd name="T48" fmla="*/ 590 w 661"/>
                  <a:gd name="T49" fmla="*/ 256 h 493"/>
                  <a:gd name="T50" fmla="*/ 619 w 661"/>
                  <a:gd name="T51" fmla="*/ 264 h 493"/>
                  <a:gd name="T52" fmla="*/ 647 w 661"/>
                  <a:gd name="T53" fmla="*/ 277 h 493"/>
                  <a:gd name="T54" fmla="*/ 661 w 661"/>
                  <a:gd name="T55" fmla="*/ 285 h 493"/>
                  <a:gd name="T56" fmla="*/ 501 w 661"/>
                  <a:gd name="T57" fmla="*/ 420 h 493"/>
                  <a:gd name="T58" fmla="*/ 471 w 661"/>
                  <a:gd name="T59" fmla="*/ 404 h 493"/>
                  <a:gd name="T60" fmla="*/ 456 w 661"/>
                  <a:gd name="T61" fmla="*/ 397 h 493"/>
                  <a:gd name="T62" fmla="*/ 434 w 661"/>
                  <a:gd name="T63" fmla="*/ 390 h 493"/>
                  <a:gd name="T64" fmla="*/ 413 w 661"/>
                  <a:gd name="T65" fmla="*/ 385 h 493"/>
                  <a:gd name="T66" fmla="*/ 386 w 661"/>
                  <a:gd name="T67" fmla="*/ 381 h 493"/>
                  <a:gd name="T68" fmla="*/ 361 w 661"/>
                  <a:gd name="T69" fmla="*/ 380 h 493"/>
                  <a:gd name="T70" fmla="*/ 327 w 661"/>
                  <a:gd name="T71" fmla="*/ 381 h 493"/>
                  <a:gd name="T72" fmla="*/ 254 w 661"/>
                  <a:gd name="T73" fmla="*/ 434 h 493"/>
                  <a:gd name="T74" fmla="*/ 185 w 661"/>
                  <a:gd name="T75" fmla="*/ 489 h 493"/>
                  <a:gd name="T76" fmla="*/ 175 w 661"/>
                  <a:gd name="T77" fmla="*/ 491 h 493"/>
                  <a:gd name="T78" fmla="*/ 158 w 661"/>
                  <a:gd name="T79" fmla="*/ 493 h 493"/>
                  <a:gd name="T80" fmla="*/ 136 w 661"/>
                  <a:gd name="T81" fmla="*/ 492 h 493"/>
                  <a:gd name="T82" fmla="*/ 116 w 661"/>
                  <a:gd name="T83" fmla="*/ 487 h 493"/>
                  <a:gd name="T84" fmla="*/ 95 w 661"/>
                  <a:gd name="T85" fmla="*/ 479 h 493"/>
                  <a:gd name="T86" fmla="*/ 80 w 661"/>
                  <a:gd name="T87" fmla="*/ 471 h 493"/>
                  <a:gd name="T88" fmla="*/ 65 w 661"/>
                  <a:gd name="T89" fmla="*/ 459 h 493"/>
                  <a:gd name="T90" fmla="*/ 50 w 661"/>
                  <a:gd name="T91" fmla="*/ 446 h 493"/>
                  <a:gd name="T92" fmla="*/ 34 w 661"/>
                  <a:gd name="T93" fmla="*/ 430 h 493"/>
                  <a:gd name="T94" fmla="*/ 90 w 661"/>
                  <a:gd name="T95" fmla="*/ 351 h 493"/>
                  <a:gd name="T96" fmla="*/ 163 w 661"/>
                  <a:gd name="T97" fmla="*/ 290 h 493"/>
                  <a:gd name="T98" fmla="*/ 155 w 661"/>
                  <a:gd name="T99" fmla="*/ 281 h 493"/>
                  <a:gd name="T100" fmla="*/ 131 w 661"/>
                  <a:gd name="T101" fmla="*/ 247 h 493"/>
                  <a:gd name="T102" fmla="*/ 113 w 661"/>
                  <a:gd name="T103" fmla="*/ 224 h 493"/>
                  <a:gd name="T104" fmla="*/ 92 w 661"/>
                  <a:gd name="T105" fmla="*/ 201 h 493"/>
                  <a:gd name="T106" fmla="*/ 67 w 661"/>
                  <a:gd name="T107" fmla="*/ 178 h 493"/>
                  <a:gd name="T108" fmla="*/ 36 w 661"/>
                  <a:gd name="T109" fmla="*/ 155 h 493"/>
                  <a:gd name="T110" fmla="*/ 9 w 661"/>
                  <a:gd name="T111" fmla="*/ 140 h 493"/>
                  <a:gd name="T112" fmla="*/ 161 w 661"/>
                  <a:gd name="T113" fmla="*/ 0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61" h="493">
                    <a:moveTo>
                      <a:pt x="161" y="0"/>
                    </a:moveTo>
                    <a:lnTo>
                      <a:pt x="168" y="3"/>
                    </a:lnTo>
                    <a:lnTo>
                      <a:pt x="176" y="7"/>
                    </a:lnTo>
                    <a:lnTo>
                      <a:pt x="186" y="13"/>
                    </a:lnTo>
                    <a:lnTo>
                      <a:pt x="198" y="20"/>
                    </a:lnTo>
                    <a:lnTo>
                      <a:pt x="205" y="25"/>
                    </a:lnTo>
                    <a:lnTo>
                      <a:pt x="212" y="30"/>
                    </a:lnTo>
                    <a:lnTo>
                      <a:pt x="227" y="42"/>
                    </a:lnTo>
                    <a:lnTo>
                      <a:pt x="234" y="49"/>
                    </a:lnTo>
                    <a:lnTo>
                      <a:pt x="242" y="56"/>
                    </a:lnTo>
                    <a:lnTo>
                      <a:pt x="248" y="61"/>
                    </a:lnTo>
                    <a:lnTo>
                      <a:pt x="254" y="67"/>
                    </a:lnTo>
                    <a:lnTo>
                      <a:pt x="264" y="80"/>
                    </a:lnTo>
                    <a:lnTo>
                      <a:pt x="270" y="87"/>
                    </a:lnTo>
                    <a:lnTo>
                      <a:pt x="275" y="94"/>
                    </a:lnTo>
                    <a:lnTo>
                      <a:pt x="286" y="109"/>
                    </a:lnTo>
                    <a:lnTo>
                      <a:pt x="305" y="137"/>
                    </a:lnTo>
                    <a:lnTo>
                      <a:pt x="313" y="148"/>
                    </a:lnTo>
                    <a:lnTo>
                      <a:pt x="320" y="157"/>
                    </a:lnTo>
                    <a:lnTo>
                      <a:pt x="344" y="136"/>
                    </a:lnTo>
                    <a:lnTo>
                      <a:pt x="397" y="91"/>
                    </a:lnTo>
                    <a:lnTo>
                      <a:pt x="472" y="26"/>
                    </a:lnTo>
                    <a:lnTo>
                      <a:pt x="479" y="35"/>
                    </a:lnTo>
                    <a:lnTo>
                      <a:pt x="486" y="44"/>
                    </a:lnTo>
                    <a:lnTo>
                      <a:pt x="499" y="60"/>
                    </a:lnTo>
                    <a:lnTo>
                      <a:pt x="505" y="67"/>
                    </a:lnTo>
                    <a:lnTo>
                      <a:pt x="511" y="73"/>
                    </a:lnTo>
                    <a:lnTo>
                      <a:pt x="524" y="84"/>
                    </a:lnTo>
                    <a:lnTo>
                      <a:pt x="531" y="89"/>
                    </a:lnTo>
                    <a:lnTo>
                      <a:pt x="537" y="93"/>
                    </a:lnTo>
                    <a:lnTo>
                      <a:pt x="550" y="101"/>
                    </a:lnTo>
                    <a:lnTo>
                      <a:pt x="562" y="107"/>
                    </a:lnTo>
                    <a:lnTo>
                      <a:pt x="574" y="111"/>
                    </a:lnTo>
                    <a:lnTo>
                      <a:pt x="584" y="116"/>
                    </a:lnTo>
                    <a:lnTo>
                      <a:pt x="594" y="118"/>
                    </a:lnTo>
                    <a:lnTo>
                      <a:pt x="604" y="120"/>
                    </a:lnTo>
                    <a:lnTo>
                      <a:pt x="611" y="121"/>
                    </a:lnTo>
                    <a:lnTo>
                      <a:pt x="618" y="121"/>
                    </a:lnTo>
                    <a:lnTo>
                      <a:pt x="622" y="121"/>
                    </a:lnTo>
                    <a:lnTo>
                      <a:pt x="626" y="121"/>
                    </a:lnTo>
                    <a:lnTo>
                      <a:pt x="475" y="247"/>
                    </a:lnTo>
                    <a:lnTo>
                      <a:pt x="482" y="248"/>
                    </a:lnTo>
                    <a:lnTo>
                      <a:pt x="490" y="248"/>
                    </a:lnTo>
                    <a:lnTo>
                      <a:pt x="507" y="248"/>
                    </a:lnTo>
                    <a:lnTo>
                      <a:pt x="528" y="249"/>
                    </a:lnTo>
                    <a:lnTo>
                      <a:pt x="539" y="249"/>
                    </a:lnTo>
                    <a:lnTo>
                      <a:pt x="551" y="250"/>
                    </a:lnTo>
                    <a:lnTo>
                      <a:pt x="564" y="251"/>
                    </a:lnTo>
                    <a:lnTo>
                      <a:pt x="577" y="253"/>
                    </a:lnTo>
                    <a:lnTo>
                      <a:pt x="590" y="256"/>
                    </a:lnTo>
                    <a:lnTo>
                      <a:pt x="605" y="259"/>
                    </a:lnTo>
                    <a:lnTo>
                      <a:pt x="619" y="264"/>
                    </a:lnTo>
                    <a:lnTo>
                      <a:pt x="633" y="270"/>
                    </a:lnTo>
                    <a:lnTo>
                      <a:pt x="647" y="277"/>
                    </a:lnTo>
                    <a:lnTo>
                      <a:pt x="654" y="281"/>
                    </a:lnTo>
                    <a:lnTo>
                      <a:pt x="661" y="285"/>
                    </a:lnTo>
                    <a:lnTo>
                      <a:pt x="581" y="354"/>
                    </a:lnTo>
                    <a:lnTo>
                      <a:pt x="501" y="420"/>
                    </a:lnTo>
                    <a:lnTo>
                      <a:pt x="487" y="411"/>
                    </a:lnTo>
                    <a:lnTo>
                      <a:pt x="471" y="404"/>
                    </a:lnTo>
                    <a:lnTo>
                      <a:pt x="464" y="400"/>
                    </a:lnTo>
                    <a:lnTo>
                      <a:pt x="456" y="397"/>
                    </a:lnTo>
                    <a:lnTo>
                      <a:pt x="442" y="392"/>
                    </a:lnTo>
                    <a:lnTo>
                      <a:pt x="434" y="390"/>
                    </a:lnTo>
                    <a:lnTo>
                      <a:pt x="427" y="388"/>
                    </a:lnTo>
                    <a:lnTo>
                      <a:pt x="413" y="385"/>
                    </a:lnTo>
                    <a:lnTo>
                      <a:pt x="399" y="383"/>
                    </a:lnTo>
                    <a:lnTo>
                      <a:pt x="386" y="381"/>
                    </a:lnTo>
                    <a:lnTo>
                      <a:pt x="374" y="380"/>
                    </a:lnTo>
                    <a:lnTo>
                      <a:pt x="361" y="380"/>
                    </a:lnTo>
                    <a:lnTo>
                      <a:pt x="342" y="380"/>
                    </a:lnTo>
                    <a:lnTo>
                      <a:pt x="327" y="381"/>
                    </a:lnTo>
                    <a:lnTo>
                      <a:pt x="318" y="381"/>
                    </a:lnTo>
                    <a:lnTo>
                      <a:pt x="254" y="434"/>
                    </a:lnTo>
                    <a:lnTo>
                      <a:pt x="189" y="488"/>
                    </a:lnTo>
                    <a:lnTo>
                      <a:pt x="185" y="489"/>
                    </a:lnTo>
                    <a:lnTo>
                      <a:pt x="181" y="490"/>
                    </a:lnTo>
                    <a:lnTo>
                      <a:pt x="175" y="491"/>
                    </a:lnTo>
                    <a:lnTo>
                      <a:pt x="167" y="493"/>
                    </a:lnTo>
                    <a:lnTo>
                      <a:pt x="158" y="493"/>
                    </a:lnTo>
                    <a:lnTo>
                      <a:pt x="147" y="493"/>
                    </a:lnTo>
                    <a:lnTo>
                      <a:pt x="136" y="492"/>
                    </a:lnTo>
                    <a:lnTo>
                      <a:pt x="122" y="489"/>
                    </a:lnTo>
                    <a:lnTo>
                      <a:pt x="116" y="487"/>
                    </a:lnTo>
                    <a:lnTo>
                      <a:pt x="109" y="485"/>
                    </a:lnTo>
                    <a:lnTo>
                      <a:pt x="95" y="479"/>
                    </a:lnTo>
                    <a:lnTo>
                      <a:pt x="88" y="475"/>
                    </a:lnTo>
                    <a:lnTo>
                      <a:pt x="80" y="471"/>
                    </a:lnTo>
                    <a:lnTo>
                      <a:pt x="73" y="466"/>
                    </a:lnTo>
                    <a:lnTo>
                      <a:pt x="65" y="459"/>
                    </a:lnTo>
                    <a:lnTo>
                      <a:pt x="57" y="453"/>
                    </a:lnTo>
                    <a:lnTo>
                      <a:pt x="50" y="446"/>
                    </a:lnTo>
                    <a:lnTo>
                      <a:pt x="42" y="438"/>
                    </a:lnTo>
                    <a:lnTo>
                      <a:pt x="34" y="430"/>
                    </a:lnTo>
                    <a:lnTo>
                      <a:pt x="18" y="410"/>
                    </a:lnTo>
                    <a:lnTo>
                      <a:pt x="90" y="351"/>
                    </a:lnTo>
                    <a:lnTo>
                      <a:pt x="140" y="309"/>
                    </a:lnTo>
                    <a:lnTo>
                      <a:pt x="163" y="290"/>
                    </a:lnTo>
                    <a:lnTo>
                      <a:pt x="159" y="286"/>
                    </a:lnTo>
                    <a:lnTo>
                      <a:pt x="155" y="281"/>
                    </a:lnTo>
                    <a:lnTo>
                      <a:pt x="145" y="266"/>
                    </a:lnTo>
                    <a:lnTo>
                      <a:pt x="131" y="247"/>
                    </a:lnTo>
                    <a:lnTo>
                      <a:pt x="122" y="236"/>
                    </a:lnTo>
                    <a:lnTo>
                      <a:pt x="113" y="224"/>
                    </a:lnTo>
                    <a:lnTo>
                      <a:pt x="103" y="213"/>
                    </a:lnTo>
                    <a:lnTo>
                      <a:pt x="92" y="201"/>
                    </a:lnTo>
                    <a:lnTo>
                      <a:pt x="80" y="189"/>
                    </a:lnTo>
                    <a:lnTo>
                      <a:pt x="67" y="178"/>
                    </a:lnTo>
                    <a:lnTo>
                      <a:pt x="52" y="166"/>
                    </a:lnTo>
                    <a:lnTo>
                      <a:pt x="36" y="155"/>
                    </a:lnTo>
                    <a:lnTo>
                      <a:pt x="19" y="145"/>
                    </a:lnTo>
                    <a:lnTo>
                      <a:pt x="9" y="140"/>
                    </a:lnTo>
                    <a:lnTo>
                      <a:pt x="0" y="136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A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/>
              </a:p>
            </p:txBody>
          </p:sp>
        </p:grpSp>
      </p:grp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9EAFF258-D141-B842-BBD2-65128A7925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64446" y="6237312"/>
            <a:ext cx="1907759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88CEA-BEB8-414B-AEA5-355658E8E5AF}" type="datetime1">
              <a:rPr lang="fi-FI" smtClean="0"/>
              <a:pPr/>
              <a:t>30.10.2025</a:t>
            </a:fld>
            <a:endParaRPr lang="fi-FI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74A8020-4662-B54F-8B7B-E0F399128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12023" y="6237312"/>
            <a:ext cx="2952421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Esittäjä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57B0D038-7A68-0149-853C-64F219D9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206" y="6237312"/>
            <a:ext cx="575370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2E0FF02-2EAB-48AE-86A1-50CF72F987EA}" type="slidenum">
              <a:rPr lang="fi-FI" smtClean="0"/>
              <a:pPr/>
              <a:t>‹#›</a:t>
            </a:fld>
            <a:endParaRPr lang="fi-FI">
              <a:solidFill>
                <a:schemeClr val="tx1"/>
              </a:solidFill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BDD73655-CE31-0A40-B619-DA40E9BC38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00150" y="476672"/>
            <a:ext cx="9791700" cy="432048"/>
          </a:xfrm>
        </p:spPr>
        <p:txBody>
          <a:bodyPr anchor="b" anchorCtr="0"/>
          <a:lstStyle>
            <a:lvl1pPr marL="0" indent="0" algn="l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Lisää alaotsikko napsauttamalla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4E373CC5-BB30-8D48-BAA5-0AE7E63A29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00150" y="1052736"/>
            <a:ext cx="5399906" cy="2592308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4800" b="0" cap="all" spc="-1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Lisää otsikko napsauttamalla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C189F9-8F8E-484F-8A4C-86EA0540CF03}"/>
              </a:ext>
            </a:extLst>
          </p:cNvPr>
          <p:cNvSpPr/>
          <p:nvPr userDrawn="1"/>
        </p:nvSpPr>
        <p:spPr>
          <a:xfrm>
            <a:off x="0" y="5876924"/>
            <a:ext cx="12192000" cy="88901"/>
          </a:xfrm>
          <a:prstGeom prst="rect">
            <a:avLst/>
          </a:prstGeom>
          <a:gradFill>
            <a:gsLst>
              <a:gs pos="0">
                <a:srgbClr val="28509B"/>
              </a:gs>
              <a:gs pos="30000">
                <a:srgbClr val="28509B"/>
              </a:gs>
              <a:gs pos="100000">
                <a:srgbClr val="00BFB8"/>
              </a:gs>
              <a:gs pos="100000">
                <a:srgbClr val="00BF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CE328F69-8E29-574E-922E-F7E00CC4AB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9456" y="6179417"/>
            <a:ext cx="4281218" cy="4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60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08CCA0-F615-8141-89DC-02D7B8842E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728"/>
            <a:ext cx="12192000" cy="587654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677491F-C2F4-084A-82E7-BB7099528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899401" y="-1588"/>
            <a:ext cx="4292599" cy="2422526"/>
            <a:chOff x="7899401" y="-1588"/>
            <a:chExt cx="4292599" cy="2422526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60EA33F-B6F5-A84B-B138-86CE7618EA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899401" y="-1588"/>
              <a:ext cx="4292599" cy="2422526"/>
            </a:xfrm>
            <a:custGeom>
              <a:avLst/>
              <a:gdLst>
                <a:gd name="T0" fmla="*/ 8111 w 8111"/>
                <a:gd name="T1" fmla="*/ 1579 h 4577"/>
                <a:gd name="T2" fmla="*/ 7683 w 8111"/>
                <a:gd name="T3" fmla="*/ 1954 h 4577"/>
                <a:gd name="T4" fmla="*/ 7256 w 8111"/>
                <a:gd name="T5" fmla="*/ 2329 h 4577"/>
                <a:gd name="T6" fmla="*/ 6828 w 8111"/>
                <a:gd name="T7" fmla="*/ 2703 h 4577"/>
                <a:gd name="T8" fmla="*/ 6400 w 8111"/>
                <a:gd name="T9" fmla="*/ 3078 h 4577"/>
                <a:gd name="T10" fmla="*/ 5973 w 8111"/>
                <a:gd name="T11" fmla="*/ 3452 h 4577"/>
                <a:gd name="T12" fmla="*/ 5545 w 8111"/>
                <a:gd name="T13" fmla="*/ 3828 h 4577"/>
                <a:gd name="T14" fmla="*/ 5118 w 8111"/>
                <a:gd name="T15" fmla="*/ 4202 h 4577"/>
                <a:gd name="T16" fmla="*/ 4690 w 8111"/>
                <a:gd name="T17" fmla="*/ 4577 h 4577"/>
                <a:gd name="T18" fmla="*/ 4550 w 8111"/>
                <a:gd name="T19" fmla="*/ 4353 h 4577"/>
                <a:gd name="T20" fmla="*/ 4408 w 8111"/>
                <a:gd name="T21" fmla="*/ 4134 h 4577"/>
                <a:gd name="T22" fmla="*/ 4337 w 8111"/>
                <a:gd name="T23" fmla="*/ 4027 h 4577"/>
                <a:gd name="T24" fmla="*/ 4265 w 8111"/>
                <a:gd name="T25" fmla="*/ 3922 h 4577"/>
                <a:gd name="T26" fmla="*/ 4121 w 8111"/>
                <a:gd name="T27" fmla="*/ 3716 h 4577"/>
                <a:gd name="T28" fmla="*/ 3977 w 8111"/>
                <a:gd name="T29" fmla="*/ 3515 h 4577"/>
                <a:gd name="T30" fmla="*/ 3831 w 8111"/>
                <a:gd name="T31" fmla="*/ 3320 h 4577"/>
                <a:gd name="T32" fmla="*/ 3684 w 8111"/>
                <a:gd name="T33" fmla="*/ 3131 h 4577"/>
                <a:gd name="T34" fmla="*/ 3612 w 8111"/>
                <a:gd name="T35" fmla="*/ 3039 h 4577"/>
                <a:gd name="T36" fmla="*/ 3538 w 8111"/>
                <a:gd name="T37" fmla="*/ 2947 h 4577"/>
                <a:gd name="T38" fmla="*/ 3390 w 8111"/>
                <a:gd name="T39" fmla="*/ 2770 h 4577"/>
                <a:gd name="T40" fmla="*/ 3243 w 8111"/>
                <a:gd name="T41" fmla="*/ 2597 h 4577"/>
                <a:gd name="T42" fmla="*/ 3093 w 8111"/>
                <a:gd name="T43" fmla="*/ 2430 h 4577"/>
                <a:gd name="T44" fmla="*/ 2945 w 8111"/>
                <a:gd name="T45" fmla="*/ 2267 h 4577"/>
                <a:gd name="T46" fmla="*/ 2796 w 8111"/>
                <a:gd name="T47" fmla="*/ 2111 h 4577"/>
                <a:gd name="T48" fmla="*/ 2647 w 8111"/>
                <a:gd name="T49" fmla="*/ 1959 h 4577"/>
                <a:gd name="T50" fmla="*/ 2496 w 8111"/>
                <a:gd name="T51" fmla="*/ 1811 h 4577"/>
                <a:gd name="T52" fmla="*/ 2347 w 8111"/>
                <a:gd name="T53" fmla="*/ 1670 h 4577"/>
                <a:gd name="T54" fmla="*/ 2198 w 8111"/>
                <a:gd name="T55" fmla="*/ 1533 h 4577"/>
                <a:gd name="T56" fmla="*/ 2123 w 8111"/>
                <a:gd name="T57" fmla="*/ 1466 h 4577"/>
                <a:gd name="T58" fmla="*/ 2047 w 8111"/>
                <a:gd name="T59" fmla="*/ 1401 h 4577"/>
                <a:gd name="T60" fmla="*/ 1898 w 8111"/>
                <a:gd name="T61" fmla="*/ 1273 h 4577"/>
                <a:gd name="T62" fmla="*/ 1749 w 8111"/>
                <a:gd name="T63" fmla="*/ 1150 h 4577"/>
                <a:gd name="T64" fmla="*/ 1600 w 8111"/>
                <a:gd name="T65" fmla="*/ 1031 h 4577"/>
                <a:gd name="T66" fmla="*/ 1451 w 8111"/>
                <a:gd name="T67" fmla="*/ 917 h 4577"/>
                <a:gd name="T68" fmla="*/ 1303 w 8111"/>
                <a:gd name="T69" fmla="*/ 807 h 4577"/>
                <a:gd name="T70" fmla="*/ 1156 w 8111"/>
                <a:gd name="T71" fmla="*/ 702 h 4577"/>
                <a:gd name="T72" fmla="*/ 1009 w 8111"/>
                <a:gd name="T73" fmla="*/ 600 h 4577"/>
                <a:gd name="T74" fmla="*/ 861 w 8111"/>
                <a:gd name="T75" fmla="*/ 502 h 4577"/>
                <a:gd name="T76" fmla="*/ 716 w 8111"/>
                <a:gd name="T77" fmla="*/ 409 h 4577"/>
                <a:gd name="T78" fmla="*/ 571 w 8111"/>
                <a:gd name="T79" fmla="*/ 320 h 4577"/>
                <a:gd name="T80" fmla="*/ 427 w 8111"/>
                <a:gd name="T81" fmla="*/ 234 h 4577"/>
                <a:gd name="T82" fmla="*/ 283 w 8111"/>
                <a:gd name="T83" fmla="*/ 152 h 4577"/>
                <a:gd name="T84" fmla="*/ 141 w 8111"/>
                <a:gd name="T85" fmla="*/ 75 h 4577"/>
                <a:gd name="T86" fmla="*/ 0 w 8111"/>
                <a:gd name="T87" fmla="*/ 0 h 4577"/>
                <a:gd name="T88" fmla="*/ 506 w 8111"/>
                <a:gd name="T89" fmla="*/ 0 h 4577"/>
                <a:gd name="T90" fmla="*/ 1014 w 8111"/>
                <a:gd name="T91" fmla="*/ 0 h 4577"/>
                <a:gd name="T92" fmla="*/ 1520 w 8111"/>
                <a:gd name="T93" fmla="*/ 0 h 4577"/>
                <a:gd name="T94" fmla="*/ 2027 w 8111"/>
                <a:gd name="T95" fmla="*/ 0 h 4577"/>
                <a:gd name="T96" fmla="*/ 2534 w 8111"/>
                <a:gd name="T97" fmla="*/ 0 h 4577"/>
                <a:gd name="T98" fmla="*/ 3041 w 8111"/>
                <a:gd name="T99" fmla="*/ 0 h 4577"/>
                <a:gd name="T100" fmla="*/ 3548 w 8111"/>
                <a:gd name="T101" fmla="*/ 0 h 4577"/>
                <a:gd name="T102" fmla="*/ 4056 w 8111"/>
                <a:gd name="T103" fmla="*/ 0 h 4577"/>
                <a:gd name="T104" fmla="*/ 4562 w 8111"/>
                <a:gd name="T105" fmla="*/ 0 h 4577"/>
                <a:gd name="T106" fmla="*/ 5069 w 8111"/>
                <a:gd name="T107" fmla="*/ 0 h 4577"/>
                <a:gd name="T108" fmla="*/ 5575 w 8111"/>
                <a:gd name="T109" fmla="*/ 0 h 4577"/>
                <a:gd name="T110" fmla="*/ 6083 w 8111"/>
                <a:gd name="T111" fmla="*/ 0 h 4577"/>
                <a:gd name="T112" fmla="*/ 6589 w 8111"/>
                <a:gd name="T113" fmla="*/ 0 h 4577"/>
                <a:gd name="T114" fmla="*/ 7096 w 8111"/>
                <a:gd name="T115" fmla="*/ 0 h 4577"/>
                <a:gd name="T116" fmla="*/ 7604 w 8111"/>
                <a:gd name="T117" fmla="*/ 0 h 4577"/>
                <a:gd name="T118" fmla="*/ 8111 w 8111"/>
                <a:gd name="T119" fmla="*/ 0 h 4577"/>
                <a:gd name="T120" fmla="*/ 8111 w 8111"/>
                <a:gd name="T121" fmla="*/ 790 h 4577"/>
                <a:gd name="T122" fmla="*/ 8111 w 8111"/>
                <a:gd name="T123" fmla="*/ 1579 h 4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11" h="4577">
                  <a:moveTo>
                    <a:pt x="8111" y="1579"/>
                  </a:moveTo>
                  <a:lnTo>
                    <a:pt x="7683" y="1954"/>
                  </a:lnTo>
                  <a:lnTo>
                    <a:pt x="7256" y="2329"/>
                  </a:lnTo>
                  <a:lnTo>
                    <a:pt x="6828" y="2703"/>
                  </a:lnTo>
                  <a:lnTo>
                    <a:pt x="6400" y="3078"/>
                  </a:lnTo>
                  <a:lnTo>
                    <a:pt x="5973" y="3452"/>
                  </a:lnTo>
                  <a:lnTo>
                    <a:pt x="5545" y="3828"/>
                  </a:lnTo>
                  <a:lnTo>
                    <a:pt x="5118" y="4202"/>
                  </a:lnTo>
                  <a:lnTo>
                    <a:pt x="4690" y="4577"/>
                  </a:lnTo>
                  <a:lnTo>
                    <a:pt x="4550" y="4353"/>
                  </a:lnTo>
                  <a:lnTo>
                    <a:pt x="4408" y="4134"/>
                  </a:lnTo>
                  <a:lnTo>
                    <a:pt x="4337" y="4027"/>
                  </a:lnTo>
                  <a:lnTo>
                    <a:pt x="4265" y="3922"/>
                  </a:lnTo>
                  <a:lnTo>
                    <a:pt x="4121" y="3716"/>
                  </a:lnTo>
                  <a:lnTo>
                    <a:pt x="3977" y="3515"/>
                  </a:lnTo>
                  <a:lnTo>
                    <a:pt x="3831" y="3320"/>
                  </a:lnTo>
                  <a:lnTo>
                    <a:pt x="3684" y="3131"/>
                  </a:lnTo>
                  <a:lnTo>
                    <a:pt x="3612" y="3039"/>
                  </a:lnTo>
                  <a:lnTo>
                    <a:pt x="3538" y="2947"/>
                  </a:lnTo>
                  <a:lnTo>
                    <a:pt x="3390" y="2770"/>
                  </a:lnTo>
                  <a:lnTo>
                    <a:pt x="3243" y="2597"/>
                  </a:lnTo>
                  <a:lnTo>
                    <a:pt x="3093" y="2430"/>
                  </a:lnTo>
                  <a:lnTo>
                    <a:pt x="2945" y="2267"/>
                  </a:lnTo>
                  <a:lnTo>
                    <a:pt x="2796" y="2111"/>
                  </a:lnTo>
                  <a:lnTo>
                    <a:pt x="2647" y="1959"/>
                  </a:lnTo>
                  <a:lnTo>
                    <a:pt x="2496" y="1811"/>
                  </a:lnTo>
                  <a:lnTo>
                    <a:pt x="2347" y="1670"/>
                  </a:lnTo>
                  <a:lnTo>
                    <a:pt x="2198" y="1533"/>
                  </a:lnTo>
                  <a:lnTo>
                    <a:pt x="2123" y="1466"/>
                  </a:lnTo>
                  <a:lnTo>
                    <a:pt x="2047" y="1401"/>
                  </a:lnTo>
                  <a:lnTo>
                    <a:pt x="1898" y="1273"/>
                  </a:lnTo>
                  <a:lnTo>
                    <a:pt x="1749" y="1150"/>
                  </a:lnTo>
                  <a:lnTo>
                    <a:pt x="1600" y="1031"/>
                  </a:lnTo>
                  <a:lnTo>
                    <a:pt x="1451" y="917"/>
                  </a:lnTo>
                  <a:lnTo>
                    <a:pt x="1303" y="807"/>
                  </a:lnTo>
                  <a:lnTo>
                    <a:pt x="1156" y="702"/>
                  </a:lnTo>
                  <a:lnTo>
                    <a:pt x="1009" y="600"/>
                  </a:lnTo>
                  <a:lnTo>
                    <a:pt x="861" y="502"/>
                  </a:lnTo>
                  <a:lnTo>
                    <a:pt x="716" y="409"/>
                  </a:lnTo>
                  <a:lnTo>
                    <a:pt x="571" y="320"/>
                  </a:lnTo>
                  <a:lnTo>
                    <a:pt x="427" y="234"/>
                  </a:lnTo>
                  <a:lnTo>
                    <a:pt x="283" y="152"/>
                  </a:lnTo>
                  <a:lnTo>
                    <a:pt x="141" y="75"/>
                  </a:lnTo>
                  <a:lnTo>
                    <a:pt x="0" y="0"/>
                  </a:lnTo>
                  <a:lnTo>
                    <a:pt x="506" y="0"/>
                  </a:lnTo>
                  <a:lnTo>
                    <a:pt x="1014" y="0"/>
                  </a:lnTo>
                  <a:lnTo>
                    <a:pt x="1520" y="0"/>
                  </a:lnTo>
                  <a:lnTo>
                    <a:pt x="2027" y="0"/>
                  </a:lnTo>
                  <a:lnTo>
                    <a:pt x="2534" y="0"/>
                  </a:lnTo>
                  <a:lnTo>
                    <a:pt x="3041" y="0"/>
                  </a:lnTo>
                  <a:lnTo>
                    <a:pt x="3548" y="0"/>
                  </a:lnTo>
                  <a:lnTo>
                    <a:pt x="4056" y="0"/>
                  </a:lnTo>
                  <a:lnTo>
                    <a:pt x="4562" y="0"/>
                  </a:lnTo>
                  <a:lnTo>
                    <a:pt x="5069" y="0"/>
                  </a:lnTo>
                  <a:lnTo>
                    <a:pt x="5575" y="0"/>
                  </a:lnTo>
                  <a:lnTo>
                    <a:pt x="6083" y="0"/>
                  </a:lnTo>
                  <a:lnTo>
                    <a:pt x="6589" y="0"/>
                  </a:lnTo>
                  <a:lnTo>
                    <a:pt x="7096" y="0"/>
                  </a:lnTo>
                  <a:lnTo>
                    <a:pt x="7604" y="0"/>
                  </a:lnTo>
                  <a:lnTo>
                    <a:pt x="8111" y="0"/>
                  </a:lnTo>
                  <a:lnTo>
                    <a:pt x="8111" y="790"/>
                  </a:lnTo>
                  <a:lnTo>
                    <a:pt x="8111" y="15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3600481-18D8-C642-AA22-CB0E0A1A839F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10039814" y="477538"/>
              <a:ext cx="1416840" cy="648000"/>
              <a:chOff x="4471987" y="468313"/>
              <a:chExt cx="1489075" cy="681037"/>
            </a:xfrm>
          </p:grpSpPr>
          <p:sp>
            <p:nvSpPr>
              <p:cNvPr id="25" name="Freeform 7">
                <a:extLst>
                  <a:ext uri="{FF2B5EF4-FFF2-40B4-BE49-F238E27FC236}">
                    <a16:creationId xmlns:a16="http://schemas.microsoft.com/office/drawing/2014/main" id="{BB006915-90D9-DB46-8B74-38660BCC3691}"/>
                  </a:ext>
                </a:extLst>
              </p:cNvPr>
              <p:cNvSpPr>
                <a:spLocks noEditPoints="1"/>
              </p:cNvSpPr>
              <p:nvPr userDrawn="1"/>
            </p:nvSpPr>
            <p:spPr bwMode="auto">
              <a:xfrm>
                <a:off x="4471987" y="676275"/>
                <a:ext cx="1152525" cy="473075"/>
              </a:xfrm>
              <a:custGeom>
                <a:avLst/>
                <a:gdLst>
                  <a:gd name="T0" fmla="*/ 1772 w 2177"/>
                  <a:gd name="T1" fmla="*/ 886 h 895"/>
                  <a:gd name="T2" fmla="*/ 1669 w 2177"/>
                  <a:gd name="T3" fmla="*/ 849 h 895"/>
                  <a:gd name="T4" fmla="*/ 1590 w 2177"/>
                  <a:gd name="T5" fmla="*/ 788 h 895"/>
                  <a:gd name="T6" fmla="*/ 1541 w 2177"/>
                  <a:gd name="T7" fmla="*/ 717 h 895"/>
                  <a:gd name="T8" fmla="*/ 1701 w 2177"/>
                  <a:gd name="T9" fmla="*/ 651 h 895"/>
                  <a:gd name="T10" fmla="*/ 1761 w 2177"/>
                  <a:gd name="T11" fmla="*/ 705 h 895"/>
                  <a:gd name="T12" fmla="*/ 1850 w 2177"/>
                  <a:gd name="T13" fmla="*/ 728 h 895"/>
                  <a:gd name="T14" fmla="*/ 1947 w 2177"/>
                  <a:gd name="T15" fmla="*/ 717 h 895"/>
                  <a:gd name="T16" fmla="*/ 1990 w 2177"/>
                  <a:gd name="T17" fmla="*/ 688 h 895"/>
                  <a:gd name="T18" fmla="*/ 2006 w 2177"/>
                  <a:gd name="T19" fmla="*/ 632 h 895"/>
                  <a:gd name="T20" fmla="*/ 1989 w 2177"/>
                  <a:gd name="T21" fmla="*/ 588 h 895"/>
                  <a:gd name="T22" fmla="*/ 1904 w 2177"/>
                  <a:gd name="T23" fmla="*/ 538 h 895"/>
                  <a:gd name="T24" fmla="*/ 1703 w 2177"/>
                  <a:gd name="T25" fmla="*/ 469 h 895"/>
                  <a:gd name="T26" fmla="*/ 1625 w 2177"/>
                  <a:gd name="T27" fmla="*/ 415 h 895"/>
                  <a:gd name="T28" fmla="*/ 1575 w 2177"/>
                  <a:gd name="T29" fmla="*/ 337 h 895"/>
                  <a:gd name="T30" fmla="*/ 1562 w 2177"/>
                  <a:gd name="T31" fmla="*/ 241 h 895"/>
                  <a:gd name="T32" fmla="*/ 1592 w 2177"/>
                  <a:gd name="T33" fmla="*/ 136 h 895"/>
                  <a:gd name="T34" fmla="*/ 1658 w 2177"/>
                  <a:gd name="T35" fmla="*/ 59 h 895"/>
                  <a:gd name="T36" fmla="*/ 1751 w 2177"/>
                  <a:gd name="T37" fmla="*/ 13 h 895"/>
                  <a:gd name="T38" fmla="*/ 1871 w 2177"/>
                  <a:gd name="T39" fmla="*/ 1 h 895"/>
                  <a:gd name="T40" fmla="*/ 1967 w 2177"/>
                  <a:gd name="T41" fmla="*/ 21 h 895"/>
                  <a:gd name="T42" fmla="*/ 2049 w 2177"/>
                  <a:gd name="T43" fmla="*/ 64 h 895"/>
                  <a:gd name="T44" fmla="*/ 2121 w 2177"/>
                  <a:gd name="T45" fmla="*/ 140 h 895"/>
                  <a:gd name="T46" fmla="*/ 2003 w 2177"/>
                  <a:gd name="T47" fmla="*/ 263 h 895"/>
                  <a:gd name="T48" fmla="*/ 1953 w 2177"/>
                  <a:gd name="T49" fmla="*/ 200 h 895"/>
                  <a:gd name="T50" fmla="*/ 1902 w 2177"/>
                  <a:gd name="T51" fmla="*/ 173 h 895"/>
                  <a:gd name="T52" fmla="*/ 1807 w 2177"/>
                  <a:gd name="T53" fmla="*/ 168 h 895"/>
                  <a:gd name="T54" fmla="*/ 1748 w 2177"/>
                  <a:gd name="T55" fmla="*/ 203 h 895"/>
                  <a:gd name="T56" fmla="*/ 1732 w 2177"/>
                  <a:gd name="T57" fmla="*/ 260 h 895"/>
                  <a:gd name="T58" fmla="*/ 1752 w 2177"/>
                  <a:gd name="T59" fmla="*/ 305 h 895"/>
                  <a:gd name="T60" fmla="*/ 1832 w 2177"/>
                  <a:gd name="T61" fmla="*/ 350 h 895"/>
                  <a:gd name="T62" fmla="*/ 2043 w 2177"/>
                  <a:gd name="T63" fmla="*/ 428 h 895"/>
                  <a:gd name="T64" fmla="*/ 2131 w 2177"/>
                  <a:gd name="T65" fmla="*/ 495 h 895"/>
                  <a:gd name="T66" fmla="*/ 2170 w 2177"/>
                  <a:gd name="T67" fmla="*/ 576 h 895"/>
                  <a:gd name="T68" fmla="*/ 2171 w 2177"/>
                  <a:gd name="T69" fmla="*/ 693 h 895"/>
                  <a:gd name="T70" fmla="*/ 2126 w 2177"/>
                  <a:gd name="T71" fmla="*/ 789 h 895"/>
                  <a:gd name="T72" fmla="*/ 2056 w 2177"/>
                  <a:gd name="T73" fmla="*/ 848 h 895"/>
                  <a:gd name="T74" fmla="*/ 1946 w 2177"/>
                  <a:gd name="T75" fmla="*/ 887 h 895"/>
                  <a:gd name="T76" fmla="*/ 657 w 2177"/>
                  <a:gd name="T77" fmla="*/ 447 h 895"/>
                  <a:gd name="T78" fmla="*/ 0 w 2177"/>
                  <a:gd name="T79" fmla="*/ 17 h 895"/>
                  <a:gd name="T80" fmla="*/ 1064 w 2177"/>
                  <a:gd name="T81" fmla="*/ 891 h 895"/>
                  <a:gd name="T82" fmla="*/ 963 w 2177"/>
                  <a:gd name="T83" fmla="*/ 866 h 895"/>
                  <a:gd name="T84" fmla="*/ 871 w 2177"/>
                  <a:gd name="T85" fmla="*/ 805 h 895"/>
                  <a:gd name="T86" fmla="*/ 813 w 2177"/>
                  <a:gd name="T87" fmla="*/ 721 h 895"/>
                  <a:gd name="T88" fmla="*/ 788 w 2177"/>
                  <a:gd name="T89" fmla="*/ 596 h 895"/>
                  <a:gd name="T90" fmla="*/ 965 w 2177"/>
                  <a:gd name="T91" fmla="*/ 640 h 895"/>
                  <a:gd name="T92" fmla="*/ 1009 w 2177"/>
                  <a:gd name="T93" fmla="*/ 701 h 895"/>
                  <a:gd name="T94" fmla="*/ 1076 w 2177"/>
                  <a:gd name="T95" fmla="*/ 726 h 895"/>
                  <a:gd name="T96" fmla="*/ 1165 w 2177"/>
                  <a:gd name="T97" fmla="*/ 724 h 895"/>
                  <a:gd name="T98" fmla="*/ 1224 w 2177"/>
                  <a:gd name="T99" fmla="*/ 701 h 895"/>
                  <a:gd name="T100" fmla="*/ 1265 w 2177"/>
                  <a:gd name="T101" fmla="*/ 647 h 895"/>
                  <a:gd name="T102" fmla="*/ 1276 w 2177"/>
                  <a:gd name="T103" fmla="*/ 17 h 895"/>
                  <a:gd name="T104" fmla="*/ 1431 w 2177"/>
                  <a:gd name="T105" fmla="*/ 693 h 895"/>
                  <a:gd name="T106" fmla="*/ 1382 w 2177"/>
                  <a:gd name="T107" fmla="*/ 784 h 895"/>
                  <a:gd name="T108" fmla="*/ 1303 w 2177"/>
                  <a:gd name="T109" fmla="*/ 849 h 895"/>
                  <a:gd name="T110" fmla="*/ 1184 w 2177"/>
                  <a:gd name="T111" fmla="*/ 889 h 8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77" h="895">
                    <a:moveTo>
                      <a:pt x="1864" y="895"/>
                    </a:moveTo>
                    <a:lnTo>
                      <a:pt x="1848" y="895"/>
                    </a:lnTo>
                    <a:lnTo>
                      <a:pt x="1832" y="894"/>
                    </a:lnTo>
                    <a:lnTo>
                      <a:pt x="1817" y="893"/>
                    </a:lnTo>
                    <a:lnTo>
                      <a:pt x="1801" y="890"/>
                    </a:lnTo>
                    <a:lnTo>
                      <a:pt x="1793" y="889"/>
                    </a:lnTo>
                    <a:lnTo>
                      <a:pt x="1786" y="888"/>
                    </a:lnTo>
                    <a:lnTo>
                      <a:pt x="1772" y="886"/>
                    </a:lnTo>
                    <a:lnTo>
                      <a:pt x="1758" y="883"/>
                    </a:lnTo>
                    <a:lnTo>
                      <a:pt x="1744" y="879"/>
                    </a:lnTo>
                    <a:lnTo>
                      <a:pt x="1731" y="875"/>
                    </a:lnTo>
                    <a:lnTo>
                      <a:pt x="1718" y="871"/>
                    </a:lnTo>
                    <a:lnTo>
                      <a:pt x="1705" y="866"/>
                    </a:lnTo>
                    <a:lnTo>
                      <a:pt x="1693" y="861"/>
                    </a:lnTo>
                    <a:lnTo>
                      <a:pt x="1680" y="855"/>
                    </a:lnTo>
                    <a:lnTo>
                      <a:pt x="1669" y="849"/>
                    </a:lnTo>
                    <a:lnTo>
                      <a:pt x="1657" y="843"/>
                    </a:lnTo>
                    <a:lnTo>
                      <a:pt x="1647" y="836"/>
                    </a:lnTo>
                    <a:lnTo>
                      <a:pt x="1636" y="829"/>
                    </a:lnTo>
                    <a:lnTo>
                      <a:pt x="1626" y="822"/>
                    </a:lnTo>
                    <a:lnTo>
                      <a:pt x="1617" y="814"/>
                    </a:lnTo>
                    <a:lnTo>
                      <a:pt x="1608" y="806"/>
                    </a:lnTo>
                    <a:lnTo>
                      <a:pt x="1599" y="797"/>
                    </a:lnTo>
                    <a:lnTo>
                      <a:pt x="1590" y="788"/>
                    </a:lnTo>
                    <a:lnTo>
                      <a:pt x="1582" y="779"/>
                    </a:lnTo>
                    <a:lnTo>
                      <a:pt x="1575" y="769"/>
                    </a:lnTo>
                    <a:lnTo>
                      <a:pt x="1566" y="759"/>
                    </a:lnTo>
                    <a:lnTo>
                      <a:pt x="1559" y="749"/>
                    </a:lnTo>
                    <a:lnTo>
                      <a:pt x="1553" y="739"/>
                    </a:lnTo>
                    <a:lnTo>
                      <a:pt x="1550" y="733"/>
                    </a:lnTo>
                    <a:lnTo>
                      <a:pt x="1547" y="728"/>
                    </a:lnTo>
                    <a:lnTo>
                      <a:pt x="1541" y="717"/>
                    </a:lnTo>
                    <a:lnTo>
                      <a:pt x="1536" y="706"/>
                    </a:lnTo>
                    <a:lnTo>
                      <a:pt x="1531" y="694"/>
                    </a:lnTo>
                    <a:lnTo>
                      <a:pt x="1526" y="682"/>
                    </a:lnTo>
                    <a:lnTo>
                      <a:pt x="1671" y="597"/>
                    </a:lnTo>
                    <a:lnTo>
                      <a:pt x="1677" y="612"/>
                    </a:lnTo>
                    <a:lnTo>
                      <a:pt x="1684" y="626"/>
                    </a:lnTo>
                    <a:lnTo>
                      <a:pt x="1691" y="639"/>
                    </a:lnTo>
                    <a:lnTo>
                      <a:pt x="1701" y="651"/>
                    </a:lnTo>
                    <a:lnTo>
                      <a:pt x="1710" y="664"/>
                    </a:lnTo>
                    <a:lnTo>
                      <a:pt x="1719" y="674"/>
                    </a:lnTo>
                    <a:lnTo>
                      <a:pt x="1725" y="679"/>
                    </a:lnTo>
                    <a:lnTo>
                      <a:pt x="1730" y="684"/>
                    </a:lnTo>
                    <a:lnTo>
                      <a:pt x="1736" y="689"/>
                    </a:lnTo>
                    <a:lnTo>
                      <a:pt x="1742" y="693"/>
                    </a:lnTo>
                    <a:lnTo>
                      <a:pt x="1754" y="701"/>
                    </a:lnTo>
                    <a:lnTo>
                      <a:pt x="1761" y="705"/>
                    </a:lnTo>
                    <a:lnTo>
                      <a:pt x="1767" y="708"/>
                    </a:lnTo>
                    <a:lnTo>
                      <a:pt x="1775" y="712"/>
                    </a:lnTo>
                    <a:lnTo>
                      <a:pt x="1782" y="714"/>
                    </a:lnTo>
                    <a:lnTo>
                      <a:pt x="1797" y="720"/>
                    </a:lnTo>
                    <a:lnTo>
                      <a:pt x="1814" y="723"/>
                    </a:lnTo>
                    <a:lnTo>
                      <a:pt x="1823" y="725"/>
                    </a:lnTo>
                    <a:lnTo>
                      <a:pt x="1831" y="726"/>
                    </a:lnTo>
                    <a:lnTo>
                      <a:pt x="1850" y="728"/>
                    </a:lnTo>
                    <a:lnTo>
                      <a:pt x="1859" y="729"/>
                    </a:lnTo>
                    <a:lnTo>
                      <a:pt x="1869" y="729"/>
                    </a:lnTo>
                    <a:lnTo>
                      <a:pt x="1887" y="728"/>
                    </a:lnTo>
                    <a:lnTo>
                      <a:pt x="1896" y="728"/>
                    </a:lnTo>
                    <a:lnTo>
                      <a:pt x="1904" y="727"/>
                    </a:lnTo>
                    <a:lnTo>
                      <a:pt x="1919" y="724"/>
                    </a:lnTo>
                    <a:lnTo>
                      <a:pt x="1934" y="721"/>
                    </a:lnTo>
                    <a:lnTo>
                      <a:pt x="1947" y="717"/>
                    </a:lnTo>
                    <a:lnTo>
                      <a:pt x="1958" y="713"/>
                    </a:lnTo>
                    <a:lnTo>
                      <a:pt x="1968" y="707"/>
                    </a:lnTo>
                    <a:lnTo>
                      <a:pt x="1972" y="705"/>
                    </a:lnTo>
                    <a:lnTo>
                      <a:pt x="1976" y="701"/>
                    </a:lnTo>
                    <a:lnTo>
                      <a:pt x="1980" y="698"/>
                    </a:lnTo>
                    <a:lnTo>
                      <a:pt x="1984" y="695"/>
                    </a:lnTo>
                    <a:lnTo>
                      <a:pt x="1987" y="692"/>
                    </a:lnTo>
                    <a:lnTo>
                      <a:pt x="1990" y="688"/>
                    </a:lnTo>
                    <a:lnTo>
                      <a:pt x="1995" y="681"/>
                    </a:lnTo>
                    <a:lnTo>
                      <a:pt x="1999" y="673"/>
                    </a:lnTo>
                    <a:lnTo>
                      <a:pt x="2003" y="665"/>
                    </a:lnTo>
                    <a:lnTo>
                      <a:pt x="2004" y="660"/>
                    </a:lnTo>
                    <a:lnTo>
                      <a:pt x="2005" y="655"/>
                    </a:lnTo>
                    <a:lnTo>
                      <a:pt x="2006" y="646"/>
                    </a:lnTo>
                    <a:lnTo>
                      <a:pt x="2007" y="638"/>
                    </a:lnTo>
                    <a:lnTo>
                      <a:pt x="2006" y="632"/>
                    </a:lnTo>
                    <a:lnTo>
                      <a:pt x="2006" y="626"/>
                    </a:lnTo>
                    <a:lnTo>
                      <a:pt x="2004" y="616"/>
                    </a:lnTo>
                    <a:lnTo>
                      <a:pt x="2002" y="611"/>
                    </a:lnTo>
                    <a:lnTo>
                      <a:pt x="2000" y="606"/>
                    </a:lnTo>
                    <a:lnTo>
                      <a:pt x="1998" y="601"/>
                    </a:lnTo>
                    <a:lnTo>
                      <a:pt x="1996" y="597"/>
                    </a:lnTo>
                    <a:lnTo>
                      <a:pt x="1993" y="592"/>
                    </a:lnTo>
                    <a:lnTo>
                      <a:pt x="1989" y="588"/>
                    </a:lnTo>
                    <a:lnTo>
                      <a:pt x="1986" y="584"/>
                    </a:lnTo>
                    <a:lnTo>
                      <a:pt x="1982" y="580"/>
                    </a:lnTo>
                    <a:lnTo>
                      <a:pt x="1973" y="573"/>
                    </a:lnTo>
                    <a:lnTo>
                      <a:pt x="1962" y="565"/>
                    </a:lnTo>
                    <a:lnTo>
                      <a:pt x="1950" y="559"/>
                    </a:lnTo>
                    <a:lnTo>
                      <a:pt x="1936" y="552"/>
                    </a:lnTo>
                    <a:lnTo>
                      <a:pt x="1920" y="546"/>
                    </a:lnTo>
                    <a:lnTo>
                      <a:pt x="1904" y="538"/>
                    </a:lnTo>
                    <a:lnTo>
                      <a:pt x="1886" y="532"/>
                    </a:lnTo>
                    <a:lnTo>
                      <a:pt x="1866" y="526"/>
                    </a:lnTo>
                    <a:lnTo>
                      <a:pt x="1822" y="512"/>
                    </a:lnTo>
                    <a:lnTo>
                      <a:pt x="1796" y="505"/>
                    </a:lnTo>
                    <a:lnTo>
                      <a:pt x="1772" y="497"/>
                    </a:lnTo>
                    <a:lnTo>
                      <a:pt x="1748" y="489"/>
                    </a:lnTo>
                    <a:lnTo>
                      <a:pt x="1725" y="479"/>
                    </a:lnTo>
                    <a:lnTo>
                      <a:pt x="1703" y="469"/>
                    </a:lnTo>
                    <a:lnTo>
                      <a:pt x="1691" y="464"/>
                    </a:lnTo>
                    <a:lnTo>
                      <a:pt x="1681" y="458"/>
                    </a:lnTo>
                    <a:lnTo>
                      <a:pt x="1671" y="452"/>
                    </a:lnTo>
                    <a:lnTo>
                      <a:pt x="1661" y="445"/>
                    </a:lnTo>
                    <a:lnTo>
                      <a:pt x="1651" y="439"/>
                    </a:lnTo>
                    <a:lnTo>
                      <a:pt x="1642" y="432"/>
                    </a:lnTo>
                    <a:lnTo>
                      <a:pt x="1633" y="424"/>
                    </a:lnTo>
                    <a:lnTo>
                      <a:pt x="1625" y="415"/>
                    </a:lnTo>
                    <a:lnTo>
                      <a:pt x="1617" y="407"/>
                    </a:lnTo>
                    <a:lnTo>
                      <a:pt x="1610" y="399"/>
                    </a:lnTo>
                    <a:lnTo>
                      <a:pt x="1602" y="390"/>
                    </a:lnTo>
                    <a:lnTo>
                      <a:pt x="1596" y="380"/>
                    </a:lnTo>
                    <a:lnTo>
                      <a:pt x="1590" y="370"/>
                    </a:lnTo>
                    <a:lnTo>
                      <a:pt x="1584" y="360"/>
                    </a:lnTo>
                    <a:lnTo>
                      <a:pt x="1579" y="349"/>
                    </a:lnTo>
                    <a:lnTo>
                      <a:pt x="1575" y="337"/>
                    </a:lnTo>
                    <a:lnTo>
                      <a:pt x="1570" y="325"/>
                    </a:lnTo>
                    <a:lnTo>
                      <a:pt x="1569" y="319"/>
                    </a:lnTo>
                    <a:lnTo>
                      <a:pt x="1567" y="313"/>
                    </a:lnTo>
                    <a:lnTo>
                      <a:pt x="1565" y="299"/>
                    </a:lnTo>
                    <a:lnTo>
                      <a:pt x="1563" y="285"/>
                    </a:lnTo>
                    <a:lnTo>
                      <a:pt x="1562" y="271"/>
                    </a:lnTo>
                    <a:lnTo>
                      <a:pt x="1562" y="256"/>
                    </a:lnTo>
                    <a:lnTo>
                      <a:pt x="1562" y="241"/>
                    </a:lnTo>
                    <a:lnTo>
                      <a:pt x="1563" y="226"/>
                    </a:lnTo>
                    <a:lnTo>
                      <a:pt x="1565" y="212"/>
                    </a:lnTo>
                    <a:lnTo>
                      <a:pt x="1568" y="199"/>
                    </a:lnTo>
                    <a:lnTo>
                      <a:pt x="1571" y="184"/>
                    </a:lnTo>
                    <a:lnTo>
                      <a:pt x="1576" y="172"/>
                    </a:lnTo>
                    <a:lnTo>
                      <a:pt x="1581" y="159"/>
                    </a:lnTo>
                    <a:lnTo>
                      <a:pt x="1586" y="147"/>
                    </a:lnTo>
                    <a:lnTo>
                      <a:pt x="1592" y="136"/>
                    </a:lnTo>
                    <a:lnTo>
                      <a:pt x="1598" y="125"/>
                    </a:lnTo>
                    <a:lnTo>
                      <a:pt x="1605" y="114"/>
                    </a:lnTo>
                    <a:lnTo>
                      <a:pt x="1613" y="104"/>
                    </a:lnTo>
                    <a:lnTo>
                      <a:pt x="1621" y="94"/>
                    </a:lnTo>
                    <a:lnTo>
                      <a:pt x="1629" y="85"/>
                    </a:lnTo>
                    <a:lnTo>
                      <a:pt x="1638" y="76"/>
                    </a:lnTo>
                    <a:lnTo>
                      <a:pt x="1648" y="67"/>
                    </a:lnTo>
                    <a:lnTo>
                      <a:pt x="1658" y="59"/>
                    </a:lnTo>
                    <a:lnTo>
                      <a:pt x="1668" y="52"/>
                    </a:lnTo>
                    <a:lnTo>
                      <a:pt x="1679" y="45"/>
                    </a:lnTo>
                    <a:lnTo>
                      <a:pt x="1690" y="38"/>
                    </a:lnTo>
                    <a:lnTo>
                      <a:pt x="1702" y="32"/>
                    </a:lnTo>
                    <a:lnTo>
                      <a:pt x="1714" y="27"/>
                    </a:lnTo>
                    <a:lnTo>
                      <a:pt x="1726" y="22"/>
                    </a:lnTo>
                    <a:lnTo>
                      <a:pt x="1738" y="17"/>
                    </a:lnTo>
                    <a:lnTo>
                      <a:pt x="1751" y="13"/>
                    </a:lnTo>
                    <a:lnTo>
                      <a:pt x="1764" y="10"/>
                    </a:lnTo>
                    <a:lnTo>
                      <a:pt x="1777" y="7"/>
                    </a:lnTo>
                    <a:lnTo>
                      <a:pt x="1790" y="5"/>
                    </a:lnTo>
                    <a:lnTo>
                      <a:pt x="1803" y="3"/>
                    </a:lnTo>
                    <a:lnTo>
                      <a:pt x="1817" y="1"/>
                    </a:lnTo>
                    <a:lnTo>
                      <a:pt x="1831" y="1"/>
                    </a:lnTo>
                    <a:lnTo>
                      <a:pt x="1845" y="0"/>
                    </a:lnTo>
                    <a:lnTo>
                      <a:pt x="1871" y="1"/>
                    </a:lnTo>
                    <a:lnTo>
                      <a:pt x="1883" y="2"/>
                    </a:lnTo>
                    <a:lnTo>
                      <a:pt x="1896" y="4"/>
                    </a:lnTo>
                    <a:lnTo>
                      <a:pt x="1908" y="6"/>
                    </a:lnTo>
                    <a:lnTo>
                      <a:pt x="1920" y="8"/>
                    </a:lnTo>
                    <a:lnTo>
                      <a:pt x="1933" y="10"/>
                    </a:lnTo>
                    <a:lnTo>
                      <a:pt x="1944" y="13"/>
                    </a:lnTo>
                    <a:lnTo>
                      <a:pt x="1956" y="17"/>
                    </a:lnTo>
                    <a:lnTo>
                      <a:pt x="1967" y="21"/>
                    </a:lnTo>
                    <a:lnTo>
                      <a:pt x="1978" y="25"/>
                    </a:lnTo>
                    <a:lnTo>
                      <a:pt x="1989" y="29"/>
                    </a:lnTo>
                    <a:lnTo>
                      <a:pt x="1999" y="34"/>
                    </a:lnTo>
                    <a:lnTo>
                      <a:pt x="2009" y="40"/>
                    </a:lnTo>
                    <a:lnTo>
                      <a:pt x="2019" y="45"/>
                    </a:lnTo>
                    <a:lnTo>
                      <a:pt x="2029" y="51"/>
                    </a:lnTo>
                    <a:lnTo>
                      <a:pt x="2039" y="58"/>
                    </a:lnTo>
                    <a:lnTo>
                      <a:pt x="2049" y="64"/>
                    </a:lnTo>
                    <a:lnTo>
                      <a:pt x="2058" y="72"/>
                    </a:lnTo>
                    <a:lnTo>
                      <a:pt x="2067" y="80"/>
                    </a:lnTo>
                    <a:lnTo>
                      <a:pt x="2075" y="87"/>
                    </a:lnTo>
                    <a:lnTo>
                      <a:pt x="2083" y="95"/>
                    </a:lnTo>
                    <a:lnTo>
                      <a:pt x="2091" y="104"/>
                    </a:lnTo>
                    <a:lnTo>
                      <a:pt x="2099" y="112"/>
                    </a:lnTo>
                    <a:lnTo>
                      <a:pt x="2114" y="131"/>
                    </a:lnTo>
                    <a:lnTo>
                      <a:pt x="2121" y="140"/>
                    </a:lnTo>
                    <a:lnTo>
                      <a:pt x="2127" y="150"/>
                    </a:lnTo>
                    <a:lnTo>
                      <a:pt x="2134" y="160"/>
                    </a:lnTo>
                    <a:lnTo>
                      <a:pt x="2140" y="171"/>
                    </a:lnTo>
                    <a:lnTo>
                      <a:pt x="2146" y="182"/>
                    </a:lnTo>
                    <a:lnTo>
                      <a:pt x="2151" y="194"/>
                    </a:lnTo>
                    <a:lnTo>
                      <a:pt x="2009" y="275"/>
                    </a:lnTo>
                    <a:lnTo>
                      <a:pt x="2006" y="269"/>
                    </a:lnTo>
                    <a:lnTo>
                      <a:pt x="2003" y="263"/>
                    </a:lnTo>
                    <a:lnTo>
                      <a:pt x="1997" y="252"/>
                    </a:lnTo>
                    <a:lnTo>
                      <a:pt x="1990" y="241"/>
                    </a:lnTo>
                    <a:lnTo>
                      <a:pt x="1983" y="231"/>
                    </a:lnTo>
                    <a:lnTo>
                      <a:pt x="1975" y="221"/>
                    </a:lnTo>
                    <a:lnTo>
                      <a:pt x="1967" y="212"/>
                    </a:lnTo>
                    <a:lnTo>
                      <a:pt x="1962" y="208"/>
                    </a:lnTo>
                    <a:lnTo>
                      <a:pt x="1958" y="204"/>
                    </a:lnTo>
                    <a:lnTo>
                      <a:pt x="1953" y="200"/>
                    </a:lnTo>
                    <a:lnTo>
                      <a:pt x="1948" y="196"/>
                    </a:lnTo>
                    <a:lnTo>
                      <a:pt x="1943" y="193"/>
                    </a:lnTo>
                    <a:lnTo>
                      <a:pt x="1938" y="189"/>
                    </a:lnTo>
                    <a:lnTo>
                      <a:pt x="1933" y="185"/>
                    </a:lnTo>
                    <a:lnTo>
                      <a:pt x="1926" y="182"/>
                    </a:lnTo>
                    <a:lnTo>
                      <a:pt x="1921" y="180"/>
                    </a:lnTo>
                    <a:lnTo>
                      <a:pt x="1915" y="177"/>
                    </a:lnTo>
                    <a:lnTo>
                      <a:pt x="1902" y="173"/>
                    </a:lnTo>
                    <a:lnTo>
                      <a:pt x="1889" y="169"/>
                    </a:lnTo>
                    <a:lnTo>
                      <a:pt x="1875" y="167"/>
                    </a:lnTo>
                    <a:lnTo>
                      <a:pt x="1868" y="166"/>
                    </a:lnTo>
                    <a:lnTo>
                      <a:pt x="1860" y="165"/>
                    </a:lnTo>
                    <a:lnTo>
                      <a:pt x="1845" y="165"/>
                    </a:lnTo>
                    <a:lnTo>
                      <a:pt x="1832" y="165"/>
                    </a:lnTo>
                    <a:lnTo>
                      <a:pt x="1820" y="166"/>
                    </a:lnTo>
                    <a:lnTo>
                      <a:pt x="1807" y="168"/>
                    </a:lnTo>
                    <a:lnTo>
                      <a:pt x="1796" y="171"/>
                    </a:lnTo>
                    <a:lnTo>
                      <a:pt x="1786" y="175"/>
                    </a:lnTo>
                    <a:lnTo>
                      <a:pt x="1777" y="179"/>
                    </a:lnTo>
                    <a:lnTo>
                      <a:pt x="1769" y="184"/>
                    </a:lnTo>
                    <a:lnTo>
                      <a:pt x="1765" y="186"/>
                    </a:lnTo>
                    <a:lnTo>
                      <a:pt x="1761" y="190"/>
                    </a:lnTo>
                    <a:lnTo>
                      <a:pt x="1754" y="196"/>
                    </a:lnTo>
                    <a:lnTo>
                      <a:pt x="1748" y="203"/>
                    </a:lnTo>
                    <a:lnTo>
                      <a:pt x="1743" y="210"/>
                    </a:lnTo>
                    <a:lnTo>
                      <a:pt x="1739" y="217"/>
                    </a:lnTo>
                    <a:lnTo>
                      <a:pt x="1736" y="225"/>
                    </a:lnTo>
                    <a:lnTo>
                      <a:pt x="1734" y="233"/>
                    </a:lnTo>
                    <a:lnTo>
                      <a:pt x="1733" y="238"/>
                    </a:lnTo>
                    <a:lnTo>
                      <a:pt x="1732" y="242"/>
                    </a:lnTo>
                    <a:lnTo>
                      <a:pt x="1732" y="251"/>
                    </a:lnTo>
                    <a:lnTo>
                      <a:pt x="1732" y="260"/>
                    </a:lnTo>
                    <a:lnTo>
                      <a:pt x="1733" y="269"/>
                    </a:lnTo>
                    <a:lnTo>
                      <a:pt x="1734" y="274"/>
                    </a:lnTo>
                    <a:lnTo>
                      <a:pt x="1736" y="278"/>
                    </a:lnTo>
                    <a:lnTo>
                      <a:pt x="1739" y="286"/>
                    </a:lnTo>
                    <a:lnTo>
                      <a:pt x="1741" y="290"/>
                    </a:lnTo>
                    <a:lnTo>
                      <a:pt x="1743" y="294"/>
                    </a:lnTo>
                    <a:lnTo>
                      <a:pt x="1749" y="301"/>
                    </a:lnTo>
                    <a:lnTo>
                      <a:pt x="1752" y="305"/>
                    </a:lnTo>
                    <a:lnTo>
                      <a:pt x="1756" y="310"/>
                    </a:lnTo>
                    <a:lnTo>
                      <a:pt x="1760" y="313"/>
                    </a:lnTo>
                    <a:lnTo>
                      <a:pt x="1764" y="317"/>
                    </a:lnTo>
                    <a:lnTo>
                      <a:pt x="1774" y="323"/>
                    </a:lnTo>
                    <a:lnTo>
                      <a:pt x="1786" y="330"/>
                    </a:lnTo>
                    <a:lnTo>
                      <a:pt x="1799" y="337"/>
                    </a:lnTo>
                    <a:lnTo>
                      <a:pt x="1815" y="344"/>
                    </a:lnTo>
                    <a:lnTo>
                      <a:pt x="1832" y="350"/>
                    </a:lnTo>
                    <a:lnTo>
                      <a:pt x="1851" y="357"/>
                    </a:lnTo>
                    <a:lnTo>
                      <a:pt x="1895" y="371"/>
                    </a:lnTo>
                    <a:lnTo>
                      <a:pt x="1946" y="388"/>
                    </a:lnTo>
                    <a:lnTo>
                      <a:pt x="1972" y="396"/>
                    </a:lnTo>
                    <a:lnTo>
                      <a:pt x="1996" y="406"/>
                    </a:lnTo>
                    <a:lnTo>
                      <a:pt x="2008" y="411"/>
                    </a:lnTo>
                    <a:lnTo>
                      <a:pt x="2020" y="416"/>
                    </a:lnTo>
                    <a:lnTo>
                      <a:pt x="2043" y="428"/>
                    </a:lnTo>
                    <a:lnTo>
                      <a:pt x="2066" y="440"/>
                    </a:lnTo>
                    <a:lnTo>
                      <a:pt x="2077" y="447"/>
                    </a:lnTo>
                    <a:lnTo>
                      <a:pt x="2087" y="454"/>
                    </a:lnTo>
                    <a:lnTo>
                      <a:pt x="2097" y="461"/>
                    </a:lnTo>
                    <a:lnTo>
                      <a:pt x="2106" y="469"/>
                    </a:lnTo>
                    <a:lnTo>
                      <a:pt x="2115" y="477"/>
                    </a:lnTo>
                    <a:lnTo>
                      <a:pt x="2123" y="486"/>
                    </a:lnTo>
                    <a:lnTo>
                      <a:pt x="2131" y="495"/>
                    </a:lnTo>
                    <a:lnTo>
                      <a:pt x="2135" y="500"/>
                    </a:lnTo>
                    <a:lnTo>
                      <a:pt x="2138" y="505"/>
                    </a:lnTo>
                    <a:lnTo>
                      <a:pt x="2145" y="515"/>
                    </a:lnTo>
                    <a:lnTo>
                      <a:pt x="2151" y="526"/>
                    </a:lnTo>
                    <a:lnTo>
                      <a:pt x="2157" y="537"/>
                    </a:lnTo>
                    <a:lnTo>
                      <a:pt x="2161" y="550"/>
                    </a:lnTo>
                    <a:lnTo>
                      <a:pt x="2167" y="562"/>
                    </a:lnTo>
                    <a:lnTo>
                      <a:pt x="2170" y="576"/>
                    </a:lnTo>
                    <a:lnTo>
                      <a:pt x="2173" y="589"/>
                    </a:lnTo>
                    <a:lnTo>
                      <a:pt x="2175" y="604"/>
                    </a:lnTo>
                    <a:lnTo>
                      <a:pt x="2176" y="619"/>
                    </a:lnTo>
                    <a:lnTo>
                      <a:pt x="2177" y="635"/>
                    </a:lnTo>
                    <a:lnTo>
                      <a:pt x="2176" y="650"/>
                    </a:lnTo>
                    <a:lnTo>
                      <a:pt x="2175" y="665"/>
                    </a:lnTo>
                    <a:lnTo>
                      <a:pt x="2173" y="679"/>
                    </a:lnTo>
                    <a:lnTo>
                      <a:pt x="2171" y="693"/>
                    </a:lnTo>
                    <a:lnTo>
                      <a:pt x="2168" y="706"/>
                    </a:lnTo>
                    <a:lnTo>
                      <a:pt x="2164" y="719"/>
                    </a:lnTo>
                    <a:lnTo>
                      <a:pt x="2158" y="732"/>
                    </a:lnTo>
                    <a:lnTo>
                      <a:pt x="2153" y="744"/>
                    </a:lnTo>
                    <a:lnTo>
                      <a:pt x="2147" y="755"/>
                    </a:lnTo>
                    <a:lnTo>
                      <a:pt x="2140" y="766"/>
                    </a:lnTo>
                    <a:lnTo>
                      <a:pt x="2133" y="778"/>
                    </a:lnTo>
                    <a:lnTo>
                      <a:pt x="2126" y="789"/>
                    </a:lnTo>
                    <a:lnTo>
                      <a:pt x="2117" y="799"/>
                    </a:lnTo>
                    <a:lnTo>
                      <a:pt x="2113" y="803"/>
                    </a:lnTo>
                    <a:lnTo>
                      <a:pt x="2108" y="808"/>
                    </a:lnTo>
                    <a:lnTo>
                      <a:pt x="2099" y="817"/>
                    </a:lnTo>
                    <a:lnTo>
                      <a:pt x="2089" y="826"/>
                    </a:lnTo>
                    <a:lnTo>
                      <a:pt x="2078" y="834"/>
                    </a:lnTo>
                    <a:lnTo>
                      <a:pt x="2067" y="841"/>
                    </a:lnTo>
                    <a:lnTo>
                      <a:pt x="2056" y="848"/>
                    </a:lnTo>
                    <a:lnTo>
                      <a:pt x="2043" y="855"/>
                    </a:lnTo>
                    <a:lnTo>
                      <a:pt x="2030" y="861"/>
                    </a:lnTo>
                    <a:lnTo>
                      <a:pt x="2017" y="867"/>
                    </a:lnTo>
                    <a:lnTo>
                      <a:pt x="2004" y="872"/>
                    </a:lnTo>
                    <a:lnTo>
                      <a:pt x="1990" y="876"/>
                    </a:lnTo>
                    <a:lnTo>
                      <a:pt x="1976" y="881"/>
                    </a:lnTo>
                    <a:lnTo>
                      <a:pt x="1961" y="884"/>
                    </a:lnTo>
                    <a:lnTo>
                      <a:pt x="1946" y="887"/>
                    </a:lnTo>
                    <a:lnTo>
                      <a:pt x="1931" y="890"/>
                    </a:lnTo>
                    <a:lnTo>
                      <a:pt x="1914" y="893"/>
                    </a:lnTo>
                    <a:lnTo>
                      <a:pt x="1898" y="894"/>
                    </a:lnTo>
                    <a:lnTo>
                      <a:pt x="1881" y="895"/>
                    </a:lnTo>
                    <a:lnTo>
                      <a:pt x="1864" y="895"/>
                    </a:lnTo>
                    <a:close/>
                    <a:moveTo>
                      <a:pt x="488" y="17"/>
                    </a:moveTo>
                    <a:lnTo>
                      <a:pt x="657" y="17"/>
                    </a:lnTo>
                    <a:lnTo>
                      <a:pt x="657" y="447"/>
                    </a:lnTo>
                    <a:lnTo>
                      <a:pt x="657" y="877"/>
                    </a:lnTo>
                    <a:lnTo>
                      <a:pt x="488" y="877"/>
                    </a:lnTo>
                    <a:lnTo>
                      <a:pt x="488" y="521"/>
                    </a:lnTo>
                    <a:lnTo>
                      <a:pt x="170" y="521"/>
                    </a:lnTo>
                    <a:lnTo>
                      <a:pt x="170" y="877"/>
                    </a:lnTo>
                    <a:lnTo>
                      <a:pt x="0" y="877"/>
                    </a:lnTo>
                    <a:lnTo>
                      <a:pt x="0" y="447"/>
                    </a:lnTo>
                    <a:lnTo>
                      <a:pt x="0" y="17"/>
                    </a:lnTo>
                    <a:lnTo>
                      <a:pt x="170" y="17"/>
                    </a:lnTo>
                    <a:lnTo>
                      <a:pt x="170" y="359"/>
                    </a:lnTo>
                    <a:lnTo>
                      <a:pt x="488" y="359"/>
                    </a:lnTo>
                    <a:lnTo>
                      <a:pt x="488" y="17"/>
                    </a:lnTo>
                    <a:close/>
                    <a:moveTo>
                      <a:pt x="1117" y="895"/>
                    </a:moveTo>
                    <a:lnTo>
                      <a:pt x="1098" y="895"/>
                    </a:lnTo>
                    <a:lnTo>
                      <a:pt x="1081" y="894"/>
                    </a:lnTo>
                    <a:lnTo>
                      <a:pt x="1064" y="891"/>
                    </a:lnTo>
                    <a:lnTo>
                      <a:pt x="1048" y="889"/>
                    </a:lnTo>
                    <a:lnTo>
                      <a:pt x="1040" y="888"/>
                    </a:lnTo>
                    <a:lnTo>
                      <a:pt x="1032" y="886"/>
                    </a:lnTo>
                    <a:lnTo>
                      <a:pt x="1016" y="883"/>
                    </a:lnTo>
                    <a:lnTo>
                      <a:pt x="1001" y="879"/>
                    </a:lnTo>
                    <a:lnTo>
                      <a:pt x="985" y="874"/>
                    </a:lnTo>
                    <a:lnTo>
                      <a:pt x="971" y="868"/>
                    </a:lnTo>
                    <a:lnTo>
                      <a:pt x="963" y="866"/>
                    </a:lnTo>
                    <a:lnTo>
                      <a:pt x="956" y="863"/>
                    </a:lnTo>
                    <a:lnTo>
                      <a:pt x="943" y="856"/>
                    </a:lnTo>
                    <a:lnTo>
                      <a:pt x="930" y="849"/>
                    </a:lnTo>
                    <a:lnTo>
                      <a:pt x="917" y="841"/>
                    </a:lnTo>
                    <a:lnTo>
                      <a:pt x="905" y="833"/>
                    </a:lnTo>
                    <a:lnTo>
                      <a:pt x="893" y="824"/>
                    </a:lnTo>
                    <a:lnTo>
                      <a:pt x="882" y="815"/>
                    </a:lnTo>
                    <a:lnTo>
                      <a:pt x="871" y="805"/>
                    </a:lnTo>
                    <a:lnTo>
                      <a:pt x="860" y="795"/>
                    </a:lnTo>
                    <a:lnTo>
                      <a:pt x="851" y="784"/>
                    </a:lnTo>
                    <a:lnTo>
                      <a:pt x="842" y="772"/>
                    </a:lnTo>
                    <a:lnTo>
                      <a:pt x="834" y="760"/>
                    </a:lnTo>
                    <a:lnTo>
                      <a:pt x="830" y="754"/>
                    </a:lnTo>
                    <a:lnTo>
                      <a:pt x="826" y="747"/>
                    </a:lnTo>
                    <a:lnTo>
                      <a:pt x="819" y="734"/>
                    </a:lnTo>
                    <a:lnTo>
                      <a:pt x="813" y="721"/>
                    </a:lnTo>
                    <a:lnTo>
                      <a:pt x="807" y="707"/>
                    </a:lnTo>
                    <a:lnTo>
                      <a:pt x="802" y="693"/>
                    </a:lnTo>
                    <a:lnTo>
                      <a:pt x="798" y="678"/>
                    </a:lnTo>
                    <a:lnTo>
                      <a:pt x="795" y="663"/>
                    </a:lnTo>
                    <a:lnTo>
                      <a:pt x="792" y="646"/>
                    </a:lnTo>
                    <a:lnTo>
                      <a:pt x="790" y="630"/>
                    </a:lnTo>
                    <a:lnTo>
                      <a:pt x="789" y="613"/>
                    </a:lnTo>
                    <a:lnTo>
                      <a:pt x="788" y="596"/>
                    </a:lnTo>
                    <a:lnTo>
                      <a:pt x="788" y="17"/>
                    </a:lnTo>
                    <a:lnTo>
                      <a:pt x="956" y="17"/>
                    </a:lnTo>
                    <a:lnTo>
                      <a:pt x="956" y="583"/>
                    </a:lnTo>
                    <a:lnTo>
                      <a:pt x="957" y="598"/>
                    </a:lnTo>
                    <a:lnTo>
                      <a:pt x="958" y="613"/>
                    </a:lnTo>
                    <a:lnTo>
                      <a:pt x="959" y="620"/>
                    </a:lnTo>
                    <a:lnTo>
                      <a:pt x="961" y="627"/>
                    </a:lnTo>
                    <a:lnTo>
                      <a:pt x="965" y="640"/>
                    </a:lnTo>
                    <a:lnTo>
                      <a:pt x="970" y="653"/>
                    </a:lnTo>
                    <a:lnTo>
                      <a:pt x="976" y="666"/>
                    </a:lnTo>
                    <a:lnTo>
                      <a:pt x="980" y="672"/>
                    </a:lnTo>
                    <a:lnTo>
                      <a:pt x="984" y="677"/>
                    </a:lnTo>
                    <a:lnTo>
                      <a:pt x="993" y="687"/>
                    </a:lnTo>
                    <a:lnTo>
                      <a:pt x="998" y="692"/>
                    </a:lnTo>
                    <a:lnTo>
                      <a:pt x="1004" y="697"/>
                    </a:lnTo>
                    <a:lnTo>
                      <a:pt x="1009" y="701"/>
                    </a:lnTo>
                    <a:lnTo>
                      <a:pt x="1015" y="705"/>
                    </a:lnTo>
                    <a:lnTo>
                      <a:pt x="1021" y="708"/>
                    </a:lnTo>
                    <a:lnTo>
                      <a:pt x="1028" y="712"/>
                    </a:lnTo>
                    <a:lnTo>
                      <a:pt x="1032" y="713"/>
                    </a:lnTo>
                    <a:lnTo>
                      <a:pt x="1035" y="715"/>
                    </a:lnTo>
                    <a:lnTo>
                      <a:pt x="1042" y="718"/>
                    </a:lnTo>
                    <a:lnTo>
                      <a:pt x="1058" y="722"/>
                    </a:lnTo>
                    <a:lnTo>
                      <a:pt x="1076" y="726"/>
                    </a:lnTo>
                    <a:lnTo>
                      <a:pt x="1085" y="727"/>
                    </a:lnTo>
                    <a:lnTo>
                      <a:pt x="1095" y="728"/>
                    </a:lnTo>
                    <a:lnTo>
                      <a:pt x="1106" y="729"/>
                    </a:lnTo>
                    <a:lnTo>
                      <a:pt x="1117" y="729"/>
                    </a:lnTo>
                    <a:lnTo>
                      <a:pt x="1127" y="729"/>
                    </a:lnTo>
                    <a:lnTo>
                      <a:pt x="1137" y="728"/>
                    </a:lnTo>
                    <a:lnTo>
                      <a:pt x="1156" y="726"/>
                    </a:lnTo>
                    <a:lnTo>
                      <a:pt x="1165" y="724"/>
                    </a:lnTo>
                    <a:lnTo>
                      <a:pt x="1174" y="722"/>
                    </a:lnTo>
                    <a:lnTo>
                      <a:pt x="1182" y="720"/>
                    </a:lnTo>
                    <a:lnTo>
                      <a:pt x="1190" y="718"/>
                    </a:lnTo>
                    <a:lnTo>
                      <a:pt x="1197" y="715"/>
                    </a:lnTo>
                    <a:lnTo>
                      <a:pt x="1204" y="712"/>
                    </a:lnTo>
                    <a:lnTo>
                      <a:pt x="1211" y="708"/>
                    </a:lnTo>
                    <a:lnTo>
                      <a:pt x="1217" y="705"/>
                    </a:lnTo>
                    <a:lnTo>
                      <a:pt x="1224" y="701"/>
                    </a:lnTo>
                    <a:lnTo>
                      <a:pt x="1229" y="697"/>
                    </a:lnTo>
                    <a:lnTo>
                      <a:pt x="1240" y="687"/>
                    </a:lnTo>
                    <a:lnTo>
                      <a:pt x="1244" y="682"/>
                    </a:lnTo>
                    <a:lnTo>
                      <a:pt x="1248" y="677"/>
                    </a:lnTo>
                    <a:lnTo>
                      <a:pt x="1252" y="672"/>
                    </a:lnTo>
                    <a:lnTo>
                      <a:pt x="1256" y="666"/>
                    </a:lnTo>
                    <a:lnTo>
                      <a:pt x="1262" y="653"/>
                    </a:lnTo>
                    <a:lnTo>
                      <a:pt x="1265" y="647"/>
                    </a:lnTo>
                    <a:lnTo>
                      <a:pt x="1267" y="640"/>
                    </a:lnTo>
                    <a:lnTo>
                      <a:pt x="1269" y="634"/>
                    </a:lnTo>
                    <a:lnTo>
                      <a:pt x="1271" y="627"/>
                    </a:lnTo>
                    <a:lnTo>
                      <a:pt x="1274" y="613"/>
                    </a:lnTo>
                    <a:lnTo>
                      <a:pt x="1275" y="606"/>
                    </a:lnTo>
                    <a:lnTo>
                      <a:pt x="1275" y="598"/>
                    </a:lnTo>
                    <a:lnTo>
                      <a:pt x="1276" y="583"/>
                    </a:lnTo>
                    <a:lnTo>
                      <a:pt x="1276" y="17"/>
                    </a:lnTo>
                    <a:lnTo>
                      <a:pt x="1445" y="17"/>
                    </a:lnTo>
                    <a:lnTo>
                      <a:pt x="1445" y="596"/>
                    </a:lnTo>
                    <a:lnTo>
                      <a:pt x="1445" y="613"/>
                    </a:lnTo>
                    <a:lnTo>
                      <a:pt x="1443" y="630"/>
                    </a:lnTo>
                    <a:lnTo>
                      <a:pt x="1441" y="646"/>
                    </a:lnTo>
                    <a:lnTo>
                      <a:pt x="1439" y="663"/>
                    </a:lnTo>
                    <a:lnTo>
                      <a:pt x="1435" y="678"/>
                    </a:lnTo>
                    <a:lnTo>
                      <a:pt x="1431" y="693"/>
                    </a:lnTo>
                    <a:lnTo>
                      <a:pt x="1426" y="707"/>
                    </a:lnTo>
                    <a:lnTo>
                      <a:pt x="1420" y="721"/>
                    </a:lnTo>
                    <a:lnTo>
                      <a:pt x="1414" y="734"/>
                    </a:lnTo>
                    <a:lnTo>
                      <a:pt x="1407" y="747"/>
                    </a:lnTo>
                    <a:lnTo>
                      <a:pt x="1399" y="760"/>
                    </a:lnTo>
                    <a:lnTo>
                      <a:pt x="1391" y="772"/>
                    </a:lnTo>
                    <a:lnTo>
                      <a:pt x="1387" y="778"/>
                    </a:lnTo>
                    <a:lnTo>
                      <a:pt x="1382" y="784"/>
                    </a:lnTo>
                    <a:lnTo>
                      <a:pt x="1373" y="795"/>
                    </a:lnTo>
                    <a:lnTo>
                      <a:pt x="1363" y="805"/>
                    </a:lnTo>
                    <a:lnTo>
                      <a:pt x="1357" y="810"/>
                    </a:lnTo>
                    <a:lnTo>
                      <a:pt x="1352" y="815"/>
                    </a:lnTo>
                    <a:lnTo>
                      <a:pt x="1341" y="824"/>
                    </a:lnTo>
                    <a:lnTo>
                      <a:pt x="1328" y="833"/>
                    </a:lnTo>
                    <a:lnTo>
                      <a:pt x="1316" y="841"/>
                    </a:lnTo>
                    <a:lnTo>
                      <a:pt x="1303" y="849"/>
                    </a:lnTo>
                    <a:lnTo>
                      <a:pt x="1290" y="856"/>
                    </a:lnTo>
                    <a:lnTo>
                      <a:pt x="1276" y="863"/>
                    </a:lnTo>
                    <a:lnTo>
                      <a:pt x="1262" y="868"/>
                    </a:lnTo>
                    <a:lnTo>
                      <a:pt x="1248" y="874"/>
                    </a:lnTo>
                    <a:lnTo>
                      <a:pt x="1233" y="879"/>
                    </a:lnTo>
                    <a:lnTo>
                      <a:pt x="1216" y="883"/>
                    </a:lnTo>
                    <a:lnTo>
                      <a:pt x="1201" y="886"/>
                    </a:lnTo>
                    <a:lnTo>
                      <a:pt x="1184" y="889"/>
                    </a:lnTo>
                    <a:lnTo>
                      <a:pt x="1168" y="891"/>
                    </a:lnTo>
                    <a:lnTo>
                      <a:pt x="1151" y="894"/>
                    </a:lnTo>
                    <a:lnTo>
                      <a:pt x="1134" y="895"/>
                    </a:lnTo>
                    <a:lnTo>
                      <a:pt x="1117" y="89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/>
              </a:p>
            </p:txBody>
          </p:sp>
          <p:sp>
            <p:nvSpPr>
              <p:cNvPr id="27" name="Freeform 8">
                <a:extLst>
                  <a:ext uri="{FF2B5EF4-FFF2-40B4-BE49-F238E27FC236}">
                    <a16:creationId xmlns:a16="http://schemas.microsoft.com/office/drawing/2014/main" id="{9E0C4835-80F8-1B49-BB30-5494C53CC989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610225" y="468313"/>
                <a:ext cx="350837" cy="260350"/>
              </a:xfrm>
              <a:custGeom>
                <a:avLst/>
                <a:gdLst>
                  <a:gd name="T0" fmla="*/ 168 w 661"/>
                  <a:gd name="T1" fmla="*/ 3 h 493"/>
                  <a:gd name="T2" fmla="*/ 186 w 661"/>
                  <a:gd name="T3" fmla="*/ 13 h 493"/>
                  <a:gd name="T4" fmla="*/ 205 w 661"/>
                  <a:gd name="T5" fmla="*/ 25 h 493"/>
                  <a:gd name="T6" fmla="*/ 227 w 661"/>
                  <a:gd name="T7" fmla="*/ 42 h 493"/>
                  <a:gd name="T8" fmla="*/ 242 w 661"/>
                  <a:gd name="T9" fmla="*/ 56 h 493"/>
                  <a:gd name="T10" fmla="*/ 254 w 661"/>
                  <a:gd name="T11" fmla="*/ 67 h 493"/>
                  <a:gd name="T12" fmla="*/ 270 w 661"/>
                  <a:gd name="T13" fmla="*/ 87 h 493"/>
                  <a:gd name="T14" fmla="*/ 286 w 661"/>
                  <a:gd name="T15" fmla="*/ 109 h 493"/>
                  <a:gd name="T16" fmla="*/ 313 w 661"/>
                  <a:gd name="T17" fmla="*/ 148 h 493"/>
                  <a:gd name="T18" fmla="*/ 344 w 661"/>
                  <a:gd name="T19" fmla="*/ 136 h 493"/>
                  <a:gd name="T20" fmla="*/ 472 w 661"/>
                  <a:gd name="T21" fmla="*/ 26 h 493"/>
                  <a:gd name="T22" fmla="*/ 486 w 661"/>
                  <a:gd name="T23" fmla="*/ 44 h 493"/>
                  <a:gd name="T24" fmla="*/ 505 w 661"/>
                  <a:gd name="T25" fmla="*/ 67 h 493"/>
                  <a:gd name="T26" fmla="*/ 524 w 661"/>
                  <a:gd name="T27" fmla="*/ 84 h 493"/>
                  <a:gd name="T28" fmla="*/ 537 w 661"/>
                  <a:gd name="T29" fmla="*/ 93 h 493"/>
                  <a:gd name="T30" fmla="*/ 562 w 661"/>
                  <a:gd name="T31" fmla="*/ 107 h 493"/>
                  <a:gd name="T32" fmla="*/ 584 w 661"/>
                  <a:gd name="T33" fmla="*/ 116 h 493"/>
                  <a:gd name="T34" fmla="*/ 604 w 661"/>
                  <a:gd name="T35" fmla="*/ 120 h 493"/>
                  <a:gd name="T36" fmla="*/ 618 w 661"/>
                  <a:gd name="T37" fmla="*/ 121 h 493"/>
                  <a:gd name="T38" fmla="*/ 626 w 661"/>
                  <a:gd name="T39" fmla="*/ 121 h 493"/>
                  <a:gd name="T40" fmla="*/ 482 w 661"/>
                  <a:gd name="T41" fmla="*/ 248 h 493"/>
                  <a:gd name="T42" fmla="*/ 507 w 661"/>
                  <a:gd name="T43" fmla="*/ 248 h 493"/>
                  <a:gd name="T44" fmla="*/ 539 w 661"/>
                  <a:gd name="T45" fmla="*/ 249 h 493"/>
                  <a:gd name="T46" fmla="*/ 564 w 661"/>
                  <a:gd name="T47" fmla="*/ 251 h 493"/>
                  <a:gd name="T48" fmla="*/ 590 w 661"/>
                  <a:gd name="T49" fmla="*/ 256 h 493"/>
                  <a:gd name="T50" fmla="*/ 619 w 661"/>
                  <a:gd name="T51" fmla="*/ 264 h 493"/>
                  <a:gd name="T52" fmla="*/ 647 w 661"/>
                  <a:gd name="T53" fmla="*/ 277 h 493"/>
                  <a:gd name="T54" fmla="*/ 661 w 661"/>
                  <a:gd name="T55" fmla="*/ 285 h 493"/>
                  <a:gd name="T56" fmla="*/ 501 w 661"/>
                  <a:gd name="T57" fmla="*/ 420 h 493"/>
                  <a:gd name="T58" fmla="*/ 471 w 661"/>
                  <a:gd name="T59" fmla="*/ 404 h 493"/>
                  <a:gd name="T60" fmla="*/ 456 w 661"/>
                  <a:gd name="T61" fmla="*/ 397 h 493"/>
                  <a:gd name="T62" fmla="*/ 434 w 661"/>
                  <a:gd name="T63" fmla="*/ 390 h 493"/>
                  <a:gd name="T64" fmla="*/ 413 w 661"/>
                  <a:gd name="T65" fmla="*/ 385 h 493"/>
                  <a:gd name="T66" fmla="*/ 386 w 661"/>
                  <a:gd name="T67" fmla="*/ 381 h 493"/>
                  <a:gd name="T68" fmla="*/ 361 w 661"/>
                  <a:gd name="T69" fmla="*/ 380 h 493"/>
                  <a:gd name="T70" fmla="*/ 327 w 661"/>
                  <a:gd name="T71" fmla="*/ 381 h 493"/>
                  <a:gd name="T72" fmla="*/ 254 w 661"/>
                  <a:gd name="T73" fmla="*/ 434 h 493"/>
                  <a:gd name="T74" fmla="*/ 185 w 661"/>
                  <a:gd name="T75" fmla="*/ 489 h 493"/>
                  <a:gd name="T76" fmla="*/ 175 w 661"/>
                  <a:gd name="T77" fmla="*/ 491 h 493"/>
                  <a:gd name="T78" fmla="*/ 158 w 661"/>
                  <a:gd name="T79" fmla="*/ 493 h 493"/>
                  <a:gd name="T80" fmla="*/ 136 w 661"/>
                  <a:gd name="T81" fmla="*/ 492 h 493"/>
                  <a:gd name="T82" fmla="*/ 116 w 661"/>
                  <a:gd name="T83" fmla="*/ 487 h 493"/>
                  <a:gd name="T84" fmla="*/ 95 w 661"/>
                  <a:gd name="T85" fmla="*/ 479 h 493"/>
                  <a:gd name="T86" fmla="*/ 80 w 661"/>
                  <a:gd name="T87" fmla="*/ 471 h 493"/>
                  <a:gd name="T88" fmla="*/ 65 w 661"/>
                  <a:gd name="T89" fmla="*/ 459 h 493"/>
                  <a:gd name="T90" fmla="*/ 50 w 661"/>
                  <a:gd name="T91" fmla="*/ 446 h 493"/>
                  <a:gd name="T92" fmla="*/ 34 w 661"/>
                  <a:gd name="T93" fmla="*/ 430 h 493"/>
                  <a:gd name="T94" fmla="*/ 90 w 661"/>
                  <a:gd name="T95" fmla="*/ 351 h 493"/>
                  <a:gd name="T96" fmla="*/ 163 w 661"/>
                  <a:gd name="T97" fmla="*/ 290 h 493"/>
                  <a:gd name="T98" fmla="*/ 155 w 661"/>
                  <a:gd name="T99" fmla="*/ 281 h 493"/>
                  <a:gd name="T100" fmla="*/ 131 w 661"/>
                  <a:gd name="T101" fmla="*/ 247 h 493"/>
                  <a:gd name="T102" fmla="*/ 113 w 661"/>
                  <a:gd name="T103" fmla="*/ 224 h 493"/>
                  <a:gd name="T104" fmla="*/ 92 w 661"/>
                  <a:gd name="T105" fmla="*/ 201 h 493"/>
                  <a:gd name="T106" fmla="*/ 67 w 661"/>
                  <a:gd name="T107" fmla="*/ 178 h 493"/>
                  <a:gd name="T108" fmla="*/ 36 w 661"/>
                  <a:gd name="T109" fmla="*/ 155 h 493"/>
                  <a:gd name="T110" fmla="*/ 9 w 661"/>
                  <a:gd name="T111" fmla="*/ 140 h 493"/>
                  <a:gd name="T112" fmla="*/ 161 w 661"/>
                  <a:gd name="T113" fmla="*/ 0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61" h="493">
                    <a:moveTo>
                      <a:pt x="161" y="0"/>
                    </a:moveTo>
                    <a:lnTo>
                      <a:pt x="168" y="3"/>
                    </a:lnTo>
                    <a:lnTo>
                      <a:pt x="176" y="7"/>
                    </a:lnTo>
                    <a:lnTo>
                      <a:pt x="186" y="13"/>
                    </a:lnTo>
                    <a:lnTo>
                      <a:pt x="198" y="20"/>
                    </a:lnTo>
                    <a:lnTo>
                      <a:pt x="205" y="25"/>
                    </a:lnTo>
                    <a:lnTo>
                      <a:pt x="212" y="30"/>
                    </a:lnTo>
                    <a:lnTo>
                      <a:pt x="227" y="42"/>
                    </a:lnTo>
                    <a:lnTo>
                      <a:pt x="234" y="49"/>
                    </a:lnTo>
                    <a:lnTo>
                      <a:pt x="242" y="56"/>
                    </a:lnTo>
                    <a:lnTo>
                      <a:pt x="248" y="61"/>
                    </a:lnTo>
                    <a:lnTo>
                      <a:pt x="254" y="67"/>
                    </a:lnTo>
                    <a:lnTo>
                      <a:pt x="264" y="80"/>
                    </a:lnTo>
                    <a:lnTo>
                      <a:pt x="270" y="87"/>
                    </a:lnTo>
                    <a:lnTo>
                      <a:pt x="275" y="94"/>
                    </a:lnTo>
                    <a:lnTo>
                      <a:pt x="286" y="109"/>
                    </a:lnTo>
                    <a:lnTo>
                      <a:pt x="305" y="137"/>
                    </a:lnTo>
                    <a:lnTo>
                      <a:pt x="313" y="148"/>
                    </a:lnTo>
                    <a:lnTo>
                      <a:pt x="320" y="157"/>
                    </a:lnTo>
                    <a:lnTo>
                      <a:pt x="344" y="136"/>
                    </a:lnTo>
                    <a:lnTo>
                      <a:pt x="397" y="91"/>
                    </a:lnTo>
                    <a:lnTo>
                      <a:pt x="472" y="26"/>
                    </a:lnTo>
                    <a:lnTo>
                      <a:pt x="479" y="35"/>
                    </a:lnTo>
                    <a:lnTo>
                      <a:pt x="486" y="44"/>
                    </a:lnTo>
                    <a:lnTo>
                      <a:pt x="499" y="60"/>
                    </a:lnTo>
                    <a:lnTo>
                      <a:pt x="505" y="67"/>
                    </a:lnTo>
                    <a:lnTo>
                      <a:pt x="511" y="73"/>
                    </a:lnTo>
                    <a:lnTo>
                      <a:pt x="524" y="84"/>
                    </a:lnTo>
                    <a:lnTo>
                      <a:pt x="531" y="89"/>
                    </a:lnTo>
                    <a:lnTo>
                      <a:pt x="537" y="93"/>
                    </a:lnTo>
                    <a:lnTo>
                      <a:pt x="550" y="101"/>
                    </a:lnTo>
                    <a:lnTo>
                      <a:pt x="562" y="107"/>
                    </a:lnTo>
                    <a:lnTo>
                      <a:pt x="574" y="111"/>
                    </a:lnTo>
                    <a:lnTo>
                      <a:pt x="584" y="116"/>
                    </a:lnTo>
                    <a:lnTo>
                      <a:pt x="594" y="118"/>
                    </a:lnTo>
                    <a:lnTo>
                      <a:pt x="604" y="120"/>
                    </a:lnTo>
                    <a:lnTo>
                      <a:pt x="611" y="121"/>
                    </a:lnTo>
                    <a:lnTo>
                      <a:pt x="618" y="121"/>
                    </a:lnTo>
                    <a:lnTo>
                      <a:pt x="622" y="121"/>
                    </a:lnTo>
                    <a:lnTo>
                      <a:pt x="626" y="121"/>
                    </a:lnTo>
                    <a:lnTo>
                      <a:pt x="475" y="247"/>
                    </a:lnTo>
                    <a:lnTo>
                      <a:pt x="482" y="248"/>
                    </a:lnTo>
                    <a:lnTo>
                      <a:pt x="490" y="248"/>
                    </a:lnTo>
                    <a:lnTo>
                      <a:pt x="507" y="248"/>
                    </a:lnTo>
                    <a:lnTo>
                      <a:pt x="528" y="249"/>
                    </a:lnTo>
                    <a:lnTo>
                      <a:pt x="539" y="249"/>
                    </a:lnTo>
                    <a:lnTo>
                      <a:pt x="551" y="250"/>
                    </a:lnTo>
                    <a:lnTo>
                      <a:pt x="564" y="251"/>
                    </a:lnTo>
                    <a:lnTo>
                      <a:pt x="577" y="253"/>
                    </a:lnTo>
                    <a:lnTo>
                      <a:pt x="590" y="256"/>
                    </a:lnTo>
                    <a:lnTo>
                      <a:pt x="605" y="259"/>
                    </a:lnTo>
                    <a:lnTo>
                      <a:pt x="619" y="264"/>
                    </a:lnTo>
                    <a:lnTo>
                      <a:pt x="633" y="270"/>
                    </a:lnTo>
                    <a:lnTo>
                      <a:pt x="647" y="277"/>
                    </a:lnTo>
                    <a:lnTo>
                      <a:pt x="654" y="281"/>
                    </a:lnTo>
                    <a:lnTo>
                      <a:pt x="661" y="285"/>
                    </a:lnTo>
                    <a:lnTo>
                      <a:pt x="581" y="354"/>
                    </a:lnTo>
                    <a:lnTo>
                      <a:pt x="501" y="420"/>
                    </a:lnTo>
                    <a:lnTo>
                      <a:pt x="487" y="411"/>
                    </a:lnTo>
                    <a:lnTo>
                      <a:pt x="471" y="404"/>
                    </a:lnTo>
                    <a:lnTo>
                      <a:pt x="464" y="400"/>
                    </a:lnTo>
                    <a:lnTo>
                      <a:pt x="456" y="397"/>
                    </a:lnTo>
                    <a:lnTo>
                      <a:pt x="442" y="392"/>
                    </a:lnTo>
                    <a:lnTo>
                      <a:pt x="434" y="390"/>
                    </a:lnTo>
                    <a:lnTo>
                      <a:pt x="427" y="388"/>
                    </a:lnTo>
                    <a:lnTo>
                      <a:pt x="413" y="385"/>
                    </a:lnTo>
                    <a:lnTo>
                      <a:pt x="399" y="383"/>
                    </a:lnTo>
                    <a:lnTo>
                      <a:pt x="386" y="381"/>
                    </a:lnTo>
                    <a:lnTo>
                      <a:pt x="374" y="380"/>
                    </a:lnTo>
                    <a:lnTo>
                      <a:pt x="361" y="380"/>
                    </a:lnTo>
                    <a:lnTo>
                      <a:pt x="342" y="380"/>
                    </a:lnTo>
                    <a:lnTo>
                      <a:pt x="327" y="381"/>
                    </a:lnTo>
                    <a:lnTo>
                      <a:pt x="318" y="381"/>
                    </a:lnTo>
                    <a:lnTo>
                      <a:pt x="254" y="434"/>
                    </a:lnTo>
                    <a:lnTo>
                      <a:pt x="189" y="488"/>
                    </a:lnTo>
                    <a:lnTo>
                      <a:pt x="185" y="489"/>
                    </a:lnTo>
                    <a:lnTo>
                      <a:pt x="181" y="490"/>
                    </a:lnTo>
                    <a:lnTo>
                      <a:pt x="175" y="491"/>
                    </a:lnTo>
                    <a:lnTo>
                      <a:pt x="167" y="493"/>
                    </a:lnTo>
                    <a:lnTo>
                      <a:pt x="158" y="493"/>
                    </a:lnTo>
                    <a:lnTo>
                      <a:pt x="147" y="493"/>
                    </a:lnTo>
                    <a:lnTo>
                      <a:pt x="136" y="492"/>
                    </a:lnTo>
                    <a:lnTo>
                      <a:pt x="122" y="489"/>
                    </a:lnTo>
                    <a:lnTo>
                      <a:pt x="116" y="487"/>
                    </a:lnTo>
                    <a:lnTo>
                      <a:pt x="109" y="485"/>
                    </a:lnTo>
                    <a:lnTo>
                      <a:pt x="95" y="479"/>
                    </a:lnTo>
                    <a:lnTo>
                      <a:pt x="88" y="475"/>
                    </a:lnTo>
                    <a:lnTo>
                      <a:pt x="80" y="471"/>
                    </a:lnTo>
                    <a:lnTo>
                      <a:pt x="73" y="466"/>
                    </a:lnTo>
                    <a:lnTo>
                      <a:pt x="65" y="459"/>
                    </a:lnTo>
                    <a:lnTo>
                      <a:pt x="57" y="453"/>
                    </a:lnTo>
                    <a:lnTo>
                      <a:pt x="50" y="446"/>
                    </a:lnTo>
                    <a:lnTo>
                      <a:pt x="42" y="438"/>
                    </a:lnTo>
                    <a:lnTo>
                      <a:pt x="34" y="430"/>
                    </a:lnTo>
                    <a:lnTo>
                      <a:pt x="18" y="410"/>
                    </a:lnTo>
                    <a:lnTo>
                      <a:pt x="90" y="351"/>
                    </a:lnTo>
                    <a:lnTo>
                      <a:pt x="140" y="309"/>
                    </a:lnTo>
                    <a:lnTo>
                      <a:pt x="163" y="290"/>
                    </a:lnTo>
                    <a:lnTo>
                      <a:pt x="159" y="286"/>
                    </a:lnTo>
                    <a:lnTo>
                      <a:pt x="155" y="281"/>
                    </a:lnTo>
                    <a:lnTo>
                      <a:pt x="145" y="266"/>
                    </a:lnTo>
                    <a:lnTo>
                      <a:pt x="131" y="247"/>
                    </a:lnTo>
                    <a:lnTo>
                      <a:pt x="122" y="236"/>
                    </a:lnTo>
                    <a:lnTo>
                      <a:pt x="113" y="224"/>
                    </a:lnTo>
                    <a:lnTo>
                      <a:pt x="103" y="213"/>
                    </a:lnTo>
                    <a:lnTo>
                      <a:pt x="92" y="201"/>
                    </a:lnTo>
                    <a:lnTo>
                      <a:pt x="80" y="189"/>
                    </a:lnTo>
                    <a:lnTo>
                      <a:pt x="67" y="178"/>
                    </a:lnTo>
                    <a:lnTo>
                      <a:pt x="52" y="166"/>
                    </a:lnTo>
                    <a:lnTo>
                      <a:pt x="36" y="155"/>
                    </a:lnTo>
                    <a:lnTo>
                      <a:pt x="19" y="145"/>
                    </a:lnTo>
                    <a:lnTo>
                      <a:pt x="9" y="140"/>
                    </a:lnTo>
                    <a:lnTo>
                      <a:pt x="0" y="136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AD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i-FI"/>
              </a:p>
            </p:txBody>
          </p:sp>
        </p:grpSp>
      </p:grp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9EAFF258-D141-B842-BBD2-65128A7925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64446" y="6237312"/>
            <a:ext cx="1907759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88CEA-BEB8-414B-AEA5-355658E8E5AF}" type="datetime1">
              <a:rPr lang="fi-FI" smtClean="0"/>
              <a:pPr/>
              <a:t>30.10.2025</a:t>
            </a:fld>
            <a:endParaRPr lang="fi-FI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74A8020-4662-B54F-8B7B-E0F399128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12023" y="6237312"/>
            <a:ext cx="2952421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Esittäjä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57B0D038-7A68-0149-853C-64F219D99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206" y="6237312"/>
            <a:ext cx="575370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2E0FF02-2EAB-48AE-86A1-50CF72F987EA}" type="slidenum">
              <a:rPr lang="fi-FI" smtClean="0"/>
              <a:pPr/>
              <a:t>‹#›</a:t>
            </a:fld>
            <a:endParaRPr lang="fi-FI">
              <a:solidFill>
                <a:schemeClr val="tx1"/>
              </a:solidFill>
            </a:endParaRP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BDD73655-CE31-0A40-B619-DA40E9BC38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00150" y="476672"/>
            <a:ext cx="9791700" cy="432048"/>
          </a:xfrm>
        </p:spPr>
        <p:txBody>
          <a:bodyPr anchor="b" anchorCtr="0"/>
          <a:lstStyle>
            <a:lvl1pPr marL="0" indent="0" algn="l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Lisää alaotsikko napsauttamalla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4E373CC5-BB30-8D48-BAA5-0AE7E63A29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00150" y="1052736"/>
            <a:ext cx="5399906" cy="2592308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4800" b="0" cap="all" spc="-1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Lisää otsikko napsauttamalla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5C189F9-8F8E-484F-8A4C-86EA0540CF03}"/>
              </a:ext>
            </a:extLst>
          </p:cNvPr>
          <p:cNvSpPr/>
          <p:nvPr userDrawn="1"/>
        </p:nvSpPr>
        <p:spPr>
          <a:xfrm>
            <a:off x="0" y="5876924"/>
            <a:ext cx="12192000" cy="88901"/>
          </a:xfrm>
          <a:prstGeom prst="rect">
            <a:avLst/>
          </a:prstGeom>
          <a:gradFill>
            <a:gsLst>
              <a:gs pos="0">
                <a:srgbClr val="28509B"/>
              </a:gs>
              <a:gs pos="30000">
                <a:srgbClr val="28509B"/>
              </a:gs>
              <a:gs pos="100000">
                <a:srgbClr val="00BFB8"/>
              </a:gs>
              <a:gs pos="100000">
                <a:srgbClr val="00BF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8FF485DE-76DA-0648-A8E7-28934FC509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9456" y="6179417"/>
            <a:ext cx="4281218" cy="4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67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199456" y="1988839"/>
            <a:ext cx="9792394" cy="3744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 dirty="0"/>
              <a:t>Lisää teksti napsauttamalla</a:t>
            </a:r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872964D-31E0-4EFB-9E0E-F88220D0AD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Lisää otsikko napsauttamalla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937E76E-6B0D-6D42-A540-E8E4339D3B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64446" y="6237312"/>
            <a:ext cx="1907759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88CEA-BEB8-414B-AEA5-355658E8E5AF}" type="datetime1">
              <a:rPr lang="fi-FI" smtClean="0"/>
              <a:pPr/>
              <a:t>30.10.2025</a:t>
            </a:fld>
            <a:endParaRPr lang="fi-FI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4C316397-7A38-8A4D-8D48-4446980EF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12023" y="6237312"/>
            <a:ext cx="2952421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Esittäjä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8FFB1B2-0F1C-0F41-9AEE-B4B85D622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206" y="6237312"/>
            <a:ext cx="575370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2E0FF02-2EAB-48AE-86A1-50CF72F987EA}" type="slidenum">
              <a:rPr lang="fi-FI" smtClean="0"/>
              <a:pPr/>
              <a:t>‹#›</a:t>
            </a:fld>
            <a:endParaRPr lang="fi-FI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7F6113C-31E8-DF49-962D-6FD248724ED3}"/>
              </a:ext>
            </a:extLst>
          </p:cNvPr>
          <p:cNvSpPr/>
          <p:nvPr userDrawn="1"/>
        </p:nvSpPr>
        <p:spPr>
          <a:xfrm>
            <a:off x="0" y="5876924"/>
            <a:ext cx="12192000" cy="88901"/>
          </a:xfrm>
          <a:prstGeom prst="rect">
            <a:avLst/>
          </a:prstGeom>
          <a:gradFill>
            <a:gsLst>
              <a:gs pos="0">
                <a:srgbClr val="28509B"/>
              </a:gs>
              <a:gs pos="30000">
                <a:srgbClr val="28509B"/>
              </a:gs>
              <a:gs pos="100000">
                <a:srgbClr val="00BFB8"/>
              </a:gs>
              <a:gs pos="100000">
                <a:srgbClr val="00BF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51E13D5-014D-B047-93E7-22F03E34AA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9456" y="6179417"/>
            <a:ext cx="4281218" cy="4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70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199456" y="1988841"/>
            <a:ext cx="9792394" cy="3744416"/>
          </a:xfrm>
        </p:spPr>
        <p:txBody>
          <a:bodyPr/>
          <a:lstStyle>
            <a:lvl1pPr marL="266700" indent="-266700">
              <a:spcBef>
                <a:spcPts val="800"/>
              </a:spcBef>
              <a:buClr>
                <a:srgbClr val="00BFB8"/>
              </a:buClr>
              <a:buFont typeface="Arial" panose="020B0604020202020204" pitchFamily="34" charset="0"/>
              <a:buChar char="•"/>
              <a:defRPr sz="2000" b="1" baseline="0">
                <a:solidFill>
                  <a:srgbClr val="28509B"/>
                </a:solidFill>
                <a:latin typeface="+mn-lt"/>
              </a:defRPr>
            </a:lvl1pPr>
            <a:lvl2pPr marL="539750" indent="-266700">
              <a:spcBef>
                <a:spcPts val="800"/>
              </a:spcBef>
              <a:buClr>
                <a:srgbClr val="00BFB8"/>
              </a:buClr>
              <a:defRPr sz="2000" b="1">
                <a:solidFill>
                  <a:srgbClr val="28509B"/>
                </a:solidFill>
                <a:latin typeface="+mn-lt"/>
              </a:defRPr>
            </a:lvl2pPr>
            <a:lvl3pPr marL="806450" indent="-273050">
              <a:spcBef>
                <a:spcPts val="800"/>
              </a:spcBef>
              <a:buClr>
                <a:srgbClr val="00BFB8"/>
              </a:buClr>
              <a:defRPr b="1">
                <a:solidFill>
                  <a:srgbClr val="28509B"/>
                </a:solidFill>
                <a:latin typeface="+mn-lt"/>
              </a:defRPr>
            </a:lvl3pPr>
            <a:lvl4pPr marL="1071563" indent="-266700">
              <a:spcBef>
                <a:spcPts val="800"/>
              </a:spcBef>
              <a:buClr>
                <a:srgbClr val="00BFB8"/>
              </a:buClr>
              <a:defRPr b="1">
                <a:solidFill>
                  <a:srgbClr val="28509B"/>
                </a:solidFill>
                <a:latin typeface="+mn-lt"/>
              </a:defRPr>
            </a:lvl4pPr>
            <a:lvl5pPr marL="1346200" indent="-265113">
              <a:spcBef>
                <a:spcPts val="800"/>
              </a:spcBef>
              <a:buClr>
                <a:srgbClr val="00BFB8"/>
              </a:buClr>
              <a:defRPr b="1">
                <a:solidFill>
                  <a:srgbClr val="28509B"/>
                </a:solidFill>
                <a:latin typeface="+mn-lt"/>
              </a:defRPr>
            </a:lvl5pPr>
            <a:lvl6pPr marL="1612900" indent="-274638">
              <a:spcBef>
                <a:spcPts val="400"/>
              </a:spcBef>
              <a:defRPr b="1">
                <a:solidFill>
                  <a:schemeClr val="accent1"/>
                </a:solidFill>
                <a:latin typeface="+mn-lt"/>
              </a:defRPr>
            </a:lvl6pPr>
            <a:lvl7pPr marL="1878013" indent="-266700">
              <a:spcBef>
                <a:spcPts val="400"/>
              </a:spcBef>
              <a:defRPr b="1">
                <a:solidFill>
                  <a:schemeClr val="accent1"/>
                </a:solidFill>
                <a:latin typeface="+mn-lt"/>
              </a:defRPr>
            </a:lvl7pPr>
            <a:lvl8pPr marL="2152650" indent="-265113">
              <a:spcBef>
                <a:spcPts val="400"/>
              </a:spcBef>
              <a:tabLst/>
              <a:defRPr b="1">
                <a:solidFill>
                  <a:schemeClr val="accent1"/>
                </a:solidFill>
                <a:latin typeface="+mn-lt"/>
              </a:defRPr>
            </a:lvl8pPr>
            <a:lvl9pPr marL="2419350" indent="-274638">
              <a:spcBef>
                <a:spcPts val="400"/>
              </a:spcBef>
              <a:defRPr b="1">
                <a:solidFill>
                  <a:schemeClr val="accent1"/>
                </a:solidFill>
                <a:latin typeface="+mn-lt"/>
              </a:defRPr>
            </a:lvl9pPr>
          </a:lstStyle>
          <a:p>
            <a:pPr lvl="0"/>
            <a:r>
              <a:rPr lang="fi-FI" noProof="0" dirty="0"/>
              <a:t>Lisää listaus napsauttamalla</a:t>
            </a:r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48431F-06A1-4541-B8E1-9A08B3FD8C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Lisää otsikko napsauttamalla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712740A7-FB0B-0F43-903E-64ED708F53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64446" y="6237312"/>
            <a:ext cx="1907759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88CEA-BEB8-414B-AEA5-355658E8E5AF}" type="datetime1">
              <a:rPr lang="fi-FI" smtClean="0"/>
              <a:pPr/>
              <a:t>30.10.2025</a:t>
            </a:fld>
            <a:endParaRPr lang="fi-FI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137EDF35-A84A-6D4F-ABA0-D999B9743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12023" y="6237312"/>
            <a:ext cx="2952421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Esittäjä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EE9C4FD-7D56-E54B-B32E-9C6D94839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206" y="6237312"/>
            <a:ext cx="575370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2E0FF02-2EAB-48AE-86A1-50CF72F987EA}" type="slidenum">
              <a:rPr lang="fi-FI" smtClean="0"/>
              <a:pPr/>
              <a:t>‹#›</a:t>
            </a:fld>
            <a:endParaRPr lang="fi-FI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8AF7FE0-45EF-5842-A915-3BE91C249C0E}"/>
              </a:ext>
            </a:extLst>
          </p:cNvPr>
          <p:cNvSpPr/>
          <p:nvPr userDrawn="1"/>
        </p:nvSpPr>
        <p:spPr>
          <a:xfrm>
            <a:off x="0" y="5876924"/>
            <a:ext cx="12192000" cy="88901"/>
          </a:xfrm>
          <a:prstGeom prst="rect">
            <a:avLst/>
          </a:prstGeom>
          <a:gradFill>
            <a:gsLst>
              <a:gs pos="0">
                <a:srgbClr val="28509B"/>
              </a:gs>
              <a:gs pos="30000">
                <a:srgbClr val="28509B"/>
              </a:gs>
              <a:gs pos="100000">
                <a:srgbClr val="00BFB8"/>
              </a:gs>
              <a:gs pos="100000">
                <a:srgbClr val="00BF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337E7AE-8C71-964D-86C9-78B680E6A3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9456" y="6179417"/>
            <a:ext cx="4281218" cy="4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99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200150" y="1988840"/>
            <a:ext cx="4823840" cy="37444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 dirty="0"/>
              <a:t>Lisää teksti napsauttamalla</a:t>
            </a:r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68010" y="1988840"/>
            <a:ext cx="4823840" cy="37444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 noProof="0" dirty="0"/>
              <a:t>Lisää teksti napsauttamalla</a:t>
            </a:r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CC888B6-88B9-4516-B252-F5F830001A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 dirty="0"/>
              <a:t>Lisää otsikko napsauttamalla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8BB2B40D-386F-8840-8B14-C22C8E39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64446" y="6237312"/>
            <a:ext cx="1907759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88CEA-BEB8-414B-AEA5-355658E8E5AF}" type="datetime1">
              <a:rPr lang="fi-FI" smtClean="0"/>
              <a:pPr/>
              <a:t>30.10.2025</a:t>
            </a:fld>
            <a:endParaRPr lang="fi-FI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E1530DF4-0285-BF41-AA58-CAA4C87E3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12023" y="6237312"/>
            <a:ext cx="2952421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Esittäjä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893BD5E-86F9-8946-9E42-CAA6F219C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206" y="6237312"/>
            <a:ext cx="575370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2E0FF02-2EAB-48AE-86A1-50CF72F987EA}" type="slidenum">
              <a:rPr lang="fi-FI" smtClean="0"/>
              <a:pPr/>
              <a:t>‹#›</a:t>
            </a:fld>
            <a:endParaRPr lang="fi-FI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2EDB68-F749-9845-8C37-401CED890A11}"/>
              </a:ext>
            </a:extLst>
          </p:cNvPr>
          <p:cNvSpPr/>
          <p:nvPr userDrawn="1"/>
        </p:nvSpPr>
        <p:spPr>
          <a:xfrm>
            <a:off x="0" y="5876924"/>
            <a:ext cx="12192000" cy="88901"/>
          </a:xfrm>
          <a:prstGeom prst="rect">
            <a:avLst/>
          </a:prstGeom>
          <a:gradFill>
            <a:gsLst>
              <a:gs pos="0">
                <a:srgbClr val="28509B"/>
              </a:gs>
              <a:gs pos="30000">
                <a:srgbClr val="28509B"/>
              </a:gs>
              <a:gs pos="100000">
                <a:srgbClr val="00BFB8"/>
              </a:gs>
              <a:gs pos="100000">
                <a:srgbClr val="00BF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8A858B5-09D6-5E46-B322-0CED315D78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9456" y="6179417"/>
            <a:ext cx="4281218" cy="4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3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/ Contac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3CFCD176-31E3-3D42-8E43-910026CEB517}"/>
              </a:ext>
            </a:extLst>
          </p:cNvPr>
          <p:cNvSpPr/>
          <p:nvPr userDrawn="1"/>
        </p:nvSpPr>
        <p:spPr>
          <a:xfrm>
            <a:off x="0" y="-1"/>
            <a:ext cx="12192000" cy="5965825"/>
          </a:xfrm>
          <a:prstGeom prst="rect">
            <a:avLst/>
          </a:prstGeom>
          <a:gradFill>
            <a:gsLst>
              <a:gs pos="0">
                <a:srgbClr val="28509B"/>
              </a:gs>
              <a:gs pos="30000">
                <a:srgbClr val="28509B"/>
              </a:gs>
              <a:gs pos="100000">
                <a:srgbClr val="00BFB8"/>
              </a:gs>
              <a:gs pos="100000">
                <a:srgbClr val="00BFB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200150" y="1125538"/>
            <a:ext cx="9791700" cy="1008062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6400" b="0" cap="all" spc="-1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noProof="0" dirty="0"/>
              <a:t>Lisää kiitosteksti. 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00150" y="2348850"/>
            <a:ext cx="9791700" cy="432048"/>
          </a:xfrm>
        </p:spPr>
        <p:txBody>
          <a:bodyPr anchor="b" anchorCtr="0"/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Lisää Nimi 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00150" y="3645031"/>
            <a:ext cx="9791700" cy="1296180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Lisää yhteystiedot 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200150" y="2848481"/>
            <a:ext cx="9791700" cy="508509"/>
          </a:xfrm>
        </p:spPr>
        <p:txBody>
          <a:bodyPr anchor="t" anchorCtr="0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Lisää Titteli 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1200150" y="5013221"/>
            <a:ext cx="9791700" cy="719242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800" b="1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 dirty="0"/>
              <a:t>Lisää #tapahtumannimi </a:t>
            </a:r>
          </a:p>
        </p:txBody>
      </p:sp>
      <p:sp>
        <p:nvSpPr>
          <p:cNvPr id="23" name="Freeform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9384450" y="0"/>
            <a:ext cx="2808000" cy="1584694"/>
          </a:xfrm>
          <a:custGeom>
            <a:avLst/>
            <a:gdLst>
              <a:gd name="T0" fmla="*/ 8111 w 8111"/>
              <a:gd name="T1" fmla="*/ 1579 h 4577"/>
              <a:gd name="T2" fmla="*/ 7683 w 8111"/>
              <a:gd name="T3" fmla="*/ 1954 h 4577"/>
              <a:gd name="T4" fmla="*/ 7256 w 8111"/>
              <a:gd name="T5" fmla="*/ 2329 h 4577"/>
              <a:gd name="T6" fmla="*/ 6828 w 8111"/>
              <a:gd name="T7" fmla="*/ 2703 h 4577"/>
              <a:gd name="T8" fmla="*/ 6400 w 8111"/>
              <a:gd name="T9" fmla="*/ 3078 h 4577"/>
              <a:gd name="T10" fmla="*/ 5973 w 8111"/>
              <a:gd name="T11" fmla="*/ 3452 h 4577"/>
              <a:gd name="T12" fmla="*/ 5545 w 8111"/>
              <a:gd name="T13" fmla="*/ 3828 h 4577"/>
              <a:gd name="T14" fmla="*/ 5118 w 8111"/>
              <a:gd name="T15" fmla="*/ 4202 h 4577"/>
              <a:gd name="T16" fmla="*/ 4690 w 8111"/>
              <a:gd name="T17" fmla="*/ 4577 h 4577"/>
              <a:gd name="T18" fmla="*/ 4550 w 8111"/>
              <a:gd name="T19" fmla="*/ 4353 h 4577"/>
              <a:gd name="T20" fmla="*/ 4408 w 8111"/>
              <a:gd name="T21" fmla="*/ 4134 h 4577"/>
              <a:gd name="T22" fmla="*/ 4337 w 8111"/>
              <a:gd name="T23" fmla="*/ 4027 h 4577"/>
              <a:gd name="T24" fmla="*/ 4265 w 8111"/>
              <a:gd name="T25" fmla="*/ 3922 h 4577"/>
              <a:gd name="T26" fmla="*/ 4121 w 8111"/>
              <a:gd name="T27" fmla="*/ 3716 h 4577"/>
              <a:gd name="T28" fmla="*/ 3977 w 8111"/>
              <a:gd name="T29" fmla="*/ 3515 h 4577"/>
              <a:gd name="T30" fmla="*/ 3831 w 8111"/>
              <a:gd name="T31" fmla="*/ 3320 h 4577"/>
              <a:gd name="T32" fmla="*/ 3684 w 8111"/>
              <a:gd name="T33" fmla="*/ 3131 h 4577"/>
              <a:gd name="T34" fmla="*/ 3612 w 8111"/>
              <a:gd name="T35" fmla="*/ 3039 h 4577"/>
              <a:gd name="T36" fmla="*/ 3538 w 8111"/>
              <a:gd name="T37" fmla="*/ 2947 h 4577"/>
              <a:gd name="T38" fmla="*/ 3390 w 8111"/>
              <a:gd name="T39" fmla="*/ 2770 h 4577"/>
              <a:gd name="T40" fmla="*/ 3243 w 8111"/>
              <a:gd name="T41" fmla="*/ 2597 h 4577"/>
              <a:gd name="T42" fmla="*/ 3093 w 8111"/>
              <a:gd name="T43" fmla="*/ 2430 h 4577"/>
              <a:gd name="T44" fmla="*/ 2945 w 8111"/>
              <a:gd name="T45" fmla="*/ 2267 h 4577"/>
              <a:gd name="T46" fmla="*/ 2796 w 8111"/>
              <a:gd name="T47" fmla="*/ 2111 h 4577"/>
              <a:gd name="T48" fmla="*/ 2647 w 8111"/>
              <a:gd name="T49" fmla="*/ 1959 h 4577"/>
              <a:gd name="T50" fmla="*/ 2496 w 8111"/>
              <a:gd name="T51" fmla="*/ 1811 h 4577"/>
              <a:gd name="T52" fmla="*/ 2347 w 8111"/>
              <a:gd name="T53" fmla="*/ 1670 h 4577"/>
              <a:gd name="T54" fmla="*/ 2198 w 8111"/>
              <a:gd name="T55" fmla="*/ 1533 h 4577"/>
              <a:gd name="T56" fmla="*/ 2123 w 8111"/>
              <a:gd name="T57" fmla="*/ 1466 h 4577"/>
              <a:gd name="T58" fmla="*/ 2047 w 8111"/>
              <a:gd name="T59" fmla="*/ 1401 h 4577"/>
              <a:gd name="T60" fmla="*/ 1898 w 8111"/>
              <a:gd name="T61" fmla="*/ 1273 h 4577"/>
              <a:gd name="T62" fmla="*/ 1749 w 8111"/>
              <a:gd name="T63" fmla="*/ 1150 h 4577"/>
              <a:gd name="T64" fmla="*/ 1600 w 8111"/>
              <a:gd name="T65" fmla="*/ 1031 h 4577"/>
              <a:gd name="T66" fmla="*/ 1451 w 8111"/>
              <a:gd name="T67" fmla="*/ 917 h 4577"/>
              <a:gd name="T68" fmla="*/ 1303 w 8111"/>
              <a:gd name="T69" fmla="*/ 807 h 4577"/>
              <a:gd name="T70" fmla="*/ 1156 w 8111"/>
              <a:gd name="T71" fmla="*/ 702 h 4577"/>
              <a:gd name="T72" fmla="*/ 1009 w 8111"/>
              <a:gd name="T73" fmla="*/ 600 h 4577"/>
              <a:gd name="T74" fmla="*/ 861 w 8111"/>
              <a:gd name="T75" fmla="*/ 502 h 4577"/>
              <a:gd name="T76" fmla="*/ 716 w 8111"/>
              <a:gd name="T77" fmla="*/ 409 h 4577"/>
              <a:gd name="T78" fmla="*/ 571 w 8111"/>
              <a:gd name="T79" fmla="*/ 320 h 4577"/>
              <a:gd name="T80" fmla="*/ 427 w 8111"/>
              <a:gd name="T81" fmla="*/ 234 h 4577"/>
              <a:gd name="T82" fmla="*/ 283 w 8111"/>
              <a:gd name="T83" fmla="*/ 152 h 4577"/>
              <a:gd name="T84" fmla="*/ 141 w 8111"/>
              <a:gd name="T85" fmla="*/ 75 h 4577"/>
              <a:gd name="T86" fmla="*/ 0 w 8111"/>
              <a:gd name="T87" fmla="*/ 0 h 4577"/>
              <a:gd name="T88" fmla="*/ 506 w 8111"/>
              <a:gd name="T89" fmla="*/ 0 h 4577"/>
              <a:gd name="T90" fmla="*/ 1014 w 8111"/>
              <a:gd name="T91" fmla="*/ 0 h 4577"/>
              <a:gd name="T92" fmla="*/ 1520 w 8111"/>
              <a:gd name="T93" fmla="*/ 0 h 4577"/>
              <a:gd name="T94" fmla="*/ 2027 w 8111"/>
              <a:gd name="T95" fmla="*/ 0 h 4577"/>
              <a:gd name="T96" fmla="*/ 2534 w 8111"/>
              <a:gd name="T97" fmla="*/ 0 h 4577"/>
              <a:gd name="T98" fmla="*/ 3041 w 8111"/>
              <a:gd name="T99" fmla="*/ 0 h 4577"/>
              <a:gd name="T100" fmla="*/ 3548 w 8111"/>
              <a:gd name="T101" fmla="*/ 0 h 4577"/>
              <a:gd name="T102" fmla="*/ 4056 w 8111"/>
              <a:gd name="T103" fmla="*/ 0 h 4577"/>
              <a:gd name="T104" fmla="*/ 4562 w 8111"/>
              <a:gd name="T105" fmla="*/ 0 h 4577"/>
              <a:gd name="T106" fmla="*/ 5069 w 8111"/>
              <a:gd name="T107" fmla="*/ 0 h 4577"/>
              <a:gd name="T108" fmla="*/ 5575 w 8111"/>
              <a:gd name="T109" fmla="*/ 0 h 4577"/>
              <a:gd name="T110" fmla="*/ 6083 w 8111"/>
              <a:gd name="T111" fmla="*/ 0 h 4577"/>
              <a:gd name="T112" fmla="*/ 6589 w 8111"/>
              <a:gd name="T113" fmla="*/ 0 h 4577"/>
              <a:gd name="T114" fmla="*/ 7096 w 8111"/>
              <a:gd name="T115" fmla="*/ 0 h 4577"/>
              <a:gd name="T116" fmla="*/ 7604 w 8111"/>
              <a:gd name="T117" fmla="*/ 0 h 4577"/>
              <a:gd name="T118" fmla="*/ 8111 w 8111"/>
              <a:gd name="T119" fmla="*/ 0 h 4577"/>
              <a:gd name="T120" fmla="*/ 8111 w 8111"/>
              <a:gd name="T121" fmla="*/ 790 h 4577"/>
              <a:gd name="T122" fmla="*/ 8111 w 8111"/>
              <a:gd name="T123" fmla="*/ 1579 h 4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111" h="4577">
                <a:moveTo>
                  <a:pt x="8111" y="1579"/>
                </a:moveTo>
                <a:lnTo>
                  <a:pt x="7683" y="1954"/>
                </a:lnTo>
                <a:lnTo>
                  <a:pt x="7256" y="2329"/>
                </a:lnTo>
                <a:lnTo>
                  <a:pt x="6828" y="2703"/>
                </a:lnTo>
                <a:lnTo>
                  <a:pt x="6400" y="3078"/>
                </a:lnTo>
                <a:lnTo>
                  <a:pt x="5973" y="3452"/>
                </a:lnTo>
                <a:lnTo>
                  <a:pt x="5545" y="3828"/>
                </a:lnTo>
                <a:lnTo>
                  <a:pt x="5118" y="4202"/>
                </a:lnTo>
                <a:lnTo>
                  <a:pt x="4690" y="4577"/>
                </a:lnTo>
                <a:lnTo>
                  <a:pt x="4550" y="4353"/>
                </a:lnTo>
                <a:lnTo>
                  <a:pt x="4408" y="4134"/>
                </a:lnTo>
                <a:lnTo>
                  <a:pt x="4337" y="4027"/>
                </a:lnTo>
                <a:lnTo>
                  <a:pt x="4265" y="3922"/>
                </a:lnTo>
                <a:lnTo>
                  <a:pt x="4121" y="3716"/>
                </a:lnTo>
                <a:lnTo>
                  <a:pt x="3977" y="3515"/>
                </a:lnTo>
                <a:lnTo>
                  <a:pt x="3831" y="3320"/>
                </a:lnTo>
                <a:lnTo>
                  <a:pt x="3684" y="3131"/>
                </a:lnTo>
                <a:lnTo>
                  <a:pt x="3612" y="3039"/>
                </a:lnTo>
                <a:lnTo>
                  <a:pt x="3538" y="2947"/>
                </a:lnTo>
                <a:lnTo>
                  <a:pt x="3390" y="2770"/>
                </a:lnTo>
                <a:lnTo>
                  <a:pt x="3243" y="2597"/>
                </a:lnTo>
                <a:lnTo>
                  <a:pt x="3093" y="2430"/>
                </a:lnTo>
                <a:lnTo>
                  <a:pt x="2945" y="2267"/>
                </a:lnTo>
                <a:lnTo>
                  <a:pt x="2796" y="2111"/>
                </a:lnTo>
                <a:lnTo>
                  <a:pt x="2647" y="1959"/>
                </a:lnTo>
                <a:lnTo>
                  <a:pt x="2496" y="1811"/>
                </a:lnTo>
                <a:lnTo>
                  <a:pt x="2347" y="1670"/>
                </a:lnTo>
                <a:lnTo>
                  <a:pt x="2198" y="1533"/>
                </a:lnTo>
                <a:lnTo>
                  <a:pt x="2123" y="1466"/>
                </a:lnTo>
                <a:lnTo>
                  <a:pt x="2047" y="1401"/>
                </a:lnTo>
                <a:lnTo>
                  <a:pt x="1898" y="1273"/>
                </a:lnTo>
                <a:lnTo>
                  <a:pt x="1749" y="1150"/>
                </a:lnTo>
                <a:lnTo>
                  <a:pt x="1600" y="1031"/>
                </a:lnTo>
                <a:lnTo>
                  <a:pt x="1451" y="917"/>
                </a:lnTo>
                <a:lnTo>
                  <a:pt x="1303" y="807"/>
                </a:lnTo>
                <a:lnTo>
                  <a:pt x="1156" y="702"/>
                </a:lnTo>
                <a:lnTo>
                  <a:pt x="1009" y="600"/>
                </a:lnTo>
                <a:lnTo>
                  <a:pt x="861" y="502"/>
                </a:lnTo>
                <a:lnTo>
                  <a:pt x="716" y="409"/>
                </a:lnTo>
                <a:lnTo>
                  <a:pt x="571" y="320"/>
                </a:lnTo>
                <a:lnTo>
                  <a:pt x="427" y="234"/>
                </a:lnTo>
                <a:lnTo>
                  <a:pt x="283" y="152"/>
                </a:lnTo>
                <a:lnTo>
                  <a:pt x="141" y="75"/>
                </a:lnTo>
                <a:lnTo>
                  <a:pt x="0" y="0"/>
                </a:lnTo>
                <a:lnTo>
                  <a:pt x="506" y="0"/>
                </a:lnTo>
                <a:lnTo>
                  <a:pt x="1014" y="0"/>
                </a:lnTo>
                <a:lnTo>
                  <a:pt x="1520" y="0"/>
                </a:lnTo>
                <a:lnTo>
                  <a:pt x="2027" y="0"/>
                </a:lnTo>
                <a:lnTo>
                  <a:pt x="2534" y="0"/>
                </a:lnTo>
                <a:lnTo>
                  <a:pt x="3041" y="0"/>
                </a:lnTo>
                <a:lnTo>
                  <a:pt x="3548" y="0"/>
                </a:lnTo>
                <a:lnTo>
                  <a:pt x="4056" y="0"/>
                </a:lnTo>
                <a:lnTo>
                  <a:pt x="4562" y="0"/>
                </a:lnTo>
                <a:lnTo>
                  <a:pt x="5069" y="0"/>
                </a:lnTo>
                <a:lnTo>
                  <a:pt x="5575" y="0"/>
                </a:lnTo>
                <a:lnTo>
                  <a:pt x="6083" y="0"/>
                </a:lnTo>
                <a:lnTo>
                  <a:pt x="6589" y="0"/>
                </a:lnTo>
                <a:lnTo>
                  <a:pt x="7096" y="0"/>
                </a:lnTo>
                <a:lnTo>
                  <a:pt x="7604" y="0"/>
                </a:lnTo>
                <a:lnTo>
                  <a:pt x="8111" y="0"/>
                </a:lnTo>
                <a:lnTo>
                  <a:pt x="8111" y="790"/>
                </a:lnTo>
                <a:lnTo>
                  <a:pt x="8111" y="15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grpSp>
        <p:nvGrpSpPr>
          <p:cNvPr id="24" name="Group 23"/>
          <p:cNvGrpSpPr>
            <a:grpSpLocks noChangeAspect="1"/>
          </p:cNvGrpSpPr>
          <p:nvPr userDrawn="1"/>
        </p:nvGrpSpPr>
        <p:grpSpPr>
          <a:xfrm>
            <a:off x="10776650" y="333518"/>
            <a:ext cx="942618" cy="431112"/>
            <a:chOff x="4471987" y="468313"/>
            <a:chExt cx="1489075" cy="681037"/>
          </a:xfrm>
        </p:grpSpPr>
        <p:sp>
          <p:nvSpPr>
            <p:cNvPr id="25" name="Freeform 7"/>
            <p:cNvSpPr>
              <a:spLocks noEditPoints="1"/>
            </p:cNvSpPr>
            <p:nvPr userDrawn="1"/>
          </p:nvSpPr>
          <p:spPr bwMode="auto">
            <a:xfrm>
              <a:off x="4471987" y="676275"/>
              <a:ext cx="1152525" cy="473075"/>
            </a:xfrm>
            <a:custGeom>
              <a:avLst/>
              <a:gdLst>
                <a:gd name="T0" fmla="*/ 1772 w 2177"/>
                <a:gd name="T1" fmla="*/ 886 h 895"/>
                <a:gd name="T2" fmla="*/ 1669 w 2177"/>
                <a:gd name="T3" fmla="*/ 849 h 895"/>
                <a:gd name="T4" fmla="*/ 1590 w 2177"/>
                <a:gd name="T5" fmla="*/ 788 h 895"/>
                <a:gd name="T6" fmla="*/ 1541 w 2177"/>
                <a:gd name="T7" fmla="*/ 717 h 895"/>
                <a:gd name="T8" fmla="*/ 1701 w 2177"/>
                <a:gd name="T9" fmla="*/ 651 h 895"/>
                <a:gd name="T10" fmla="*/ 1761 w 2177"/>
                <a:gd name="T11" fmla="*/ 705 h 895"/>
                <a:gd name="T12" fmla="*/ 1850 w 2177"/>
                <a:gd name="T13" fmla="*/ 728 h 895"/>
                <a:gd name="T14" fmla="*/ 1947 w 2177"/>
                <a:gd name="T15" fmla="*/ 717 h 895"/>
                <a:gd name="T16" fmla="*/ 1990 w 2177"/>
                <a:gd name="T17" fmla="*/ 688 h 895"/>
                <a:gd name="T18" fmla="*/ 2006 w 2177"/>
                <a:gd name="T19" fmla="*/ 632 h 895"/>
                <a:gd name="T20" fmla="*/ 1989 w 2177"/>
                <a:gd name="T21" fmla="*/ 588 h 895"/>
                <a:gd name="T22" fmla="*/ 1904 w 2177"/>
                <a:gd name="T23" fmla="*/ 538 h 895"/>
                <a:gd name="T24" fmla="*/ 1703 w 2177"/>
                <a:gd name="T25" fmla="*/ 469 h 895"/>
                <a:gd name="T26" fmla="*/ 1625 w 2177"/>
                <a:gd name="T27" fmla="*/ 415 h 895"/>
                <a:gd name="T28" fmla="*/ 1575 w 2177"/>
                <a:gd name="T29" fmla="*/ 337 h 895"/>
                <a:gd name="T30" fmla="*/ 1562 w 2177"/>
                <a:gd name="T31" fmla="*/ 241 h 895"/>
                <a:gd name="T32" fmla="*/ 1592 w 2177"/>
                <a:gd name="T33" fmla="*/ 136 h 895"/>
                <a:gd name="T34" fmla="*/ 1658 w 2177"/>
                <a:gd name="T35" fmla="*/ 59 h 895"/>
                <a:gd name="T36" fmla="*/ 1751 w 2177"/>
                <a:gd name="T37" fmla="*/ 13 h 895"/>
                <a:gd name="T38" fmla="*/ 1871 w 2177"/>
                <a:gd name="T39" fmla="*/ 1 h 895"/>
                <a:gd name="T40" fmla="*/ 1967 w 2177"/>
                <a:gd name="T41" fmla="*/ 21 h 895"/>
                <a:gd name="T42" fmla="*/ 2049 w 2177"/>
                <a:gd name="T43" fmla="*/ 64 h 895"/>
                <a:gd name="T44" fmla="*/ 2121 w 2177"/>
                <a:gd name="T45" fmla="*/ 140 h 895"/>
                <a:gd name="T46" fmla="*/ 2003 w 2177"/>
                <a:gd name="T47" fmla="*/ 263 h 895"/>
                <a:gd name="T48" fmla="*/ 1953 w 2177"/>
                <a:gd name="T49" fmla="*/ 200 h 895"/>
                <a:gd name="T50" fmla="*/ 1902 w 2177"/>
                <a:gd name="T51" fmla="*/ 173 h 895"/>
                <a:gd name="T52" fmla="*/ 1807 w 2177"/>
                <a:gd name="T53" fmla="*/ 168 h 895"/>
                <a:gd name="T54" fmla="*/ 1748 w 2177"/>
                <a:gd name="T55" fmla="*/ 203 h 895"/>
                <a:gd name="T56" fmla="*/ 1732 w 2177"/>
                <a:gd name="T57" fmla="*/ 260 h 895"/>
                <a:gd name="T58" fmla="*/ 1752 w 2177"/>
                <a:gd name="T59" fmla="*/ 305 h 895"/>
                <a:gd name="T60" fmla="*/ 1832 w 2177"/>
                <a:gd name="T61" fmla="*/ 350 h 895"/>
                <a:gd name="T62" fmla="*/ 2043 w 2177"/>
                <a:gd name="T63" fmla="*/ 428 h 895"/>
                <a:gd name="T64" fmla="*/ 2131 w 2177"/>
                <a:gd name="T65" fmla="*/ 495 h 895"/>
                <a:gd name="T66" fmla="*/ 2170 w 2177"/>
                <a:gd name="T67" fmla="*/ 576 h 895"/>
                <a:gd name="T68" fmla="*/ 2171 w 2177"/>
                <a:gd name="T69" fmla="*/ 693 h 895"/>
                <a:gd name="T70" fmla="*/ 2126 w 2177"/>
                <a:gd name="T71" fmla="*/ 789 h 895"/>
                <a:gd name="T72" fmla="*/ 2056 w 2177"/>
                <a:gd name="T73" fmla="*/ 848 h 895"/>
                <a:gd name="T74" fmla="*/ 1946 w 2177"/>
                <a:gd name="T75" fmla="*/ 887 h 895"/>
                <a:gd name="T76" fmla="*/ 657 w 2177"/>
                <a:gd name="T77" fmla="*/ 447 h 895"/>
                <a:gd name="T78" fmla="*/ 0 w 2177"/>
                <a:gd name="T79" fmla="*/ 17 h 895"/>
                <a:gd name="T80" fmla="*/ 1064 w 2177"/>
                <a:gd name="T81" fmla="*/ 891 h 895"/>
                <a:gd name="T82" fmla="*/ 963 w 2177"/>
                <a:gd name="T83" fmla="*/ 866 h 895"/>
                <a:gd name="T84" fmla="*/ 871 w 2177"/>
                <a:gd name="T85" fmla="*/ 805 h 895"/>
                <a:gd name="T86" fmla="*/ 813 w 2177"/>
                <a:gd name="T87" fmla="*/ 721 h 895"/>
                <a:gd name="T88" fmla="*/ 788 w 2177"/>
                <a:gd name="T89" fmla="*/ 596 h 895"/>
                <a:gd name="T90" fmla="*/ 965 w 2177"/>
                <a:gd name="T91" fmla="*/ 640 h 895"/>
                <a:gd name="T92" fmla="*/ 1009 w 2177"/>
                <a:gd name="T93" fmla="*/ 701 h 895"/>
                <a:gd name="T94" fmla="*/ 1076 w 2177"/>
                <a:gd name="T95" fmla="*/ 726 h 895"/>
                <a:gd name="T96" fmla="*/ 1165 w 2177"/>
                <a:gd name="T97" fmla="*/ 724 h 895"/>
                <a:gd name="T98" fmla="*/ 1224 w 2177"/>
                <a:gd name="T99" fmla="*/ 701 h 895"/>
                <a:gd name="T100" fmla="*/ 1265 w 2177"/>
                <a:gd name="T101" fmla="*/ 647 h 895"/>
                <a:gd name="T102" fmla="*/ 1276 w 2177"/>
                <a:gd name="T103" fmla="*/ 17 h 895"/>
                <a:gd name="T104" fmla="*/ 1431 w 2177"/>
                <a:gd name="T105" fmla="*/ 693 h 895"/>
                <a:gd name="T106" fmla="*/ 1382 w 2177"/>
                <a:gd name="T107" fmla="*/ 784 h 895"/>
                <a:gd name="T108" fmla="*/ 1303 w 2177"/>
                <a:gd name="T109" fmla="*/ 849 h 895"/>
                <a:gd name="T110" fmla="*/ 1184 w 2177"/>
                <a:gd name="T111" fmla="*/ 889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77" h="895">
                  <a:moveTo>
                    <a:pt x="1864" y="895"/>
                  </a:moveTo>
                  <a:lnTo>
                    <a:pt x="1848" y="895"/>
                  </a:lnTo>
                  <a:lnTo>
                    <a:pt x="1832" y="894"/>
                  </a:lnTo>
                  <a:lnTo>
                    <a:pt x="1817" y="893"/>
                  </a:lnTo>
                  <a:lnTo>
                    <a:pt x="1801" y="890"/>
                  </a:lnTo>
                  <a:lnTo>
                    <a:pt x="1793" y="889"/>
                  </a:lnTo>
                  <a:lnTo>
                    <a:pt x="1786" y="888"/>
                  </a:lnTo>
                  <a:lnTo>
                    <a:pt x="1772" y="886"/>
                  </a:lnTo>
                  <a:lnTo>
                    <a:pt x="1758" y="883"/>
                  </a:lnTo>
                  <a:lnTo>
                    <a:pt x="1744" y="879"/>
                  </a:lnTo>
                  <a:lnTo>
                    <a:pt x="1731" y="875"/>
                  </a:lnTo>
                  <a:lnTo>
                    <a:pt x="1718" y="871"/>
                  </a:lnTo>
                  <a:lnTo>
                    <a:pt x="1705" y="866"/>
                  </a:lnTo>
                  <a:lnTo>
                    <a:pt x="1693" y="861"/>
                  </a:lnTo>
                  <a:lnTo>
                    <a:pt x="1680" y="855"/>
                  </a:lnTo>
                  <a:lnTo>
                    <a:pt x="1669" y="849"/>
                  </a:lnTo>
                  <a:lnTo>
                    <a:pt x="1657" y="843"/>
                  </a:lnTo>
                  <a:lnTo>
                    <a:pt x="1647" y="836"/>
                  </a:lnTo>
                  <a:lnTo>
                    <a:pt x="1636" y="829"/>
                  </a:lnTo>
                  <a:lnTo>
                    <a:pt x="1626" y="822"/>
                  </a:lnTo>
                  <a:lnTo>
                    <a:pt x="1617" y="814"/>
                  </a:lnTo>
                  <a:lnTo>
                    <a:pt x="1608" y="806"/>
                  </a:lnTo>
                  <a:lnTo>
                    <a:pt x="1599" y="797"/>
                  </a:lnTo>
                  <a:lnTo>
                    <a:pt x="1590" y="788"/>
                  </a:lnTo>
                  <a:lnTo>
                    <a:pt x="1582" y="779"/>
                  </a:lnTo>
                  <a:lnTo>
                    <a:pt x="1575" y="769"/>
                  </a:lnTo>
                  <a:lnTo>
                    <a:pt x="1566" y="759"/>
                  </a:lnTo>
                  <a:lnTo>
                    <a:pt x="1559" y="749"/>
                  </a:lnTo>
                  <a:lnTo>
                    <a:pt x="1553" y="739"/>
                  </a:lnTo>
                  <a:lnTo>
                    <a:pt x="1550" y="733"/>
                  </a:lnTo>
                  <a:lnTo>
                    <a:pt x="1547" y="728"/>
                  </a:lnTo>
                  <a:lnTo>
                    <a:pt x="1541" y="717"/>
                  </a:lnTo>
                  <a:lnTo>
                    <a:pt x="1536" y="706"/>
                  </a:lnTo>
                  <a:lnTo>
                    <a:pt x="1531" y="694"/>
                  </a:lnTo>
                  <a:lnTo>
                    <a:pt x="1526" y="682"/>
                  </a:lnTo>
                  <a:lnTo>
                    <a:pt x="1671" y="597"/>
                  </a:lnTo>
                  <a:lnTo>
                    <a:pt x="1677" y="612"/>
                  </a:lnTo>
                  <a:lnTo>
                    <a:pt x="1684" y="626"/>
                  </a:lnTo>
                  <a:lnTo>
                    <a:pt x="1691" y="639"/>
                  </a:lnTo>
                  <a:lnTo>
                    <a:pt x="1701" y="651"/>
                  </a:lnTo>
                  <a:lnTo>
                    <a:pt x="1710" y="664"/>
                  </a:lnTo>
                  <a:lnTo>
                    <a:pt x="1719" y="674"/>
                  </a:lnTo>
                  <a:lnTo>
                    <a:pt x="1725" y="679"/>
                  </a:lnTo>
                  <a:lnTo>
                    <a:pt x="1730" y="684"/>
                  </a:lnTo>
                  <a:lnTo>
                    <a:pt x="1736" y="689"/>
                  </a:lnTo>
                  <a:lnTo>
                    <a:pt x="1742" y="693"/>
                  </a:lnTo>
                  <a:lnTo>
                    <a:pt x="1754" y="701"/>
                  </a:lnTo>
                  <a:lnTo>
                    <a:pt x="1761" y="705"/>
                  </a:lnTo>
                  <a:lnTo>
                    <a:pt x="1767" y="708"/>
                  </a:lnTo>
                  <a:lnTo>
                    <a:pt x="1775" y="712"/>
                  </a:lnTo>
                  <a:lnTo>
                    <a:pt x="1782" y="714"/>
                  </a:lnTo>
                  <a:lnTo>
                    <a:pt x="1797" y="720"/>
                  </a:lnTo>
                  <a:lnTo>
                    <a:pt x="1814" y="723"/>
                  </a:lnTo>
                  <a:lnTo>
                    <a:pt x="1823" y="725"/>
                  </a:lnTo>
                  <a:lnTo>
                    <a:pt x="1831" y="726"/>
                  </a:lnTo>
                  <a:lnTo>
                    <a:pt x="1850" y="728"/>
                  </a:lnTo>
                  <a:lnTo>
                    <a:pt x="1859" y="729"/>
                  </a:lnTo>
                  <a:lnTo>
                    <a:pt x="1869" y="729"/>
                  </a:lnTo>
                  <a:lnTo>
                    <a:pt x="1887" y="728"/>
                  </a:lnTo>
                  <a:lnTo>
                    <a:pt x="1896" y="728"/>
                  </a:lnTo>
                  <a:lnTo>
                    <a:pt x="1904" y="727"/>
                  </a:lnTo>
                  <a:lnTo>
                    <a:pt x="1919" y="724"/>
                  </a:lnTo>
                  <a:lnTo>
                    <a:pt x="1934" y="721"/>
                  </a:lnTo>
                  <a:lnTo>
                    <a:pt x="1947" y="717"/>
                  </a:lnTo>
                  <a:lnTo>
                    <a:pt x="1958" y="713"/>
                  </a:lnTo>
                  <a:lnTo>
                    <a:pt x="1968" y="707"/>
                  </a:lnTo>
                  <a:lnTo>
                    <a:pt x="1972" y="705"/>
                  </a:lnTo>
                  <a:lnTo>
                    <a:pt x="1976" y="701"/>
                  </a:lnTo>
                  <a:lnTo>
                    <a:pt x="1980" y="698"/>
                  </a:lnTo>
                  <a:lnTo>
                    <a:pt x="1984" y="695"/>
                  </a:lnTo>
                  <a:lnTo>
                    <a:pt x="1987" y="692"/>
                  </a:lnTo>
                  <a:lnTo>
                    <a:pt x="1990" y="688"/>
                  </a:lnTo>
                  <a:lnTo>
                    <a:pt x="1995" y="681"/>
                  </a:lnTo>
                  <a:lnTo>
                    <a:pt x="1999" y="673"/>
                  </a:lnTo>
                  <a:lnTo>
                    <a:pt x="2003" y="665"/>
                  </a:lnTo>
                  <a:lnTo>
                    <a:pt x="2004" y="660"/>
                  </a:lnTo>
                  <a:lnTo>
                    <a:pt x="2005" y="655"/>
                  </a:lnTo>
                  <a:lnTo>
                    <a:pt x="2006" y="646"/>
                  </a:lnTo>
                  <a:lnTo>
                    <a:pt x="2007" y="638"/>
                  </a:lnTo>
                  <a:lnTo>
                    <a:pt x="2006" y="632"/>
                  </a:lnTo>
                  <a:lnTo>
                    <a:pt x="2006" y="626"/>
                  </a:lnTo>
                  <a:lnTo>
                    <a:pt x="2004" y="616"/>
                  </a:lnTo>
                  <a:lnTo>
                    <a:pt x="2002" y="611"/>
                  </a:lnTo>
                  <a:lnTo>
                    <a:pt x="2000" y="606"/>
                  </a:lnTo>
                  <a:lnTo>
                    <a:pt x="1998" y="601"/>
                  </a:lnTo>
                  <a:lnTo>
                    <a:pt x="1996" y="597"/>
                  </a:lnTo>
                  <a:lnTo>
                    <a:pt x="1993" y="592"/>
                  </a:lnTo>
                  <a:lnTo>
                    <a:pt x="1989" y="588"/>
                  </a:lnTo>
                  <a:lnTo>
                    <a:pt x="1986" y="584"/>
                  </a:lnTo>
                  <a:lnTo>
                    <a:pt x="1982" y="580"/>
                  </a:lnTo>
                  <a:lnTo>
                    <a:pt x="1973" y="573"/>
                  </a:lnTo>
                  <a:lnTo>
                    <a:pt x="1962" y="565"/>
                  </a:lnTo>
                  <a:lnTo>
                    <a:pt x="1950" y="559"/>
                  </a:lnTo>
                  <a:lnTo>
                    <a:pt x="1936" y="552"/>
                  </a:lnTo>
                  <a:lnTo>
                    <a:pt x="1920" y="546"/>
                  </a:lnTo>
                  <a:lnTo>
                    <a:pt x="1904" y="538"/>
                  </a:lnTo>
                  <a:lnTo>
                    <a:pt x="1886" y="532"/>
                  </a:lnTo>
                  <a:lnTo>
                    <a:pt x="1866" y="526"/>
                  </a:lnTo>
                  <a:lnTo>
                    <a:pt x="1822" y="512"/>
                  </a:lnTo>
                  <a:lnTo>
                    <a:pt x="1796" y="505"/>
                  </a:lnTo>
                  <a:lnTo>
                    <a:pt x="1772" y="497"/>
                  </a:lnTo>
                  <a:lnTo>
                    <a:pt x="1748" y="489"/>
                  </a:lnTo>
                  <a:lnTo>
                    <a:pt x="1725" y="479"/>
                  </a:lnTo>
                  <a:lnTo>
                    <a:pt x="1703" y="469"/>
                  </a:lnTo>
                  <a:lnTo>
                    <a:pt x="1691" y="464"/>
                  </a:lnTo>
                  <a:lnTo>
                    <a:pt x="1681" y="458"/>
                  </a:lnTo>
                  <a:lnTo>
                    <a:pt x="1671" y="452"/>
                  </a:lnTo>
                  <a:lnTo>
                    <a:pt x="1661" y="445"/>
                  </a:lnTo>
                  <a:lnTo>
                    <a:pt x="1651" y="439"/>
                  </a:lnTo>
                  <a:lnTo>
                    <a:pt x="1642" y="432"/>
                  </a:lnTo>
                  <a:lnTo>
                    <a:pt x="1633" y="424"/>
                  </a:lnTo>
                  <a:lnTo>
                    <a:pt x="1625" y="415"/>
                  </a:lnTo>
                  <a:lnTo>
                    <a:pt x="1617" y="407"/>
                  </a:lnTo>
                  <a:lnTo>
                    <a:pt x="1610" y="399"/>
                  </a:lnTo>
                  <a:lnTo>
                    <a:pt x="1602" y="390"/>
                  </a:lnTo>
                  <a:lnTo>
                    <a:pt x="1596" y="380"/>
                  </a:lnTo>
                  <a:lnTo>
                    <a:pt x="1590" y="370"/>
                  </a:lnTo>
                  <a:lnTo>
                    <a:pt x="1584" y="360"/>
                  </a:lnTo>
                  <a:lnTo>
                    <a:pt x="1579" y="349"/>
                  </a:lnTo>
                  <a:lnTo>
                    <a:pt x="1575" y="337"/>
                  </a:lnTo>
                  <a:lnTo>
                    <a:pt x="1570" y="325"/>
                  </a:lnTo>
                  <a:lnTo>
                    <a:pt x="1569" y="319"/>
                  </a:lnTo>
                  <a:lnTo>
                    <a:pt x="1567" y="313"/>
                  </a:lnTo>
                  <a:lnTo>
                    <a:pt x="1565" y="299"/>
                  </a:lnTo>
                  <a:lnTo>
                    <a:pt x="1563" y="285"/>
                  </a:lnTo>
                  <a:lnTo>
                    <a:pt x="1562" y="271"/>
                  </a:lnTo>
                  <a:lnTo>
                    <a:pt x="1562" y="256"/>
                  </a:lnTo>
                  <a:lnTo>
                    <a:pt x="1562" y="241"/>
                  </a:lnTo>
                  <a:lnTo>
                    <a:pt x="1563" y="226"/>
                  </a:lnTo>
                  <a:lnTo>
                    <a:pt x="1565" y="212"/>
                  </a:lnTo>
                  <a:lnTo>
                    <a:pt x="1568" y="199"/>
                  </a:lnTo>
                  <a:lnTo>
                    <a:pt x="1571" y="184"/>
                  </a:lnTo>
                  <a:lnTo>
                    <a:pt x="1576" y="172"/>
                  </a:lnTo>
                  <a:lnTo>
                    <a:pt x="1581" y="159"/>
                  </a:lnTo>
                  <a:lnTo>
                    <a:pt x="1586" y="147"/>
                  </a:lnTo>
                  <a:lnTo>
                    <a:pt x="1592" y="136"/>
                  </a:lnTo>
                  <a:lnTo>
                    <a:pt x="1598" y="125"/>
                  </a:lnTo>
                  <a:lnTo>
                    <a:pt x="1605" y="114"/>
                  </a:lnTo>
                  <a:lnTo>
                    <a:pt x="1613" y="104"/>
                  </a:lnTo>
                  <a:lnTo>
                    <a:pt x="1621" y="94"/>
                  </a:lnTo>
                  <a:lnTo>
                    <a:pt x="1629" y="85"/>
                  </a:lnTo>
                  <a:lnTo>
                    <a:pt x="1638" y="76"/>
                  </a:lnTo>
                  <a:lnTo>
                    <a:pt x="1648" y="67"/>
                  </a:lnTo>
                  <a:lnTo>
                    <a:pt x="1658" y="59"/>
                  </a:lnTo>
                  <a:lnTo>
                    <a:pt x="1668" y="52"/>
                  </a:lnTo>
                  <a:lnTo>
                    <a:pt x="1679" y="45"/>
                  </a:lnTo>
                  <a:lnTo>
                    <a:pt x="1690" y="38"/>
                  </a:lnTo>
                  <a:lnTo>
                    <a:pt x="1702" y="32"/>
                  </a:lnTo>
                  <a:lnTo>
                    <a:pt x="1714" y="27"/>
                  </a:lnTo>
                  <a:lnTo>
                    <a:pt x="1726" y="22"/>
                  </a:lnTo>
                  <a:lnTo>
                    <a:pt x="1738" y="17"/>
                  </a:lnTo>
                  <a:lnTo>
                    <a:pt x="1751" y="13"/>
                  </a:lnTo>
                  <a:lnTo>
                    <a:pt x="1764" y="10"/>
                  </a:lnTo>
                  <a:lnTo>
                    <a:pt x="1777" y="7"/>
                  </a:lnTo>
                  <a:lnTo>
                    <a:pt x="1790" y="5"/>
                  </a:lnTo>
                  <a:lnTo>
                    <a:pt x="1803" y="3"/>
                  </a:lnTo>
                  <a:lnTo>
                    <a:pt x="1817" y="1"/>
                  </a:lnTo>
                  <a:lnTo>
                    <a:pt x="1831" y="1"/>
                  </a:lnTo>
                  <a:lnTo>
                    <a:pt x="1845" y="0"/>
                  </a:lnTo>
                  <a:lnTo>
                    <a:pt x="1871" y="1"/>
                  </a:lnTo>
                  <a:lnTo>
                    <a:pt x="1883" y="2"/>
                  </a:lnTo>
                  <a:lnTo>
                    <a:pt x="1896" y="4"/>
                  </a:lnTo>
                  <a:lnTo>
                    <a:pt x="1908" y="6"/>
                  </a:lnTo>
                  <a:lnTo>
                    <a:pt x="1920" y="8"/>
                  </a:lnTo>
                  <a:lnTo>
                    <a:pt x="1933" y="10"/>
                  </a:lnTo>
                  <a:lnTo>
                    <a:pt x="1944" y="13"/>
                  </a:lnTo>
                  <a:lnTo>
                    <a:pt x="1956" y="17"/>
                  </a:lnTo>
                  <a:lnTo>
                    <a:pt x="1967" y="21"/>
                  </a:lnTo>
                  <a:lnTo>
                    <a:pt x="1978" y="25"/>
                  </a:lnTo>
                  <a:lnTo>
                    <a:pt x="1989" y="29"/>
                  </a:lnTo>
                  <a:lnTo>
                    <a:pt x="1999" y="34"/>
                  </a:lnTo>
                  <a:lnTo>
                    <a:pt x="2009" y="40"/>
                  </a:lnTo>
                  <a:lnTo>
                    <a:pt x="2019" y="45"/>
                  </a:lnTo>
                  <a:lnTo>
                    <a:pt x="2029" y="51"/>
                  </a:lnTo>
                  <a:lnTo>
                    <a:pt x="2039" y="58"/>
                  </a:lnTo>
                  <a:lnTo>
                    <a:pt x="2049" y="64"/>
                  </a:lnTo>
                  <a:lnTo>
                    <a:pt x="2058" y="72"/>
                  </a:lnTo>
                  <a:lnTo>
                    <a:pt x="2067" y="80"/>
                  </a:lnTo>
                  <a:lnTo>
                    <a:pt x="2075" y="87"/>
                  </a:lnTo>
                  <a:lnTo>
                    <a:pt x="2083" y="95"/>
                  </a:lnTo>
                  <a:lnTo>
                    <a:pt x="2091" y="104"/>
                  </a:lnTo>
                  <a:lnTo>
                    <a:pt x="2099" y="112"/>
                  </a:lnTo>
                  <a:lnTo>
                    <a:pt x="2114" y="131"/>
                  </a:lnTo>
                  <a:lnTo>
                    <a:pt x="2121" y="140"/>
                  </a:lnTo>
                  <a:lnTo>
                    <a:pt x="2127" y="150"/>
                  </a:lnTo>
                  <a:lnTo>
                    <a:pt x="2134" y="160"/>
                  </a:lnTo>
                  <a:lnTo>
                    <a:pt x="2140" y="171"/>
                  </a:lnTo>
                  <a:lnTo>
                    <a:pt x="2146" y="182"/>
                  </a:lnTo>
                  <a:lnTo>
                    <a:pt x="2151" y="194"/>
                  </a:lnTo>
                  <a:lnTo>
                    <a:pt x="2009" y="275"/>
                  </a:lnTo>
                  <a:lnTo>
                    <a:pt x="2006" y="269"/>
                  </a:lnTo>
                  <a:lnTo>
                    <a:pt x="2003" y="263"/>
                  </a:lnTo>
                  <a:lnTo>
                    <a:pt x="1997" y="252"/>
                  </a:lnTo>
                  <a:lnTo>
                    <a:pt x="1990" y="241"/>
                  </a:lnTo>
                  <a:lnTo>
                    <a:pt x="1983" y="231"/>
                  </a:lnTo>
                  <a:lnTo>
                    <a:pt x="1975" y="221"/>
                  </a:lnTo>
                  <a:lnTo>
                    <a:pt x="1967" y="212"/>
                  </a:lnTo>
                  <a:lnTo>
                    <a:pt x="1962" y="208"/>
                  </a:lnTo>
                  <a:lnTo>
                    <a:pt x="1958" y="204"/>
                  </a:lnTo>
                  <a:lnTo>
                    <a:pt x="1953" y="200"/>
                  </a:lnTo>
                  <a:lnTo>
                    <a:pt x="1948" y="196"/>
                  </a:lnTo>
                  <a:lnTo>
                    <a:pt x="1943" y="193"/>
                  </a:lnTo>
                  <a:lnTo>
                    <a:pt x="1938" y="189"/>
                  </a:lnTo>
                  <a:lnTo>
                    <a:pt x="1933" y="185"/>
                  </a:lnTo>
                  <a:lnTo>
                    <a:pt x="1926" y="182"/>
                  </a:lnTo>
                  <a:lnTo>
                    <a:pt x="1921" y="180"/>
                  </a:lnTo>
                  <a:lnTo>
                    <a:pt x="1915" y="177"/>
                  </a:lnTo>
                  <a:lnTo>
                    <a:pt x="1902" y="173"/>
                  </a:lnTo>
                  <a:lnTo>
                    <a:pt x="1889" y="169"/>
                  </a:lnTo>
                  <a:lnTo>
                    <a:pt x="1875" y="167"/>
                  </a:lnTo>
                  <a:lnTo>
                    <a:pt x="1868" y="166"/>
                  </a:lnTo>
                  <a:lnTo>
                    <a:pt x="1860" y="165"/>
                  </a:lnTo>
                  <a:lnTo>
                    <a:pt x="1845" y="165"/>
                  </a:lnTo>
                  <a:lnTo>
                    <a:pt x="1832" y="165"/>
                  </a:lnTo>
                  <a:lnTo>
                    <a:pt x="1820" y="166"/>
                  </a:lnTo>
                  <a:lnTo>
                    <a:pt x="1807" y="168"/>
                  </a:lnTo>
                  <a:lnTo>
                    <a:pt x="1796" y="171"/>
                  </a:lnTo>
                  <a:lnTo>
                    <a:pt x="1786" y="175"/>
                  </a:lnTo>
                  <a:lnTo>
                    <a:pt x="1777" y="179"/>
                  </a:lnTo>
                  <a:lnTo>
                    <a:pt x="1769" y="184"/>
                  </a:lnTo>
                  <a:lnTo>
                    <a:pt x="1765" y="186"/>
                  </a:lnTo>
                  <a:lnTo>
                    <a:pt x="1761" y="190"/>
                  </a:lnTo>
                  <a:lnTo>
                    <a:pt x="1754" y="196"/>
                  </a:lnTo>
                  <a:lnTo>
                    <a:pt x="1748" y="203"/>
                  </a:lnTo>
                  <a:lnTo>
                    <a:pt x="1743" y="210"/>
                  </a:lnTo>
                  <a:lnTo>
                    <a:pt x="1739" y="217"/>
                  </a:lnTo>
                  <a:lnTo>
                    <a:pt x="1736" y="225"/>
                  </a:lnTo>
                  <a:lnTo>
                    <a:pt x="1734" y="233"/>
                  </a:lnTo>
                  <a:lnTo>
                    <a:pt x="1733" y="238"/>
                  </a:lnTo>
                  <a:lnTo>
                    <a:pt x="1732" y="242"/>
                  </a:lnTo>
                  <a:lnTo>
                    <a:pt x="1732" y="251"/>
                  </a:lnTo>
                  <a:lnTo>
                    <a:pt x="1732" y="260"/>
                  </a:lnTo>
                  <a:lnTo>
                    <a:pt x="1733" y="269"/>
                  </a:lnTo>
                  <a:lnTo>
                    <a:pt x="1734" y="274"/>
                  </a:lnTo>
                  <a:lnTo>
                    <a:pt x="1736" y="278"/>
                  </a:lnTo>
                  <a:lnTo>
                    <a:pt x="1739" y="286"/>
                  </a:lnTo>
                  <a:lnTo>
                    <a:pt x="1741" y="290"/>
                  </a:lnTo>
                  <a:lnTo>
                    <a:pt x="1743" y="294"/>
                  </a:lnTo>
                  <a:lnTo>
                    <a:pt x="1749" y="301"/>
                  </a:lnTo>
                  <a:lnTo>
                    <a:pt x="1752" y="305"/>
                  </a:lnTo>
                  <a:lnTo>
                    <a:pt x="1756" y="310"/>
                  </a:lnTo>
                  <a:lnTo>
                    <a:pt x="1760" y="313"/>
                  </a:lnTo>
                  <a:lnTo>
                    <a:pt x="1764" y="317"/>
                  </a:lnTo>
                  <a:lnTo>
                    <a:pt x="1774" y="323"/>
                  </a:lnTo>
                  <a:lnTo>
                    <a:pt x="1786" y="330"/>
                  </a:lnTo>
                  <a:lnTo>
                    <a:pt x="1799" y="337"/>
                  </a:lnTo>
                  <a:lnTo>
                    <a:pt x="1815" y="344"/>
                  </a:lnTo>
                  <a:lnTo>
                    <a:pt x="1832" y="350"/>
                  </a:lnTo>
                  <a:lnTo>
                    <a:pt x="1851" y="357"/>
                  </a:lnTo>
                  <a:lnTo>
                    <a:pt x="1895" y="371"/>
                  </a:lnTo>
                  <a:lnTo>
                    <a:pt x="1946" y="388"/>
                  </a:lnTo>
                  <a:lnTo>
                    <a:pt x="1972" y="396"/>
                  </a:lnTo>
                  <a:lnTo>
                    <a:pt x="1996" y="406"/>
                  </a:lnTo>
                  <a:lnTo>
                    <a:pt x="2008" y="411"/>
                  </a:lnTo>
                  <a:lnTo>
                    <a:pt x="2020" y="416"/>
                  </a:lnTo>
                  <a:lnTo>
                    <a:pt x="2043" y="428"/>
                  </a:lnTo>
                  <a:lnTo>
                    <a:pt x="2066" y="440"/>
                  </a:lnTo>
                  <a:lnTo>
                    <a:pt x="2077" y="447"/>
                  </a:lnTo>
                  <a:lnTo>
                    <a:pt x="2087" y="454"/>
                  </a:lnTo>
                  <a:lnTo>
                    <a:pt x="2097" y="461"/>
                  </a:lnTo>
                  <a:lnTo>
                    <a:pt x="2106" y="469"/>
                  </a:lnTo>
                  <a:lnTo>
                    <a:pt x="2115" y="477"/>
                  </a:lnTo>
                  <a:lnTo>
                    <a:pt x="2123" y="486"/>
                  </a:lnTo>
                  <a:lnTo>
                    <a:pt x="2131" y="495"/>
                  </a:lnTo>
                  <a:lnTo>
                    <a:pt x="2135" y="500"/>
                  </a:lnTo>
                  <a:lnTo>
                    <a:pt x="2138" y="505"/>
                  </a:lnTo>
                  <a:lnTo>
                    <a:pt x="2145" y="515"/>
                  </a:lnTo>
                  <a:lnTo>
                    <a:pt x="2151" y="526"/>
                  </a:lnTo>
                  <a:lnTo>
                    <a:pt x="2157" y="537"/>
                  </a:lnTo>
                  <a:lnTo>
                    <a:pt x="2161" y="550"/>
                  </a:lnTo>
                  <a:lnTo>
                    <a:pt x="2167" y="562"/>
                  </a:lnTo>
                  <a:lnTo>
                    <a:pt x="2170" y="576"/>
                  </a:lnTo>
                  <a:lnTo>
                    <a:pt x="2173" y="589"/>
                  </a:lnTo>
                  <a:lnTo>
                    <a:pt x="2175" y="604"/>
                  </a:lnTo>
                  <a:lnTo>
                    <a:pt x="2176" y="619"/>
                  </a:lnTo>
                  <a:lnTo>
                    <a:pt x="2177" y="635"/>
                  </a:lnTo>
                  <a:lnTo>
                    <a:pt x="2176" y="650"/>
                  </a:lnTo>
                  <a:lnTo>
                    <a:pt x="2175" y="665"/>
                  </a:lnTo>
                  <a:lnTo>
                    <a:pt x="2173" y="679"/>
                  </a:lnTo>
                  <a:lnTo>
                    <a:pt x="2171" y="693"/>
                  </a:lnTo>
                  <a:lnTo>
                    <a:pt x="2168" y="706"/>
                  </a:lnTo>
                  <a:lnTo>
                    <a:pt x="2164" y="719"/>
                  </a:lnTo>
                  <a:lnTo>
                    <a:pt x="2158" y="732"/>
                  </a:lnTo>
                  <a:lnTo>
                    <a:pt x="2153" y="744"/>
                  </a:lnTo>
                  <a:lnTo>
                    <a:pt x="2147" y="755"/>
                  </a:lnTo>
                  <a:lnTo>
                    <a:pt x="2140" y="766"/>
                  </a:lnTo>
                  <a:lnTo>
                    <a:pt x="2133" y="778"/>
                  </a:lnTo>
                  <a:lnTo>
                    <a:pt x="2126" y="789"/>
                  </a:lnTo>
                  <a:lnTo>
                    <a:pt x="2117" y="799"/>
                  </a:lnTo>
                  <a:lnTo>
                    <a:pt x="2113" y="803"/>
                  </a:lnTo>
                  <a:lnTo>
                    <a:pt x="2108" y="808"/>
                  </a:lnTo>
                  <a:lnTo>
                    <a:pt x="2099" y="817"/>
                  </a:lnTo>
                  <a:lnTo>
                    <a:pt x="2089" y="826"/>
                  </a:lnTo>
                  <a:lnTo>
                    <a:pt x="2078" y="834"/>
                  </a:lnTo>
                  <a:lnTo>
                    <a:pt x="2067" y="841"/>
                  </a:lnTo>
                  <a:lnTo>
                    <a:pt x="2056" y="848"/>
                  </a:lnTo>
                  <a:lnTo>
                    <a:pt x="2043" y="855"/>
                  </a:lnTo>
                  <a:lnTo>
                    <a:pt x="2030" y="861"/>
                  </a:lnTo>
                  <a:lnTo>
                    <a:pt x="2017" y="867"/>
                  </a:lnTo>
                  <a:lnTo>
                    <a:pt x="2004" y="872"/>
                  </a:lnTo>
                  <a:lnTo>
                    <a:pt x="1990" y="876"/>
                  </a:lnTo>
                  <a:lnTo>
                    <a:pt x="1976" y="881"/>
                  </a:lnTo>
                  <a:lnTo>
                    <a:pt x="1961" y="884"/>
                  </a:lnTo>
                  <a:lnTo>
                    <a:pt x="1946" y="887"/>
                  </a:lnTo>
                  <a:lnTo>
                    <a:pt x="1931" y="890"/>
                  </a:lnTo>
                  <a:lnTo>
                    <a:pt x="1914" y="893"/>
                  </a:lnTo>
                  <a:lnTo>
                    <a:pt x="1898" y="894"/>
                  </a:lnTo>
                  <a:lnTo>
                    <a:pt x="1881" y="895"/>
                  </a:lnTo>
                  <a:lnTo>
                    <a:pt x="1864" y="895"/>
                  </a:lnTo>
                  <a:close/>
                  <a:moveTo>
                    <a:pt x="488" y="17"/>
                  </a:moveTo>
                  <a:lnTo>
                    <a:pt x="657" y="17"/>
                  </a:lnTo>
                  <a:lnTo>
                    <a:pt x="657" y="447"/>
                  </a:lnTo>
                  <a:lnTo>
                    <a:pt x="657" y="877"/>
                  </a:lnTo>
                  <a:lnTo>
                    <a:pt x="488" y="877"/>
                  </a:lnTo>
                  <a:lnTo>
                    <a:pt x="488" y="521"/>
                  </a:lnTo>
                  <a:lnTo>
                    <a:pt x="170" y="521"/>
                  </a:lnTo>
                  <a:lnTo>
                    <a:pt x="170" y="877"/>
                  </a:lnTo>
                  <a:lnTo>
                    <a:pt x="0" y="877"/>
                  </a:lnTo>
                  <a:lnTo>
                    <a:pt x="0" y="447"/>
                  </a:lnTo>
                  <a:lnTo>
                    <a:pt x="0" y="17"/>
                  </a:lnTo>
                  <a:lnTo>
                    <a:pt x="170" y="17"/>
                  </a:lnTo>
                  <a:lnTo>
                    <a:pt x="170" y="359"/>
                  </a:lnTo>
                  <a:lnTo>
                    <a:pt x="488" y="359"/>
                  </a:lnTo>
                  <a:lnTo>
                    <a:pt x="488" y="17"/>
                  </a:lnTo>
                  <a:close/>
                  <a:moveTo>
                    <a:pt x="1117" y="895"/>
                  </a:moveTo>
                  <a:lnTo>
                    <a:pt x="1098" y="895"/>
                  </a:lnTo>
                  <a:lnTo>
                    <a:pt x="1081" y="894"/>
                  </a:lnTo>
                  <a:lnTo>
                    <a:pt x="1064" y="891"/>
                  </a:lnTo>
                  <a:lnTo>
                    <a:pt x="1048" y="889"/>
                  </a:lnTo>
                  <a:lnTo>
                    <a:pt x="1040" y="888"/>
                  </a:lnTo>
                  <a:lnTo>
                    <a:pt x="1032" y="886"/>
                  </a:lnTo>
                  <a:lnTo>
                    <a:pt x="1016" y="883"/>
                  </a:lnTo>
                  <a:lnTo>
                    <a:pt x="1001" y="879"/>
                  </a:lnTo>
                  <a:lnTo>
                    <a:pt x="985" y="874"/>
                  </a:lnTo>
                  <a:lnTo>
                    <a:pt x="971" y="868"/>
                  </a:lnTo>
                  <a:lnTo>
                    <a:pt x="963" y="866"/>
                  </a:lnTo>
                  <a:lnTo>
                    <a:pt x="956" y="863"/>
                  </a:lnTo>
                  <a:lnTo>
                    <a:pt x="943" y="856"/>
                  </a:lnTo>
                  <a:lnTo>
                    <a:pt x="930" y="849"/>
                  </a:lnTo>
                  <a:lnTo>
                    <a:pt x="917" y="841"/>
                  </a:lnTo>
                  <a:lnTo>
                    <a:pt x="905" y="833"/>
                  </a:lnTo>
                  <a:lnTo>
                    <a:pt x="893" y="824"/>
                  </a:lnTo>
                  <a:lnTo>
                    <a:pt x="882" y="815"/>
                  </a:lnTo>
                  <a:lnTo>
                    <a:pt x="871" y="805"/>
                  </a:lnTo>
                  <a:lnTo>
                    <a:pt x="860" y="795"/>
                  </a:lnTo>
                  <a:lnTo>
                    <a:pt x="851" y="784"/>
                  </a:lnTo>
                  <a:lnTo>
                    <a:pt x="842" y="772"/>
                  </a:lnTo>
                  <a:lnTo>
                    <a:pt x="834" y="760"/>
                  </a:lnTo>
                  <a:lnTo>
                    <a:pt x="830" y="754"/>
                  </a:lnTo>
                  <a:lnTo>
                    <a:pt x="826" y="747"/>
                  </a:lnTo>
                  <a:lnTo>
                    <a:pt x="819" y="734"/>
                  </a:lnTo>
                  <a:lnTo>
                    <a:pt x="813" y="721"/>
                  </a:lnTo>
                  <a:lnTo>
                    <a:pt x="807" y="707"/>
                  </a:lnTo>
                  <a:lnTo>
                    <a:pt x="802" y="693"/>
                  </a:lnTo>
                  <a:lnTo>
                    <a:pt x="798" y="678"/>
                  </a:lnTo>
                  <a:lnTo>
                    <a:pt x="795" y="663"/>
                  </a:lnTo>
                  <a:lnTo>
                    <a:pt x="792" y="646"/>
                  </a:lnTo>
                  <a:lnTo>
                    <a:pt x="790" y="630"/>
                  </a:lnTo>
                  <a:lnTo>
                    <a:pt x="789" y="613"/>
                  </a:lnTo>
                  <a:lnTo>
                    <a:pt x="788" y="596"/>
                  </a:lnTo>
                  <a:lnTo>
                    <a:pt x="788" y="17"/>
                  </a:lnTo>
                  <a:lnTo>
                    <a:pt x="956" y="17"/>
                  </a:lnTo>
                  <a:lnTo>
                    <a:pt x="956" y="583"/>
                  </a:lnTo>
                  <a:lnTo>
                    <a:pt x="957" y="598"/>
                  </a:lnTo>
                  <a:lnTo>
                    <a:pt x="958" y="613"/>
                  </a:lnTo>
                  <a:lnTo>
                    <a:pt x="959" y="620"/>
                  </a:lnTo>
                  <a:lnTo>
                    <a:pt x="961" y="627"/>
                  </a:lnTo>
                  <a:lnTo>
                    <a:pt x="965" y="640"/>
                  </a:lnTo>
                  <a:lnTo>
                    <a:pt x="970" y="653"/>
                  </a:lnTo>
                  <a:lnTo>
                    <a:pt x="976" y="666"/>
                  </a:lnTo>
                  <a:lnTo>
                    <a:pt x="980" y="672"/>
                  </a:lnTo>
                  <a:lnTo>
                    <a:pt x="984" y="677"/>
                  </a:lnTo>
                  <a:lnTo>
                    <a:pt x="993" y="687"/>
                  </a:lnTo>
                  <a:lnTo>
                    <a:pt x="998" y="692"/>
                  </a:lnTo>
                  <a:lnTo>
                    <a:pt x="1004" y="697"/>
                  </a:lnTo>
                  <a:lnTo>
                    <a:pt x="1009" y="701"/>
                  </a:lnTo>
                  <a:lnTo>
                    <a:pt x="1015" y="705"/>
                  </a:lnTo>
                  <a:lnTo>
                    <a:pt x="1021" y="708"/>
                  </a:lnTo>
                  <a:lnTo>
                    <a:pt x="1028" y="712"/>
                  </a:lnTo>
                  <a:lnTo>
                    <a:pt x="1032" y="713"/>
                  </a:lnTo>
                  <a:lnTo>
                    <a:pt x="1035" y="715"/>
                  </a:lnTo>
                  <a:lnTo>
                    <a:pt x="1042" y="718"/>
                  </a:lnTo>
                  <a:lnTo>
                    <a:pt x="1058" y="722"/>
                  </a:lnTo>
                  <a:lnTo>
                    <a:pt x="1076" y="726"/>
                  </a:lnTo>
                  <a:lnTo>
                    <a:pt x="1085" y="727"/>
                  </a:lnTo>
                  <a:lnTo>
                    <a:pt x="1095" y="728"/>
                  </a:lnTo>
                  <a:lnTo>
                    <a:pt x="1106" y="729"/>
                  </a:lnTo>
                  <a:lnTo>
                    <a:pt x="1117" y="729"/>
                  </a:lnTo>
                  <a:lnTo>
                    <a:pt x="1127" y="729"/>
                  </a:lnTo>
                  <a:lnTo>
                    <a:pt x="1137" y="728"/>
                  </a:lnTo>
                  <a:lnTo>
                    <a:pt x="1156" y="726"/>
                  </a:lnTo>
                  <a:lnTo>
                    <a:pt x="1165" y="724"/>
                  </a:lnTo>
                  <a:lnTo>
                    <a:pt x="1174" y="722"/>
                  </a:lnTo>
                  <a:lnTo>
                    <a:pt x="1182" y="720"/>
                  </a:lnTo>
                  <a:lnTo>
                    <a:pt x="1190" y="718"/>
                  </a:lnTo>
                  <a:lnTo>
                    <a:pt x="1197" y="715"/>
                  </a:lnTo>
                  <a:lnTo>
                    <a:pt x="1204" y="712"/>
                  </a:lnTo>
                  <a:lnTo>
                    <a:pt x="1211" y="708"/>
                  </a:lnTo>
                  <a:lnTo>
                    <a:pt x="1217" y="705"/>
                  </a:lnTo>
                  <a:lnTo>
                    <a:pt x="1224" y="701"/>
                  </a:lnTo>
                  <a:lnTo>
                    <a:pt x="1229" y="697"/>
                  </a:lnTo>
                  <a:lnTo>
                    <a:pt x="1240" y="687"/>
                  </a:lnTo>
                  <a:lnTo>
                    <a:pt x="1244" y="682"/>
                  </a:lnTo>
                  <a:lnTo>
                    <a:pt x="1248" y="677"/>
                  </a:lnTo>
                  <a:lnTo>
                    <a:pt x="1252" y="672"/>
                  </a:lnTo>
                  <a:lnTo>
                    <a:pt x="1256" y="666"/>
                  </a:lnTo>
                  <a:lnTo>
                    <a:pt x="1262" y="653"/>
                  </a:lnTo>
                  <a:lnTo>
                    <a:pt x="1265" y="647"/>
                  </a:lnTo>
                  <a:lnTo>
                    <a:pt x="1267" y="640"/>
                  </a:lnTo>
                  <a:lnTo>
                    <a:pt x="1269" y="634"/>
                  </a:lnTo>
                  <a:lnTo>
                    <a:pt x="1271" y="627"/>
                  </a:lnTo>
                  <a:lnTo>
                    <a:pt x="1274" y="613"/>
                  </a:lnTo>
                  <a:lnTo>
                    <a:pt x="1275" y="606"/>
                  </a:lnTo>
                  <a:lnTo>
                    <a:pt x="1275" y="598"/>
                  </a:lnTo>
                  <a:lnTo>
                    <a:pt x="1276" y="583"/>
                  </a:lnTo>
                  <a:lnTo>
                    <a:pt x="1276" y="17"/>
                  </a:lnTo>
                  <a:lnTo>
                    <a:pt x="1445" y="17"/>
                  </a:lnTo>
                  <a:lnTo>
                    <a:pt x="1445" y="596"/>
                  </a:lnTo>
                  <a:lnTo>
                    <a:pt x="1445" y="613"/>
                  </a:lnTo>
                  <a:lnTo>
                    <a:pt x="1443" y="630"/>
                  </a:lnTo>
                  <a:lnTo>
                    <a:pt x="1441" y="646"/>
                  </a:lnTo>
                  <a:lnTo>
                    <a:pt x="1439" y="663"/>
                  </a:lnTo>
                  <a:lnTo>
                    <a:pt x="1435" y="678"/>
                  </a:lnTo>
                  <a:lnTo>
                    <a:pt x="1431" y="693"/>
                  </a:lnTo>
                  <a:lnTo>
                    <a:pt x="1426" y="707"/>
                  </a:lnTo>
                  <a:lnTo>
                    <a:pt x="1420" y="721"/>
                  </a:lnTo>
                  <a:lnTo>
                    <a:pt x="1414" y="734"/>
                  </a:lnTo>
                  <a:lnTo>
                    <a:pt x="1407" y="747"/>
                  </a:lnTo>
                  <a:lnTo>
                    <a:pt x="1399" y="760"/>
                  </a:lnTo>
                  <a:lnTo>
                    <a:pt x="1391" y="772"/>
                  </a:lnTo>
                  <a:lnTo>
                    <a:pt x="1387" y="778"/>
                  </a:lnTo>
                  <a:lnTo>
                    <a:pt x="1382" y="784"/>
                  </a:lnTo>
                  <a:lnTo>
                    <a:pt x="1373" y="795"/>
                  </a:lnTo>
                  <a:lnTo>
                    <a:pt x="1363" y="805"/>
                  </a:lnTo>
                  <a:lnTo>
                    <a:pt x="1357" y="810"/>
                  </a:lnTo>
                  <a:lnTo>
                    <a:pt x="1352" y="815"/>
                  </a:lnTo>
                  <a:lnTo>
                    <a:pt x="1341" y="824"/>
                  </a:lnTo>
                  <a:lnTo>
                    <a:pt x="1328" y="833"/>
                  </a:lnTo>
                  <a:lnTo>
                    <a:pt x="1316" y="841"/>
                  </a:lnTo>
                  <a:lnTo>
                    <a:pt x="1303" y="849"/>
                  </a:lnTo>
                  <a:lnTo>
                    <a:pt x="1290" y="856"/>
                  </a:lnTo>
                  <a:lnTo>
                    <a:pt x="1276" y="863"/>
                  </a:lnTo>
                  <a:lnTo>
                    <a:pt x="1262" y="868"/>
                  </a:lnTo>
                  <a:lnTo>
                    <a:pt x="1248" y="874"/>
                  </a:lnTo>
                  <a:lnTo>
                    <a:pt x="1233" y="879"/>
                  </a:lnTo>
                  <a:lnTo>
                    <a:pt x="1216" y="883"/>
                  </a:lnTo>
                  <a:lnTo>
                    <a:pt x="1201" y="886"/>
                  </a:lnTo>
                  <a:lnTo>
                    <a:pt x="1184" y="889"/>
                  </a:lnTo>
                  <a:lnTo>
                    <a:pt x="1168" y="891"/>
                  </a:lnTo>
                  <a:lnTo>
                    <a:pt x="1151" y="894"/>
                  </a:lnTo>
                  <a:lnTo>
                    <a:pt x="1134" y="895"/>
                  </a:lnTo>
                  <a:lnTo>
                    <a:pt x="1117" y="8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6" name="Freeform 8"/>
            <p:cNvSpPr>
              <a:spLocks/>
            </p:cNvSpPr>
            <p:nvPr userDrawn="1"/>
          </p:nvSpPr>
          <p:spPr bwMode="auto">
            <a:xfrm>
              <a:off x="5610225" y="468313"/>
              <a:ext cx="350837" cy="260350"/>
            </a:xfrm>
            <a:custGeom>
              <a:avLst/>
              <a:gdLst>
                <a:gd name="T0" fmla="*/ 168 w 661"/>
                <a:gd name="T1" fmla="*/ 3 h 493"/>
                <a:gd name="T2" fmla="*/ 186 w 661"/>
                <a:gd name="T3" fmla="*/ 13 h 493"/>
                <a:gd name="T4" fmla="*/ 205 w 661"/>
                <a:gd name="T5" fmla="*/ 25 h 493"/>
                <a:gd name="T6" fmla="*/ 227 w 661"/>
                <a:gd name="T7" fmla="*/ 42 h 493"/>
                <a:gd name="T8" fmla="*/ 242 w 661"/>
                <a:gd name="T9" fmla="*/ 56 h 493"/>
                <a:gd name="T10" fmla="*/ 254 w 661"/>
                <a:gd name="T11" fmla="*/ 67 h 493"/>
                <a:gd name="T12" fmla="*/ 270 w 661"/>
                <a:gd name="T13" fmla="*/ 87 h 493"/>
                <a:gd name="T14" fmla="*/ 286 w 661"/>
                <a:gd name="T15" fmla="*/ 109 h 493"/>
                <a:gd name="T16" fmla="*/ 313 w 661"/>
                <a:gd name="T17" fmla="*/ 148 h 493"/>
                <a:gd name="T18" fmla="*/ 344 w 661"/>
                <a:gd name="T19" fmla="*/ 136 h 493"/>
                <a:gd name="T20" fmla="*/ 472 w 661"/>
                <a:gd name="T21" fmla="*/ 26 h 493"/>
                <a:gd name="T22" fmla="*/ 486 w 661"/>
                <a:gd name="T23" fmla="*/ 44 h 493"/>
                <a:gd name="T24" fmla="*/ 505 w 661"/>
                <a:gd name="T25" fmla="*/ 67 h 493"/>
                <a:gd name="T26" fmla="*/ 524 w 661"/>
                <a:gd name="T27" fmla="*/ 84 h 493"/>
                <a:gd name="T28" fmla="*/ 537 w 661"/>
                <a:gd name="T29" fmla="*/ 93 h 493"/>
                <a:gd name="T30" fmla="*/ 562 w 661"/>
                <a:gd name="T31" fmla="*/ 107 h 493"/>
                <a:gd name="T32" fmla="*/ 584 w 661"/>
                <a:gd name="T33" fmla="*/ 116 h 493"/>
                <a:gd name="T34" fmla="*/ 604 w 661"/>
                <a:gd name="T35" fmla="*/ 120 h 493"/>
                <a:gd name="T36" fmla="*/ 618 w 661"/>
                <a:gd name="T37" fmla="*/ 121 h 493"/>
                <a:gd name="T38" fmla="*/ 626 w 661"/>
                <a:gd name="T39" fmla="*/ 121 h 493"/>
                <a:gd name="T40" fmla="*/ 482 w 661"/>
                <a:gd name="T41" fmla="*/ 248 h 493"/>
                <a:gd name="T42" fmla="*/ 507 w 661"/>
                <a:gd name="T43" fmla="*/ 248 h 493"/>
                <a:gd name="T44" fmla="*/ 539 w 661"/>
                <a:gd name="T45" fmla="*/ 249 h 493"/>
                <a:gd name="T46" fmla="*/ 564 w 661"/>
                <a:gd name="T47" fmla="*/ 251 h 493"/>
                <a:gd name="T48" fmla="*/ 590 w 661"/>
                <a:gd name="T49" fmla="*/ 256 h 493"/>
                <a:gd name="T50" fmla="*/ 619 w 661"/>
                <a:gd name="T51" fmla="*/ 264 h 493"/>
                <a:gd name="T52" fmla="*/ 647 w 661"/>
                <a:gd name="T53" fmla="*/ 277 h 493"/>
                <a:gd name="T54" fmla="*/ 661 w 661"/>
                <a:gd name="T55" fmla="*/ 285 h 493"/>
                <a:gd name="T56" fmla="*/ 501 w 661"/>
                <a:gd name="T57" fmla="*/ 420 h 493"/>
                <a:gd name="T58" fmla="*/ 471 w 661"/>
                <a:gd name="T59" fmla="*/ 404 h 493"/>
                <a:gd name="T60" fmla="*/ 456 w 661"/>
                <a:gd name="T61" fmla="*/ 397 h 493"/>
                <a:gd name="T62" fmla="*/ 434 w 661"/>
                <a:gd name="T63" fmla="*/ 390 h 493"/>
                <a:gd name="T64" fmla="*/ 413 w 661"/>
                <a:gd name="T65" fmla="*/ 385 h 493"/>
                <a:gd name="T66" fmla="*/ 386 w 661"/>
                <a:gd name="T67" fmla="*/ 381 h 493"/>
                <a:gd name="T68" fmla="*/ 361 w 661"/>
                <a:gd name="T69" fmla="*/ 380 h 493"/>
                <a:gd name="T70" fmla="*/ 327 w 661"/>
                <a:gd name="T71" fmla="*/ 381 h 493"/>
                <a:gd name="T72" fmla="*/ 254 w 661"/>
                <a:gd name="T73" fmla="*/ 434 h 493"/>
                <a:gd name="T74" fmla="*/ 185 w 661"/>
                <a:gd name="T75" fmla="*/ 489 h 493"/>
                <a:gd name="T76" fmla="*/ 175 w 661"/>
                <a:gd name="T77" fmla="*/ 491 h 493"/>
                <a:gd name="T78" fmla="*/ 158 w 661"/>
                <a:gd name="T79" fmla="*/ 493 h 493"/>
                <a:gd name="T80" fmla="*/ 136 w 661"/>
                <a:gd name="T81" fmla="*/ 492 h 493"/>
                <a:gd name="T82" fmla="*/ 116 w 661"/>
                <a:gd name="T83" fmla="*/ 487 h 493"/>
                <a:gd name="T84" fmla="*/ 95 w 661"/>
                <a:gd name="T85" fmla="*/ 479 h 493"/>
                <a:gd name="T86" fmla="*/ 80 w 661"/>
                <a:gd name="T87" fmla="*/ 471 h 493"/>
                <a:gd name="T88" fmla="*/ 65 w 661"/>
                <a:gd name="T89" fmla="*/ 459 h 493"/>
                <a:gd name="T90" fmla="*/ 50 w 661"/>
                <a:gd name="T91" fmla="*/ 446 h 493"/>
                <a:gd name="T92" fmla="*/ 34 w 661"/>
                <a:gd name="T93" fmla="*/ 430 h 493"/>
                <a:gd name="T94" fmla="*/ 90 w 661"/>
                <a:gd name="T95" fmla="*/ 351 h 493"/>
                <a:gd name="T96" fmla="*/ 163 w 661"/>
                <a:gd name="T97" fmla="*/ 290 h 493"/>
                <a:gd name="T98" fmla="*/ 155 w 661"/>
                <a:gd name="T99" fmla="*/ 281 h 493"/>
                <a:gd name="T100" fmla="*/ 131 w 661"/>
                <a:gd name="T101" fmla="*/ 247 h 493"/>
                <a:gd name="T102" fmla="*/ 113 w 661"/>
                <a:gd name="T103" fmla="*/ 224 h 493"/>
                <a:gd name="T104" fmla="*/ 92 w 661"/>
                <a:gd name="T105" fmla="*/ 201 h 493"/>
                <a:gd name="T106" fmla="*/ 67 w 661"/>
                <a:gd name="T107" fmla="*/ 178 h 493"/>
                <a:gd name="T108" fmla="*/ 36 w 661"/>
                <a:gd name="T109" fmla="*/ 155 h 493"/>
                <a:gd name="T110" fmla="*/ 9 w 661"/>
                <a:gd name="T111" fmla="*/ 140 h 493"/>
                <a:gd name="T112" fmla="*/ 161 w 661"/>
                <a:gd name="T1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1" h="493">
                  <a:moveTo>
                    <a:pt x="161" y="0"/>
                  </a:moveTo>
                  <a:lnTo>
                    <a:pt x="168" y="3"/>
                  </a:lnTo>
                  <a:lnTo>
                    <a:pt x="176" y="7"/>
                  </a:lnTo>
                  <a:lnTo>
                    <a:pt x="186" y="13"/>
                  </a:lnTo>
                  <a:lnTo>
                    <a:pt x="198" y="20"/>
                  </a:lnTo>
                  <a:lnTo>
                    <a:pt x="205" y="25"/>
                  </a:lnTo>
                  <a:lnTo>
                    <a:pt x="212" y="30"/>
                  </a:lnTo>
                  <a:lnTo>
                    <a:pt x="227" y="42"/>
                  </a:lnTo>
                  <a:lnTo>
                    <a:pt x="234" y="49"/>
                  </a:lnTo>
                  <a:lnTo>
                    <a:pt x="242" y="56"/>
                  </a:lnTo>
                  <a:lnTo>
                    <a:pt x="248" y="61"/>
                  </a:lnTo>
                  <a:lnTo>
                    <a:pt x="254" y="67"/>
                  </a:lnTo>
                  <a:lnTo>
                    <a:pt x="264" y="80"/>
                  </a:lnTo>
                  <a:lnTo>
                    <a:pt x="270" y="87"/>
                  </a:lnTo>
                  <a:lnTo>
                    <a:pt x="275" y="94"/>
                  </a:lnTo>
                  <a:lnTo>
                    <a:pt x="286" y="109"/>
                  </a:lnTo>
                  <a:lnTo>
                    <a:pt x="305" y="137"/>
                  </a:lnTo>
                  <a:lnTo>
                    <a:pt x="313" y="148"/>
                  </a:lnTo>
                  <a:lnTo>
                    <a:pt x="320" y="157"/>
                  </a:lnTo>
                  <a:lnTo>
                    <a:pt x="344" y="136"/>
                  </a:lnTo>
                  <a:lnTo>
                    <a:pt x="397" y="91"/>
                  </a:lnTo>
                  <a:lnTo>
                    <a:pt x="472" y="26"/>
                  </a:lnTo>
                  <a:lnTo>
                    <a:pt x="479" y="35"/>
                  </a:lnTo>
                  <a:lnTo>
                    <a:pt x="486" y="44"/>
                  </a:lnTo>
                  <a:lnTo>
                    <a:pt x="499" y="60"/>
                  </a:lnTo>
                  <a:lnTo>
                    <a:pt x="505" y="67"/>
                  </a:lnTo>
                  <a:lnTo>
                    <a:pt x="511" y="73"/>
                  </a:lnTo>
                  <a:lnTo>
                    <a:pt x="524" y="84"/>
                  </a:lnTo>
                  <a:lnTo>
                    <a:pt x="531" y="89"/>
                  </a:lnTo>
                  <a:lnTo>
                    <a:pt x="537" y="93"/>
                  </a:lnTo>
                  <a:lnTo>
                    <a:pt x="550" y="101"/>
                  </a:lnTo>
                  <a:lnTo>
                    <a:pt x="562" y="107"/>
                  </a:lnTo>
                  <a:lnTo>
                    <a:pt x="574" y="111"/>
                  </a:lnTo>
                  <a:lnTo>
                    <a:pt x="584" y="116"/>
                  </a:lnTo>
                  <a:lnTo>
                    <a:pt x="594" y="118"/>
                  </a:lnTo>
                  <a:lnTo>
                    <a:pt x="604" y="120"/>
                  </a:lnTo>
                  <a:lnTo>
                    <a:pt x="611" y="121"/>
                  </a:lnTo>
                  <a:lnTo>
                    <a:pt x="618" y="121"/>
                  </a:lnTo>
                  <a:lnTo>
                    <a:pt x="622" y="121"/>
                  </a:lnTo>
                  <a:lnTo>
                    <a:pt x="626" y="121"/>
                  </a:lnTo>
                  <a:lnTo>
                    <a:pt x="475" y="247"/>
                  </a:lnTo>
                  <a:lnTo>
                    <a:pt x="482" y="248"/>
                  </a:lnTo>
                  <a:lnTo>
                    <a:pt x="490" y="248"/>
                  </a:lnTo>
                  <a:lnTo>
                    <a:pt x="507" y="248"/>
                  </a:lnTo>
                  <a:lnTo>
                    <a:pt x="528" y="249"/>
                  </a:lnTo>
                  <a:lnTo>
                    <a:pt x="539" y="249"/>
                  </a:lnTo>
                  <a:lnTo>
                    <a:pt x="551" y="250"/>
                  </a:lnTo>
                  <a:lnTo>
                    <a:pt x="564" y="251"/>
                  </a:lnTo>
                  <a:lnTo>
                    <a:pt x="577" y="253"/>
                  </a:lnTo>
                  <a:lnTo>
                    <a:pt x="590" y="256"/>
                  </a:lnTo>
                  <a:lnTo>
                    <a:pt x="605" y="259"/>
                  </a:lnTo>
                  <a:lnTo>
                    <a:pt x="619" y="264"/>
                  </a:lnTo>
                  <a:lnTo>
                    <a:pt x="633" y="270"/>
                  </a:lnTo>
                  <a:lnTo>
                    <a:pt x="647" y="277"/>
                  </a:lnTo>
                  <a:lnTo>
                    <a:pt x="654" y="281"/>
                  </a:lnTo>
                  <a:lnTo>
                    <a:pt x="661" y="285"/>
                  </a:lnTo>
                  <a:lnTo>
                    <a:pt x="581" y="354"/>
                  </a:lnTo>
                  <a:lnTo>
                    <a:pt x="501" y="420"/>
                  </a:lnTo>
                  <a:lnTo>
                    <a:pt x="487" y="411"/>
                  </a:lnTo>
                  <a:lnTo>
                    <a:pt x="471" y="404"/>
                  </a:lnTo>
                  <a:lnTo>
                    <a:pt x="464" y="400"/>
                  </a:lnTo>
                  <a:lnTo>
                    <a:pt x="456" y="397"/>
                  </a:lnTo>
                  <a:lnTo>
                    <a:pt x="442" y="392"/>
                  </a:lnTo>
                  <a:lnTo>
                    <a:pt x="434" y="390"/>
                  </a:lnTo>
                  <a:lnTo>
                    <a:pt x="427" y="388"/>
                  </a:lnTo>
                  <a:lnTo>
                    <a:pt x="413" y="385"/>
                  </a:lnTo>
                  <a:lnTo>
                    <a:pt x="399" y="383"/>
                  </a:lnTo>
                  <a:lnTo>
                    <a:pt x="386" y="381"/>
                  </a:lnTo>
                  <a:lnTo>
                    <a:pt x="374" y="380"/>
                  </a:lnTo>
                  <a:lnTo>
                    <a:pt x="361" y="380"/>
                  </a:lnTo>
                  <a:lnTo>
                    <a:pt x="342" y="380"/>
                  </a:lnTo>
                  <a:lnTo>
                    <a:pt x="327" y="381"/>
                  </a:lnTo>
                  <a:lnTo>
                    <a:pt x="318" y="381"/>
                  </a:lnTo>
                  <a:lnTo>
                    <a:pt x="254" y="434"/>
                  </a:lnTo>
                  <a:lnTo>
                    <a:pt x="189" y="488"/>
                  </a:lnTo>
                  <a:lnTo>
                    <a:pt x="185" y="489"/>
                  </a:lnTo>
                  <a:lnTo>
                    <a:pt x="181" y="490"/>
                  </a:lnTo>
                  <a:lnTo>
                    <a:pt x="175" y="491"/>
                  </a:lnTo>
                  <a:lnTo>
                    <a:pt x="167" y="493"/>
                  </a:lnTo>
                  <a:lnTo>
                    <a:pt x="158" y="493"/>
                  </a:lnTo>
                  <a:lnTo>
                    <a:pt x="147" y="493"/>
                  </a:lnTo>
                  <a:lnTo>
                    <a:pt x="136" y="492"/>
                  </a:lnTo>
                  <a:lnTo>
                    <a:pt x="122" y="489"/>
                  </a:lnTo>
                  <a:lnTo>
                    <a:pt x="116" y="487"/>
                  </a:lnTo>
                  <a:lnTo>
                    <a:pt x="109" y="485"/>
                  </a:lnTo>
                  <a:lnTo>
                    <a:pt x="95" y="479"/>
                  </a:lnTo>
                  <a:lnTo>
                    <a:pt x="88" y="475"/>
                  </a:lnTo>
                  <a:lnTo>
                    <a:pt x="80" y="471"/>
                  </a:lnTo>
                  <a:lnTo>
                    <a:pt x="73" y="466"/>
                  </a:lnTo>
                  <a:lnTo>
                    <a:pt x="65" y="459"/>
                  </a:lnTo>
                  <a:lnTo>
                    <a:pt x="57" y="453"/>
                  </a:lnTo>
                  <a:lnTo>
                    <a:pt x="50" y="446"/>
                  </a:lnTo>
                  <a:lnTo>
                    <a:pt x="42" y="438"/>
                  </a:lnTo>
                  <a:lnTo>
                    <a:pt x="34" y="430"/>
                  </a:lnTo>
                  <a:lnTo>
                    <a:pt x="18" y="410"/>
                  </a:lnTo>
                  <a:lnTo>
                    <a:pt x="90" y="351"/>
                  </a:lnTo>
                  <a:lnTo>
                    <a:pt x="140" y="309"/>
                  </a:lnTo>
                  <a:lnTo>
                    <a:pt x="163" y="290"/>
                  </a:lnTo>
                  <a:lnTo>
                    <a:pt x="159" y="286"/>
                  </a:lnTo>
                  <a:lnTo>
                    <a:pt x="155" y="281"/>
                  </a:lnTo>
                  <a:lnTo>
                    <a:pt x="145" y="266"/>
                  </a:lnTo>
                  <a:lnTo>
                    <a:pt x="131" y="247"/>
                  </a:lnTo>
                  <a:lnTo>
                    <a:pt x="122" y="236"/>
                  </a:lnTo>
                  <a:lnTo>
                    <a:pt x="113" y="224"/>
                  </a:lnTo>
                  <a:lnTo>
                    <a:pt x="103" y="213"/>
                  </a:lnTo>
                  <a:lnTo>
                    <a:pt x="92" y="201"/>
                  </a:lnTo>
                  <a:lnTo>
                    <a:pt x="80" y="189"/>
                  </a:lnTo>
                  <a:lnTo>
                    <a:pt x="67" y="178"/>
                  </a:lnTo>
                  <a:lnTo>
                    <a:pt x="52" y="166"/>
                  </a:lnTo>
                  <a:lnTo>
                    <a:pt x="36" y="155"/>
                  </a:lnTo>
                  <a:lnTo>
                    <a:pt x="19" y="145"/>
                  </a:lnTo>
                  <a:lnTo>
                    <a:pt x="9" y="140"/>
                  </a:lnTo>
                  <a:lnTo>
                    <a:pt x="0" y="13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AD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DA86BCC5-9913-A740-8370-AE72B8C567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64446" y="6237312"/>
            <a:ext cx="1907759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88CEA-BEB8-414B-AEA5-355658E8E5AF}" type="datetime1">
              <a:rPr lang="fi-FI" smtClean="0"/>
              <a:pPr/>
              <a:t>30.10.2025</a:t>
            </a:fld>
            <a:endParaRPr lang="fi-FI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72E3A290-2939-3649-AC01-819A5DF6B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12023" y="6237312"/>
            <a:ext cx="2952421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Esittäjä</a:t>
            </a:r>
          </a:p>
        </p:txBody>
      </p:sp>
      <p:sp>
        <p:nvSpPr>
          <p:cNvPr id="27" name="Slide Number Placeholder 5">
            <a:extLst>
              <a:ext uri="{FF2B5EF4-FFF2-40B4-BE49-F238E27FC236}">
                <a16:creationId xmlns:a16="http://schemas.microsoft.com/office/drawing/2014/main" id="{0035C74B-7853-7E4C-810E-AA7323320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206" y="6237312"/>
            <a:ext cx="575370" cy="28803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2E0FF02-2EAB-48AE-86A1-50CF72F987EA}" type="slidenum">
              <a:rPr lang="fi-FI" smtClean="0"/>
              <a:pPr/>
              <a:t>‹#›</a:t>
            </a:fld>
            <a:endParaRPr lang="fi-FI">
              <a:solidFill>
                <a:schemeClr val="tx1"/>
              </a:solidFill>
            </a:endParaRPr>
          </a:p>
        </p:txBody>
      </p:sp>
      <p:pic>
        <p:nvPicPr>
          <p:cNvPr id="30" name="Graphic 29">
            <a:extLst>
              <a:ext uri="{FF2B5EF4-FFF2-40B4-BE49-F238E27FC236}">
                <a16:creationId xmlns:a16="http://schemas.microsoft.com/office/drawing/2014/main" id="{F1F3181F-D20B-1342-9428-E98C0E680D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9456" y="6179417"/>
            <a:ext cx="4281218" cy="46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930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99456" y="908720"/>
            <a:ext cx="9073008" cy="9361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marL="0" lvl="0" indent="0">
              <a:spcBef>
                <a:spcPts val="0"/>
              </a:spcBef>
              <a:buFontTx/>
            </a:pPr>
            <a:r>
              <a:rPr lang="fi-FI" noProof="0" dirty="0"/>
              <a:t>Lisää otsikko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9456" y="1988840"/>
            <a:ext cx="9792394" cy="388808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noProof="0" dirty="0"/>
              <a:t>Lisää teksti napsauttamalla</a:t>
            </a:r>
          </a:p>
          <a:p>
            <a:pPr lvl="1"/>
            <a:r>
              <a:rPr lang="fi-FI" noProof="0" dirty="0"/>
              <a:t>Second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2"/>
            <a:r>
              <a:rPr lang="fi-FI" noProof="0" dirty="0"/>
              <a:t>Third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3"/>
            <a:r>
              <a:rPr lang="fi-FI" noProof="0" dirty="0" err="1"/>
              <a:t>Fourth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4"/>
            <a:r>
              <a:rPr lang="fi-FI" noProof="0" dirty="0" err="1"/>
              <a:t>Fifth</a:t>
            </a:r>
            <a:r>
              <a:rPr lang="fi-FI" noProof="0" dirty="0"/>
              <a:t> </a:t>
            </a:r>
            <a:r>
              <a:rPr lang="fi-FI" noProof="0" dirty="0" err="1"/>
              <a:t>level</a:t>
            </a:r>
            <a:endParaRPr lang="fi-FI" noProof="0" dirty="0"/>
          </a:p>
          <a:p>
            <a:pPr lvl="5"/>
            <a:r>
              <a:rPr lang="fi-FI" noProof="0" dirty="0"/>
              <a:t>6</a:t>
            </a:r>
          </a:p>
          <a:p>
            <a:pPr lvl="6"/>
            <a:r>
              <a:rPr lang="fi-FI" noProof="0" dirty="0"/>
              <a:t>7</a:t>
            </a:r>
          </a:p>
          <a:p>
            <a:pPr lvl="7"/>
            <a:r>
              <a:rPr lang="fi-FI" noProof="0" dirty="0"/>
              <a:t>8</a:t>
            </a:r>
          </a:p>
          <a:p>
            <a:pPr lvl="8"/>
            <a:r>
              <a:rPr lang="fi-FI" noProof="0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47528" y="6237312"/>
            <a:ext cx="1871984" cy="28803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fld id="{F45469FD-AFBA-4E32-A6EF-4D53061A8BA3}" type="datetime1">
              <a:rPr lang="fi-FI" noProof="0" smtClean="0"/>
              <a:t>30.10.2025</a:t>
            </a:fld>
            <a:endParaRPr lang="fi-FI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91743" y="6237312"/>
            <a:ext cx="5399881" cy="28803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 noProof="0" dirty="0"/>
              <a:t>Esittäjä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00150" y="6237312"/>
            <a:ext cx="575370" cy="28803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fld id="{12E0FF02-2EAB-48AE-86A1-50CF72F987EA}" type="slidenum">
              <a:rPr lang="fi-FI" noProof="0" smtClean="0"/>
              <a:pPr/>
              <a:t>‹#›</a:t>
            </a:fld>
            <a:endParaRPr lang="fi-FI" noProof="0" dirty="0"/>
          </a:p>
        </p:txBody>
      </p:sp>
      <p:grpSp>
        <p:nvGrpSpPr>
          <p:cNvPr id="9" name="Group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10776650" y="333518"/>
            <a:ext cx="942618" cy="431112"/>
            <a:chOff x="4471987" y="468313"/>
            <a:chExt cx="1489075" cy="681037"/>
          </a:xfrm>
        </p:grpSpPr>
        <p:sp>
          <p:nvSpPr>
            <p:cNvPr id="10" name="Freeform 7"/>
            <p:cNvSpPr>
              <a:spLocks noEditPoints="1"/>
            </p:cNvSpPr>
            <p:nvPr userDrawn="1"/>
          </p:nvSpPr>
          <p:spPr bwMode="auto">
            <a:xfrm>
              <a:off x="4471987" y="676275"/>
              <a:ext cx="1152525" cy="473075"/>
            </a:xfrm>
            <a:custGeom>
              <a:avLst/>
              <a:gdLst>
                <a:gd name="T0" fmla="*/ 1772 w 2177"/>
                <a:gd name="T1" fmla="*/ 886 h 895"/>
                <a:gd name="T2" fmla="*/ 1669 w 2177"/>
                <a:gd name="T3" fmla="*/ 849 h 895"/>
                <a:gd name="T4" fmla="*/ 1590 w 2177"/>
                <a:gd name="T5" fmla="*/ 788 h 895"/>
                <a:gd name="T6" fmla="*/ 1541 w 2177"/>
                <a:gd name="T7" fmla="*/ 717 h 895"/>
                <a:gd name="T8" fmla="*/ 1701 w 2177"/>
                <a:gd name="T9" fmla="*/ 651 h 895"/>
                <a:gd name="T10" fmla="*/ 1761 w 2177"/>
                <a:gd name="T11" fmla="*/ 705 h 895"/>
                <a:gd name="T12" fmla="*/ 1850 w 2177"/>
                <a:gd name="T13" fmla="*/ 728 h 895"/>
                <a:gd name="T14" fmla="*/ 1947 w 2177"/>
                <a:gd name="T15" fmla="*/ 717 h 895"/>
                <a:gd name="T16" fmla="*/ 1990 w 2177"/>
                <a:gd name="T17" fmla="*/ 688 h 895"/>
                <a:gd name="T18" fmla="*/ 2006 w 2177"/>
                <a:gd name="T19" fmla="*/ 632 h 895"/>
                <a:gd name="T20" fmla="*/ 1989 w 2177"/>
                <a:gd name="T21" fmla="*/ 588 h 895"/>
                <a:gd name="T22" fmla="*/ 1904 w 2177"/>
                <a:gd name="T23" fmla="*/ 538 h 895"/>
                <a:gd name="T24" fmla="*/ 1703 w 2177"/>
                <a:gd name="T25" fmla="*/ 469 h 895"/>
                <a:gd name="T26" fmla="*/ 1625 w 2177"/>
                <a:gd name="T27" fmla="*/ 415 h 895"/>
                <a:gd name="T28" fmla="*/ 1575 w 2177"/>
                <a:gd name="T29" fmla="*/ 337 h 895"/>
                <a:gd name="T30" fmla="*/ 1562 w 2177"/>
                <a:gd name="T31" fmla="*/ 241 h 895"/>
                <a:gd name="T32" fmla="*/ 1592 w 2177"/>
                <a:gd name="T33" fmla="*/ 136 h 895"/>
                <a:gd name="T34" fmla="*/ 1658 w 2177"/>
                <a:gd name="T35" fmla="*/ 59 h 895"/>
                <a:gd name="T36" fmla="*/ 1751 w 2177"/>
                <a:gd name="T37" fmla="*/ 13 h 895"/>
                <a:gd name="T38" fmla="*/ 1871 w 2177"/>
                <a:gd name="T39" fmla="*/ 1 h 895"/>
                <a:gd name="T40" fmla="*/ 1967 w 2177"/>
                <a:gd name="T41" fmla="*/ 21 h 895"/>
                <a:gd name="T42" fmla="*/ 2049 w 2177"/>
                <a:gd name="T43" fmla="*/ 64 h 895"/>
                <a:gd name="T44" fmla="*/ 2121 w 2177"/>
                <a:gd name="T45" fmla="*/ 140 h 895"/>
                <a:gd name="T46" fmla="*/ 2003 w 2177"/>
                <a:gd name="T47" fmla="*/ 263 h 895"/>
                <a:gd name="T48" fmla="*/ 1953 w 2177"/>
                <a:gd name="T49" fmla="*/ 200 h 895"/>
                <a:gd name="T50" fmla="*/ 1902 w 2177"/>
                <a:gd name="T51" fmla="*/ 173 h 895"/>
                <a:gd name="T52" fmla="*/ 1807 w 2177"/>
                <a:gd name="T53" fmla="*/ 168 h 895"/>
                <a:gd name="T54" fmla="*/ 1748 w 2177"/>
                <a:gd name="T55" fmla="*/ 203 h 895"/>
                <a:gd name="T56" fmla="*/ 1732 w 2177"/>
                <a:gd name="T57" fmla="*/ 260 h 895"/>
                <a:gd name="T58" fmla="*/ 1752 w 2177"/>
                <a:gd name="T59" fmla="*/ 305 h 895"/>
                <a:gd name="T60" fmla="*/ 1832 w 2177"/>
                <a:gd name="T61" fmla="*/ 350 h 895"/>
                <a:gd name="T62" fmla="*/ 2043 w 2177"/>
                <a:gd name="T63" fmla="*/ 428 h 895"/>
                <a:gd name="T64" fmla="*/ 2131 w 2177"/>
                <a:gd name="T65" fmla="*/ 495 h 895"/>
                <a:gd name="T66" fmla="*/ 2170 w 2177"/>
                <a:gd name="T67" fmla="*/ 576 h 895"/>
                <a:gd name="T68" fmla="*/ 2171 w 2177"/>
                <a:gd name="T69" fmla="*/ 693 h 895"/>
                <a:gd name="T70" fmla="*/ 2126 w 2177"/>
                <a:gd name="T71" fmla="*/ 789 h 895"/>
                <a:gd name="T72" fmla="*/ 2056 w 2177"/>
                <a:gd name="T73" fmla="*/ 848 h 895"/>
                <a:gd name="T74" fmla="*/ 1946 w 2177"/>
                <a:gd name="T75" fmla="*/ 887 h 895"/>
                <a:gd name="T76" fmla="*/ 657 w 2177"/>
                <a:gd name="T77" fmla="*/ 447 h 895"/>
                <a:gd name="T78" fmla="*/ 0 w 2177"/>
                <a:gd name="T79" fmla="*/ 17 h 895"/>
                <a:gd name="T80" fmla="*/ 1064 w 2177"/>
                <a:gd name="T81" fmla="*/ 891 h 895"/>
                <a:gd name="T82" fmla="*/ 963 w 2177"/>
                <a:gd name="T83" fmla="*/ 866 h 895"/>
                <a:gd name="T84" fmla="*/ 871 w 2177"/>
                <a:gd name="T85" fmla="*/ 805 h 895"/>
                <a:gd name="T86" fmla="*/ 813 w 2177"/>
                <a:gd name="T87" fmla="*/ 721 h 895"/>
                <a:gd name="T88" fmla="*/ 788 w 2177"/>
                <a:gd name="T89" fmla="*/ 596 h 895"/>
                <a:gd name="T90" fmla="*/ 965 w 2177"/>
                <a:gd name="T91" fmla="*/ 640 h 895"/>
                <a:gd name="T92" fmla="*/ 1009 w 2177"/>
                <a:gd name="T93" fmla="*/ 701 h 895"/>
                <a:gd name="T94" fmla="*/ 1076 w 2177"/>
                <a:gd name="T95" fmla="*/ 726 h 895"/>
                <a:gd name="T96" fmla="*/ 1165 w 2177"/>
                <a:gd name="T97" fmla="*/ 724 h 895"/>
                <a:gd name="T98" fmla="*/ 1224 w 2177"/>
                <a:gd name="T99" fmla="*/ 701 h 895"/>
                <a:gd name="T100" fmla="*/ 1265 w 2177"/>
                <a:gd name="T101" fmla="*/ 647 h 895"/>
                <a:gd name="T102" fmla="*/ 1276 w 2177"/>
                <a:gd name="T103" fmla="*/ 17 h 895"/>
                <a:gd name="T104" fmla="*/ 1431 w 2177"/>
                <a:gd name="T105" fmla="*/ 693 h 895"/>
                <a:gd name="T106" fmla="*/ 1382 w 2177"/>
                <a:gd name="T107" fmla="*/ 784 h 895"/>
                <a:gd name="T108" fmla="*/ 1303 w 2177"/>
                <a:gd name="T109" fmla="*/ 849 h 895"/>
                <a:gd name="T110" fmla="*/ 1184 w 2177"/>
                <a:gd name="T111" fmla="*/ 889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177" h="895">
                  <a:moveTo>
                    <a:pt x="1864" y="895"/>
                  </a:moveTo>
                  <a:lnTo>
                    <a:pt x="1848" y="895"/>
                  </a:lnTo>
                  <a:lnTo>
                    <a:pt x="1832" y="894"/>
                  </a:lnTo>
                  <a:lnTo>
                    <a:pt x="1817" y="893"/>
                  </a:lnTo>
                  <a:lnTo>
                    <a:pt x="1801" y="890"/>
                  </a:lnTo>
                  <a:lnTo>
                    <a:pt x="1793" y="889"/>
                  </a:lnTo>
                  <a:lnTo>
                    <a:pt x="1786" y="888"/>
                  </a:lnTo>
                  <a:lnTo>
                    <a:pt x="1772" y="886"/>
                  </a:lnTo>
                  <a:lnTo>
                    <a:pt x="1758" y="883"/>
                  </a:lnTo>
                  <a:lnTo>
                    <a:pt x="1744" y="879"/>
                  </a:lnTo>
                  <a:lnTo>
                    <a:pt x="1731" y="875"/>
                  </a:lnTo>
                  <a:lnTo>
                    <a:pt x="1718" y="871"/>
                  </a:lnTo>
                  <a:lnTo>
                    <a:pt x="1705" y="866"/>
                  </a:lnTo>
                  <a:lnTo>
                    <a:pt x="1693" y="861"/>
                  </a:lnTo>
                  <a:lnTo>
                    <a:pt x="1680" y="855"/>
                  </a:lnTo>
                  <a:lnTo>
                    <a:pt x="1669" y="849"/>
                  </a:lnTo>
                  <a:lnTo>
                    <a:pt x="1657" y="843"/>
                  </a:lnTo>
                  <a:lnTo>
                    <a:pt x="1647" y="836"/>
                  </a:lnTo>
                  <a:lnTo>
                    <a:pt x="1636" y="829"/>
                  </a:lnTo>
                  <a:lnTo>
                    <a:pt x="1626" y="822"/>
                  </a:lnTo>
                  <a:lnTo>
                    <a:pt x="1617" y="814"/>
                  </a:lnTo>
                  <a:lnTo>
                    <a:pt x="1608" y="806"/>
                  </a:lnTo>
                  <a:lnTo>
                    <a:pt x="1599" y="797"/>
                  </a:lnTo>
                  <a:lnTo>
                    <a:pt x="1590" y="788"/>
                  </a:lnTo>
                  <a:lnTo>
                    <a:pt x="1582" y="779"/>
                  </a:lnTo>
                  <a:lnTo>
                    <a:pt x="1575" y="769"/>
                  </a:lnTo>
                  <a:lnTo>
                    <a:pt x="1566" y="759"/>
                  </a:lnTo>
                  <a:lnTo>
                    <a:pt x="1559" y="749"/>
                  </a:lnTo>
                  <a:lnTo>
                    <a:pt x="1553" y="739"/>
                  </a:lnTo>
                  <a:lnTo>
                    <a:pt x="1550" y="733"/>
                  </a:lnTo>
                  <a:lnTo>
                    <a:pt x="1547" y="728"/>
                  </a:lnTo>
                  <a:lnTo>
                    <a:pt x="1541" y="717"/>
                  </a:lnTo>
                  <a:lnTo>
                    <a:pt x="1536" y="706"/>
                  </a:lnTo>
                  <a:lnTo>
                    <a:pt x="1531" y="694"/>
                  </a:lnTo>
                  <a:lnTo>
                    <a:pt x="1526" y="682"/>
                  </a:lnTo>
                  <a:lnTo>
                    <a:pt x="1671" y="597"/>
                  </a:lnTo>
                  <a:lnTo>
                    <a:pt x="1677" y="612"/>
                  </a:lnTo>
                  <a:lnTo>
                    <a:pt x="1684" y="626"/>
                  </a:lnTo>
                  <a:lnTo>
                    <a:pt x="1691" y="639"/>
                  </a:lnTo>
                  <a:lnTo>
                    <a:pt x="1701" y="651"/>
                  </a:lnTo>
                  <a:lnTo>
                    <a:pt x="1710" y="664"/>
                  </a:lnTo>
                  <a:lnTo>
                    <a:pt x="1719" y="674"/>
                  </a:lnTo>
                  <a:lnTo>
                    <a:pt x="1725" y="679"/>
                  </a:lnTo>
                  <a:lnTo>
                    <a:pt x="1730" y="684"/>
                  </a:lnTo>
                  <a:lnTo>
                    <a:pt x="1736" y="689"/>
                  </a:lnTo>
                  <a:lnTo>
                    <a:pt x="1742" y="693"/>
                  </a:lnTo>
                  <a:lnTo>
                    <a:pt x="1754" y="701"/>
                  </a:lnTo>
                  <a:lnTo>
                    <a:pt x="1761" y="705"/>
                  </a:lnTo>
                  <a:lnTo>
                    <a:pt x="1767" y="708"/>
                  </a:lnTo>
                  <a:lnTo>
                    <a:pt x="1775" y="712"/>
                  </a:lnTo>
                  <a:lnTo>
                    <a:pt x="1782" y="714"/>
                  </a:lnTo>
                  <a:lnTo>
                    <a:pt x="1797" y="720"/>
                  </a:lnTo>
                  <a:lnTo>
                    <a:pt x="1814" y="723"/>
                  </a:lnTo>
                  <a:lnTo>
                    <a:pt x="1823" y="725"/>
                  </a:lnTo>
                  <a:lnTo>
                    <a:pt x="1831" y="726"/>
                  </a:lnTo>
                  <a:lnTo>
                    <a:pt x="1850" y="728"/>
                  </a:lnTo>
                  <a:lnTo>
                    <a:pt x="1859" y="729"/>
                  </a:lnTo>
                  <a:lnTo>
                    <a:pt x="1869" y="729"/>
                  </a:lnTo>
                  <a:lnTo>
                    <a:pt x="1887" y="728"/>
                  </a:lnTo>
                  <a:lnTo>
                    <a:pt x="1896" y="728"/>
                  </a:lnTo>
                  <a:lnTo>
                    <a:pt x="1904" y="727"/>
                  </a:lnTo>
                  <a:lnTo>
                    <a:pt x="1919" y="724"/>
                  </a:lnTo>
                  <a:lnTo>
                    <a:pt x="1934" y="721"/>
                  </a:lnTo>
                  <a:lnTo>
                    <a:pt x="1947" y="717"/>
                  </a:lnTo>
                  <a:lnTo>
                    <a:pt x="1958" y="713"/>
                  </a:lnTo>
                  <a:lnTo>
                    <a:pt x="1968" y="707"/>
                  </a:lnTo>
                  <a:lnTo>
                    <a:pt x="1972" y="705"/>
                  </a:lnTo>
                  <a:lnTo>
                    <a:pt x="1976" y="701"/>
                  </a:lnTo>
                  <a:lnTo>
                    <a:pt x="1980" y="698"/>
                  </a:lnTo>
                  <a:lnTo>
                    <a:pt x="1984" y="695"/>
                  </a:lnTo>
                  <a:lnTo>
                    <a:pt x="1987" y="692"/>
                  </a:lnTo>
                  <a:lnTo>
                    <a:pt x="1990" y="688"/>
                  </a:lnTo>
                  <a:lnTo>
                    <a:pt x="1995" y="681"/>
                  </a:lnTo>
                  <a:lnTo>
                    <a:pt x="1999" y="673"/>
                  </a:lnTo>
                  <a:lnTo>
                    <a:pt x="2003" y="665"/>
                  </a:lnTo>
                  <a:lnTo>
                    <a:pt x="2004" y="660"/>
                  </a:lnTo>
                  <a:lnTo>
                    <a:pt x="2005" y="655"/>
                  </a:lnTo>
                  <a:lnTo>
                    <a:pt x="2006" y="646"/>
                  </a:lnTo>
                  <a:lnTo>
                    <a:pt x="2007" y="638"/>
                  </a:lnTo>
                  <a:lnTo>
                    <a:pt x="2006" y="632"/>
                  </a:lnTo>
                  <a:lnTo>
                    <a:pt x="2006" y="626"/>
                  </a:lnTo>
                  <a:lnTo>
                    <a:pt x="2004" y="616"/>
                  </a:lnTo>
                  <a:lnTo>
                    <a:pt x="2002" y="611"/>
                  </a:lnTo>
                  <a:lnTo>
                    <a:pt x="2000" y="606"/>
                  </a:lnTo>
                  <a:lnTo>
                    <a:pt x="1998" y="601"/>
                  </a:lnTo>
                  <a:lnTo>
                    <a:pt x="1996" y="597"/>
                  </a:lnTo>
                  <a:lnTo>
                    <a:pt x="1993" y="592"/>
                  </a:lnTo>
                  <a:lnTo>
                    <a:pt x="1989" y="588"/>
                  </a:lnTo>
                  <a:lnTo>
                    <a:pt x="1986" y="584"/>
                  </a:lnTo>
                  <a:lnTo>
                    <a:pt x="1982" y="580"/>
                  </a:lnTo>
                  <a:lnTo>
                    <a:pt x="1973" y="573"/>
                  </a:lnTo>
                  <a:lnTo>
                    <a:pt x="1962" y="565"/>
                  </a:lnTo>
                  <a:lnTo>
                    <a:pt x="1950" y="559"/>
                  </a:lnTo>
                  <a:lnTo>
                    <a:pt x="1936" y="552"/>
                  </a:lnTo>
                  <a:lnTo>
                    <a:pt x="1920" y="546"/>
                  </a:lnTo>
                  <a:lnTo>
                    <a:pt x="1904" y="538"/>
                  </a:lnTo>
                  <a:lnTo>
                    <a:pt x="1886" y="532"/>
                  </a:lnTo>
                  <a:lnTo>
                    <a:pt x="1866" y="526"/>
                  </a:lnTo>
                  <a:lnTo>
                    <a:pt x="1822" y="512"/>
                  </a:lnTo>
                  <a:lnTo>
                    <a:pt x="1796" y="505"/>
                  </a:lnTo>
                  <a:lnTo>
                    <a:pt x="1772" y="497"/>
                  </a:lnTo>
                  <a:lnTo>
                    <a:pt x="1748" y="489"/>
                  </a:lnTo>
                  <a:lnTo>
                    <a:pt x="1725" y="479"/>
                  </a:lnTo>
                  <a:lnTo>
                    <a:pt x="1703" y="469"/>
                  </a:lnTo>
                  <a:lnTo>
                    <a:pt x="1691" y="464"/>
                  </a:lnTo>
                  <a:lnTo>
                    <a:pt x="1681" y="458"/>
                  </a:lnTo>
                  <a:lnTo>
                    <a:pt x="1671" y="452"/>
                  </a:lnTo>
                  <a:lnTo>
                    <a:pt x="1661" y="445"/>
                  </a:lnTo>
                  <a:lnTo>
                    <a:pt x="1651" y="439"/>
                  </a:lnTo>
                  <a:lnTo>
                    <a:pt x="1642" y="432"/>
                  </a:lnTo>
                  <a:lnTo>
                    <a:pt x="1633" y="424"/>
                  </a:lnTo>
                  <a:lnTo>
                    <a:pt x="1625" y="415"/>
                  </a:lnTo>
                  <a:lnTo>
                    <a:pt x="1617" y="407"/>
                  </a:lnTo>
                  <a:lnTo>
                    <a:pt x="1610" y="399"/>
                  </a:lnTo>
                  <a:lnTo>
                    <a:pt x="1602" y="390"/>
                  </a:lnTo>
                  <a:lnTo>
                    <a:pt x="1596" y="380"/>
                  </a:lnTo>
                  <a:lnTo>
                    <a:pt x="1590" y="370"/>
                  </a:lnTo>
                  <a:lnTo>
                    <a:pt x="1584" y="360"/>
                  </a:lnTo>
                  <a:lnTo>
                    <a:pt x="1579" y="349"/>
                  </a:lnTo>
                  <a:lnTo>
                    <a:pt x="1575" y="337"/>
                  </a:lnTo>
                  <a:lnTo>
                    <a:pt x="1570" y="325"/>
                  </a:lnTo>
                  <a:lnTo>
                    <a:pt x="1569" y="319"/>
                  </a:lnTo>
                  <a:lnTo>
                    <a:pt x="1567" y="313"/>
                  </a:lnTo>
                  <a:lnTo>
                    <a:pt x="1565" y="299"/>
                  </a:lnTo>
                  <a:lnTo>
                    <a:pt x="1563" y="285"/>
                  </a:lnTo>
                  <a:lnTo>
                    <a:pt x="1562" y="271"/>
                  </a:lnTo>
                  <a:lnTo>
                    <a:pt x="1562" y="256"/>
                  </a:lnTo>
                  <a:lnTo>
                    <a:pt x="1562" y="241"/>
                  </a:lnTo>
                  <a:lnTo>
                    <a:pt x="1563" y="226"/>
                  </a:lnTo>
                  <a:lnTo>
                    <a:pt x="1565" y="212"/>
                  </a:lnTo>
                  <a:lnTo>
                    <a:pt x="1568" y="199"/>
                  </a:lnTo>
                  <a:lnTo>
                    <a:pt x="1571" y="184"/>
                  </a:lnTo>
                  <a:lnTo>
                    <a:pt x="1576" y="172"/>
                  </a:lnTo>
                  <a:lnTo>
                    <a:pt x="1581" y="159"/>
                  </a:lnTo>
                  <a:lnTo>
                    <a:pt x="1586" y="147"/>
                  </a:lnTo>
                  <a:lnTo>
                    <a:pt x="1592" y="136"/>
                  </a:lnTo>
                  <a:lnTo>
                    <a:pt x="1598" y="125"/>
                  </a:lnTo>
                  <a:lnTo>
                    <a:pt x="1605" y="114"/>
                  </a:lnTo>
                  <a:lnTo>
                    <a:pt x="1613" y="104"/>
                  </a:lnTo>
                  <a:lnTo>
                    <a:pt x="1621" y="94"/>
                  </a:lnTo>
                  <a:lnTo>
                    <a:pt x="1629" y="85"/>
                  </a:lnTo>
                  <a:lnTo>
                    <a:pt x="1638" y="76"/>
                  </a:lnTo>
                  <a:lnTo>
                    <a:pt x="1648" y="67"/>
                  </a:lnTo>
                  <a:lnTo>
                    <a:pt x="1658" y="59"/>
                  </a:lnTo>
                  <a:lnTo>
                    <a:pt x="1668" y="52"/>
                  </a:lnTo>
                  <a:lnTo>
                    <a:pt x="1679" y="45"/>
                  </a:lnTo>
                  <a:lnTo>
                    <a:pt x="1690" y="38"/>
                  </a:lnTo>
                  <a:lnTo>
                    <a:pt x="1702" y="32"/>
                  </a:lnTo>
                  <a:lnTo>
                    <a:pt x="1714" y="27"/>
                  </a:lnTo>
                  <a:lnTo>
                    <a:pt x="1726" y="22"/>
                  </a:lnTo>
                  <a:lnTo>
                    <a:pt x="1738" y="17"/>
                  </a:lnTo>
                  <a:lnTo>
                    <a:pt x="1751" y="13"/>
                  </a:lnTo>
                  <a:lnTo>
                    <a:pt x="1764" y="10"/>
                  </a:lnTo>
                  <a:lnTo>
                    <a:pt x="1777" y="7"/>
                  </a:lnTo>
                  <a:lnTo>
                    <a:pt x="1790" y="5"/>
                  </a:lnTo>
                  <a:lnTo>
                    <a:pt x="1803" y="3"/>
                  </a:lnTo>
                  <a:lnTo>
                    <a:pt x="1817" y="1"/>
                  </a:lnTo>
                  <a:lnTo>
                    <a:pt x="1831" y="1"/>
                  </a:lnTo>
                  <a:lnTo>
                    <a:pt x="1845" y="0"/>
                  </a:lnTo>
                  <a:lnTo>
                    <a:pt x="1871" y="1"/>
                  </a:lnTo>
                  <a:lnTo>
                    <a:pt x="1883" y="2"/>
                  </a:lnTo>
                  <a:lnTo>
                    <a:pt x="1896" y="4"/>
                  </a:lnTo>
                  <a:lnTo>
                    <a:pt x="1908" y="6"/>
                  </a:lnTo>
                  <a:lnTo>
                    <a:pt x="1920" y="8"/>
                  </a:lnTo>
                  <a:lnTo>
                    <a:pt x="1933" y="10"/>
                  </a:lnTo>
                  <a:lnTo>
                    <a:pt x="1944" y="13"/>
                  </a:lnTo>
                  <a:lnTo>
                    <a:pt x="1956" y="17"/>
                  </a:lnTo>
                  <a:lnTo>
                    <a:pt x="1967" y="21"/>
                  </a:lnTo>
                  <a:lnTo>
                    <a:pt x="1978" y="25"/>
                  </a:lnTo>
                  <a:lnTo>
                    <a:pt x="1989" y="29"/>
                  </a:lnTo>
                  <a:lnTo>
                    <a:pt x="1999" y="34"/>
                  </a:lnTo>
                  <a:lnTo>
                    <a:pt x="2009" y="40"/>
                  </a:lnTo>
                  <a:lnTo>
                    <a:pt x="2019" y="45"/>
                  </a:lnTo>
                  <a:lnTo>
                    <a:pt x="2029" y="51"/>
                  </a:lnTo>
                  <a:lnTo>
                    <a:pt x="2039" y="58"/>
                  </a:lnTo>
                  <a:lnTo>
                    <a:pt x="2049" y="64"/>
                  </a:lnTo>
                  <a:lnTo>
                    <a:pt x="2058" y="72"/>
                  </a:lnTo>
                  <a:lnTo>
                    <a:pt x="2067" y="80"/>
                  </a:lnTo>
                  <a:lnTo>
                    <a:pt x="2075" y="87"/>
                  </a:lnTo>
                  <a:lnTo>
                    <a:pt x="2083" y="95"/>
                  </a:lnTo>
                  <a:lnTo>
                    <a:pt x="2091" y="104"/>
                  </a:lnTo>
                  <a:lnTo>
                    <a:pt x="2099" y="112"/>
                  </a:lnTo>
                  <a:lnTo>
                    <a:pt x="2114" y="131"/>
                  </a:lnTo>
                  <a:lnTo>
                    <a:pt x="2121" y="140"/>
                  </a:lnTo>
                  <a:lnTo>
                    <a:pt x="2127" y="150"/>
                  </a:lnTo>
                  <a:lnTo>
                    <a:pt x="2134" y="160"/>
                  </a:lnTo>
                  <a:lnTo>
                    <a:pt x="2140" y="171"/>
                  </a:lnTo>
                  <a:lnTo>
                    <a:pt x="2146" y="182"/>
                  </a:lnTo>
                  <a:lnTo>
                    <a:pt x="2151" y="194"/>
                  </a:lnTo>
                  <a:lnTo>
                    <a:pt x="2009" y="275"/>
                  </a:lnTo>
                  <a:lnTo>
                    <a:pt x="2006" y="269"/>
                  </a:lnTo>
                  <a:lnTo>
                    <a:pt x="2003" y="263"/>
                  </a:lnTo>
                  <a:lnTo>
                    <a:pt x="1997" y="252"/>
                  </a:lnTo>
                  <a:lnTo>
                    <a:pt x="1990" y="241"/>
                  </a:lnTo>
                  <a:lnTo>
                    <a:pt x="1983" y="231"/>
                  </a:lnTo>
                  <a:lnTo>
                    <a:pt x="1975" y="221"/>
                  </a:lnTo>
                  <a:lnTo>
                    <a:pt x="1967" y="212"/>
                  </a:lnTo>
                  <a:lnTo>
                    <a:pt x="1962" y="208"/>
                  </a:lnTo>
                  <a:lnTo>
                    <a:pt x="1958" y="204"/>
                  </a:lnTo>
                  <a:lnTo>
                    <a:pt x="1953" y="200"/>
                  </a:lnTo>
                  <a:lnTo>
                    <a:pt x="1948" y="196"/>
                  </a:lnTo>
                  <a:lnTo>
                    <a:pt x="1943" y="193"/>
                  </a:lnTo>
                  <a:lnTo>
                    <a:pt x="1938" y="189"/>
                  </a:lnTo>
                  <a:lnTo>
                    <a:pt x="1933" y="185"/>
                  </a:lnTo>
                  <a:lnTo>
                    <a:pt x="1926" y="182"/>
                  </a:lnTo>
                  <a:lnTo>
                    <a:pt x="1921" y="180"/>
                  </a:lnTo>
                  <a:lnTo>
                    <a:pt x="1915" y="177"/>
                  </a:lnTo>
                  <a:lnTo>
                    <a:pt x="1902" y="173"/>
                  </a:lnTo>
                  <a:lnTo>
                    <a:pt x="1889" y="169"/>
                  </a:lnTo>
                  <a:lnTo>
                    <a:pt x="1875" y="167"/>
                  </a:lnTo>
                  <a:lnTo>
                    <a:pt x="1868" y="166"/>
                  </a:lnTo>
                  <a:lnTo>
                    <a:pt x="1860" y="165"/>
                  </a:lnTo>
                  <a:lnTo>
                    <a:pt x="1845" y="165"/>
                  </a:lnTo>
                  <a:lnTo>
                    <a:pt x="1832" y="165"/>
                  </a:lnTo>
                  <a:lnTo>
                    <a:pt x="1820" y="166"/>
                  </a:lnTo>
                  <a:lnTo>
                    <a:pt x="1807" y="168"/>
                  </a:lnTo>
                  <a:lnTo>
                    <a:pt x="1796" y="171"/>
                  </a:lnTo>
                  <a:lnTo>
                    <a:pt x="1786" y="175"/>
                  </a:lnTo>
                  <a:lnTo>
                    <a:pt x="1777" y="179"/>
                  </a:lnTo>
                  <a:lnTo>
                    <a:pt x="1769" y="184"/>
                  </a:lnTo>
                  <a:lnTo>
                    <a:pt x="1765" y="186"/>
                  </a:lnTo>
                  <a:lnTo>
                    <a:pt x="1761" y="190"/>
                  </a:lnTo>
                  <a:lnTo>
                    <a:pt x="1754" y="196"/>
                  </a:lnTo>
                  <a:lnTo>
                    <a:pt x="1748" y="203"/>
                  </a:lnTo>
                  <a:lnTo>
                    <a:pt x="1743" y="210"/>
                  </a:lnTo>
                  <a:lnTo>
                    <a:pt x="1739" y="217"/>
                  </a:lnTo>
                  <a:lnTo>
                    <a:pt x="1736" y="225"/>
                  </a:lnTo>
                  <a:lnTo>
                    <a:pt x="1734" y="233"/>
                  </a:lnTo>
                  <a:lnTo>
                    <a:pt x="1733" y="238"/>
                  </a:lnTo>
                  <a:lnTo>
                    <a:pt x="1732" y="242"/>
                  </a:lnTo>
                  <a:lnTo>
                    <a:pt x="1732" y="251"/>
                  </a:lnTo>
                  <a:lnTo>
                    <a:pt x="1732" y="260"/>
                  </a:lnTo>
                  <a:lnTo>
                    <a:pt x="1733" y="269"/>
                  </a:lnTo>
                  <a:lnTo>
                    <a:pt x="1734" y="274"/>
                  </a:lnTo>
                  <a:lnTo>
                    <a:pt x="1736" y="278"/>
                  </a:lnTo>
                  <a:lnTo>
                    <a:pt x="1739" y="286"/>
                  </a:lnTo>
                  <a:lnTo>
                    <a:pt x="1741" y="290"/>
                  </a:lnTo>
                  <a:lnTo>
                    <a:pt x="1743" y="294"/>
                  </a:lnTo>
                  <a:lnTo>
                    <a:pt x="1749" y="301"/>
                  </a:lnTo>
                  <a:lnTo>
                    <a:pt x="1752" y="305"/>
                  </a:lnTo>
                  <a:lnTo>
                    <a:pt x="1756" y="310"/>
                  </a:lnTo>
                  <a:lnTo>
                    <a:pt x="1760" y="313"/>
                  </a:lnTo>
                  <a:lnTo>
                    <a:pt x="1764" y="317"/>
                  </a:lnTo>
                  <a:lnTo>
                    <a:pt x="1774" y="323"/>
                  </a:lnTo>
                  <a:lnTo>
                    <a:pt x="1786" y="330"/>
                  </a:lnTo>
                  <a:lnTo>
                    <a:pt x="1799" y="337"/>
                  </a:lnTo>
                  <a:lnTo>
                    <a:pt x="1815" y="344"/>
                  </a:lnTo>
                  <a:lnTo>
                    <a:pt x="1832" y="350"/>
                  </a:lnTo>
                  <a:lnTo>
                    <a:pt x="1851" y="357"/>
                  </a:lnTo>
                  <a:lnTo>
                    <a:pt x="1895" y="371"/>
                  </a:lnTo>
                  <a:lnTo>
                    <a:pt x="1946" y="388"/>
                  </a:lnTo>
                  <a:lnTo>
                    <a:pt x="1972" y="396"/>
                  </a:lnTo>
                  <a:lnTo>
                    <a:pt x="1996" y="406"/>
                  </a:lnTo>
                  <a:lnTo>
                    <a:pt x="2008" y="411"/>
                  </a:lnTo>
                  <a:lnTo>
                    <a:pt x="2020" y="416"/>
                  </a:lnTo>
                  <a:lnTo>
                    <a:pt x="2043" y="428"/>
                  </a:lnTo>
                  <a:lnTo>
                    <a:pt x="2066" y="440"/>
                  </a:lnTo>
                  <a:lnTo>
                    <a:pt x="2077" y="447"/>
                  </a:lnTo>
                  <a:lnTo>
                    <a:pt x="2087" y="454"/>
                  </a:lnTo>
                  <a:lnTo>
                    <a:pt x="2097" y="461"/>
                  </a:lnTo>
                  <a:lnTo>
                    <a:pt x="2106" y="469"/>
                  </a:lnTo>
                  <a:lnTo>
                    <a:pt x="2115" y="477"/>
                  </a:lnTo>
                  <a:lnTo>
                    <a:pt x="2123" y="486"/>
                  </a:lnTo>
                  <a:lnTo>
                    <a:pt x="2131" y="495"/>
                  </a:lnTo>
                  <a:lnTo>
                    <a:pt x="2135" y="500"/>
                  </a:lnTo>
                  <a:lnTo>
                    <a:pt x="2138" y="505"/>
                  </a:lnTo>
                  <a:lnTo>
                    <a:pt x="2145" y="515"/>
                  </a:lnTo>
                  <a:lnTo>
                    <a:pt x="2151" y="526"/>
                  </a:lnTo>
                  <a:lnTo>
                    <a:pt x="2157" y="537"/>
                  </a:lnTo>
                  <a:lnTo>
                    <a:pt x="2161" y="550"/>
                  </a:lnTo>
                  <a:lnTo>
                    <a:pt x="2167" y="562"/>
                  </a:lnTo>
                  <a:lnTo>
                    <a:pt x="2170" y="576"/>
                  </a:lnTo>
                  <a:lnTo>
                    <a:pt x="2173" y="589"/>
                  </a:lnTo>
                  <a:lnTo>
                    <a:pt x="2175" y="604"/>
                  </a:lnTo>
                  <a:lnTo>
                    <a:pt x="2176" y="619"/>
                  </a:lnTo>
                  <a:lnTo>
                    <a:pt x="2177" y="635"/>
                  </a:lnTo>
                  <a:lnTo>
                    <a:pt x="2176" y="650"/>
                  </a:lnTo>
                  <a:lnTo>
                    <a:pt x="2175" y="665"/>
                  </a:lnTo>
                  <a:lnTo>
                    <a:pt x="2173" y="679"/>
                  </a:lnTo>
                  <a:lnTo>
                    <a:pt x="2171" y="693"/>
                  </a:lnTo>
                  <a:lnTo>
                    <a:pt x="2168" y="706"/>
                  </a:lnTo>
                  <a:lnTo>
                    <a:pt x="2164" y="719"/>
                  </a:lnTo>
                  <a:lnTo>
                    <a:pt x="2158" y="732"/>
                  </a:lnTo>
                  <a:lnTo>
                    <a:pt x="2153" y="744"/>
                  </a:lnTo>
                  <a:lnTo>
                    <a:pt x="2147" y="755"/>
                  </a:lnTo>
                  <a:lnTo>
                    <a:pt x="2140" y="766"/>
                  </a:lnTo>
                  <a:lnTo>
                    <a:pt x="2133" y="778"/>
                  </a:lnTo>
                  <a:lnTo>
                    <a:pt x="2126" y="789"/>
                  </a:lnTo>
                  <a:lnTo>
                    <a:pt x="2117" y="799"/>
                  </a:lnTo>
                  <a:lnTo>
                    <a:pt x="2113" y="803"/>
                  </a:lnTo>
                  <a:lnTo>
                    <a:pt x="2108" y="808"/>
                  </a:lnTo>
                  <a:lnTo>
                    <a:pt x="2099" y="817"/>
                  </a:lnTo>
                  <a:lnTo>
                    <a:pt x="2089" y="826"/>
                  </a:lnTo>
                  <a:lnTo>
                    <a:pt x="2078" y="834"/>
                  </a:lnTo>
                  <a:lnTo>
                    <a:pt x="2067" y="841"/>
                  </a:lnTo>
                  <a:lnTo>
                    <a:pt x="2056" y="848"/>
                  </a:lnTo>
                  <a:lnTo>
                    <a:pt x="2043" y="855"/>
                  </a:lnTo>
                  <a:lnTo>
                    <a:pt x="2030" y="861"/>
                  </a:lnTo>
                  <a:lnTo>
                    <a:pt x="2017" y="867"/>
                  </a:lnTo>
                  <a:lnTo>
                    <a:pt x="2004" y="872"/>
                  </a:lnTo>
                  <a:lnTo>
                    <a:pt x="1990" y="876"/>
                  </a:lnTo>
                  <a:lnTo>
                    <a:pt x="1976" y="881"/>
                  </a:lnTo>
                  <a:lnTo>
                    <a:pt x="1961" y="884"/>
                  </a:lnTo>
                  <a:lnTo>
                    <a:pt x="1946" y="887"/>
                  </a:lnTo>
                  <a:lnTo>
                    <a:pt x="1931" y="890"/>
                  </a:lnTo>
                  <a:lnTo>
                    <a:pt x="1914" y="893"/>
                  </a:lnTo>
                  <a:lnTo>
                    <a:pt x="1898" y="894"/>
                  </a:lnTo>
                  <a:lnTo>
                    <a:pt x="1881" y="895"/>
                  </a:lnTo>
                  <a:lnTo>
                    <a:pt x="1864" y="895"/>
                  </a:lnTo>
                  <a:close/>
                  <a:moveTo>
                    <a:pt x="488" y="17"/>
                  </a:moveTo>
                  <a:lnTo>
                    <a:pt x="657" y="17"/>
                  </a:lnTo>
                  <a:lnTo>
                    <a:pt x="657" y="447"/>
                  </a:lnTo>
                  <a:lnTo>
                    <a:pt x="657" y="877"/>
                  </a:lnTo>
                  <a:lnTo>
                    <a:pt x="488" y="877"/>
                  </a:lnTo>
                  <a:lnTo>
                    <a:pt x="488" y="521"/>
                  </a:lnTo>
                  <a:lnTo>
                    <a:pt x="170" y="521"/>
                  </a:lnTo>
                  <a:lnTo>
                    <a:pt x="170" y="877"/>
                  </a:lnTo>
                  <a:lnTo>
                    <a:pt x="0" y="877"/>
                  </a:lnTo>
                  <a:lnTo>
                    <a:pt x="0" y="447"/>
                  </a:lnTo>
                  <a:lnTo>
                    <a:pt x="0" y="17"/>
                  </a:lnTo>
                  <a:lnTo>
                    <a:pt x="170" y="17"/>
                  </a:lnTo>
                  <a:lnTo>
                    <a:pt x="170" y="359"/>
                  </a:lnTo>
                  <a:lnTo>
                    <a:pt x="488" y="359"/>
                  </a:lnTo>
                  <a:lnTo>
                    <a:pt x="488" y="17"/>
                  </a:lnTo>
                  <a:close/>
                  <a:moveTo>
                    <a:pt x="1117" y="895"/>
                  </a:moveTo>
                  <a:lnTo>
                    <a:pt x="1098" y="895"/>
                  </a:lnTo>
                  <a:lnTo>
                    <a:pt x="1081" y="894"/>
                  </a:lnTo>
                  <a:lnTo>
                    <a:pt x="1064" y="891"/>
                  </a:lnTo>
                  <a:lnTo>
                    <a:pt x="1048" y="889"/>
                  </a:lnTo>
                  <a:lnTo>
                    <a:pt x="1040" y="888"/>
                  </a:lnTo>
                  <a:lnTo>
                    <a:pt x="1032" y="886"/>
                  </a:lnTo>
                  <a:lnTo>
                    <a:pt x="1016" y="883"/>
                  </a:lnTo>
                  <a:lnTo>
                    <a:pt x="1001" y="879"/>
                  </a:lnTo>
                  <a:lnTo>
                    <a:pt x="985" y="874"/>
                  </a:lnTo>
                  <a:lnTo>
                    <a:pt x="971" y="868"/>
                  </a:lnTo>
                  <a:lnTo>
                    <a:pt x="963" y="866"/>
                  </a:lnTo>
                  <a:lnTo>
                    <a:pt x="956" y="863"/>
                  </a:lnTo>
                  <a:lnTo>
                    <a:pt x="943" y="856"/>
                  </a:lnTo>
                  <a:lnTo>
                    <a:pt x="930" y="849"/>
                  </a:lnTo>
                  <a:lnTo>
                    <a:pt x="917" y="841"/>
                  </a:lnTo>
                  <a:lnTo>
                    <a:pt x="905" y="833"/>
                  </a:lnTo>
                  <a:lnTo>
                    <a:pt x="893" y="824"/>
                  </a:lnTo>
                  <a:lnTo>
                    <a:pt x="882" y="815"/>
                  </a:lnTo>
                  <a:lnTo>
                    <a:pt x="871" y="805"/>
                  </a:lnTo>
                  <a:lnTo>
                    <a:pt x="860" y="795"/>
                  </a:lnTo>
                  <a:lnTo>
                    <a:pt x="851" y="784"/>
                  </a:lnTo>
                  <a:lnTo>
                    <a:pt x="842" y="772"/>
                  </a:lnTo>
                  <a:lnTo>
                    <a:pt x="834" y="760"/>
                  </a:lnTo>
                  <a:lnTo>
                    <a:pt x="830" y="754"/>
                  </a:lnTo>
                  <a:lnTo>
                    <a:pt x="826" y="747"/>
                  </a:lnTo>
                  <a:lnTo>
                    <a:pt x="819" y="734"/>
                  </a:lnTo>
                  <a:lnTo>
                    <a:pt x="813" y="721"/>
                  </a:lnTo>
                  <a:lnTo>
                    <a:pt x="807" y="707"/>
                  </a:lnTo>
                  <a:lnTo>
                    <a:pt x="802" y="693"/>
                  </a:lnTo>
                  <a:lnTo>
                    <a:pt x="798" y="678"/>
                  </a:lnTo>
                  <a:lnTo>
                    <a:pt x="795" y="663"/>
                  </a:lnTo>
                  <a:lnTo>
                    <a:pt x="792" y="646"/>
                  </a:lnTo>
                  <a:lnTo>
                    <a:pt x="790" y="630"/>
                  </a:lnTo>
                  <a:lnTo>
                    <a:pt x="789" y="613"/>
                  </a:lnTo>
                  <a:lnTo>
                    <a:pt x="788" y="596"/>
                  </a:lnTo>
                  <a:lnTo>
                    <a:pt x="788" y="17"/>
                  </a:lnTo>
                  <a:lnTo>
                    <a:pt x="956" y="17"/>
                  </a:lnTo>
                  <a:lnTo>
                    <a:pt x="956" y="583"/>
                  </a:lnTo>
                  <a:lnTo>
                    <a:pt x="957" y="598"/>
                  </a:lnTo>
                  <a:lnTo>
                    <a:pt x="958" y="613"/>
                  </a:lnTo>
                  <a:lnTo>
                    <a:pt x="959" y="620"/>
                  </a:lnTo>
                  <a:lnTo>
                    <a:pt x="961" y="627"/>
                  </a:lnTo>
                  <a:lnTo>
                    <a:pt x="965" y="640"/>
                  </a:lnTo>
                  <a:lnTo>
                    <a:pt x="970" y="653"/>
                  </a:lnTo>
                  <a:lnTo>
                    <a:pt x="976" y="666"/>
                  </a:lnTo>
                  <a:lnTo>
                    <a:pt x="980" y="672"/>
                  </a:lnTo>
                  <a:lnTo>
                    <a:pt x="984" y="677"/>
                  </a:lnTo>
                  <a:lnTo>
                    <a:pt x="993" y="687"/>
                  </a:lnTo>
                  <a:lnTo>
                    <a:pt x="998" y="692"/>
                  </a:lnTo>
                  <a:lnTo>
                    <a:pt x="1004" y="697"/>
                  </a:lnTo>
                  <a:lnTo>
                    <a:pt x="1009" y="701"/>
                  </a:lnTo>
                  <a:lnTo>
                    <a:pt x="1015" y="705"/>
                  </a:lnTo>
                  <a:lnTo>
                    <a:pt x="1021" y="708"/>
                  </a:lnTo>
                  <a:lnTo>
                    <a:pt x="1028" y="712"/>
                  </a:lnTo>
                  <a:lnTo>
                    <a:pt x="1032" y="713"/>
                  </a:lnTo>
                  <a:lnTo>
                    <a:pt x="1035" y="715"/>
                  </a:lnTo>
                  <a:lnTo>
                    <a:pt x="1042" y="718"/>
                  </a:lnTo>
                  <a:lnTo>
                    <a:pt x="1058" y="722"/>
                  </a:lnTo>
                  <a:lnTo>
                    <a:pt x="1076" y="726"/>
                  </a:lnTo>
                  <a:lnTo>
                    <a:pt x="1085" y="727"/>
                  </a:lnTo>
                  <a:lnTo>
                    <a:pt x="1095" y="728"/>
                  </a:lnTo>
                  <a:lnTo>
                    <a:pt x="1106" y="729"/>
                  </a:lnTo>
                  <a:lnTo>
                    <a:pt x="1117" y="729"/>
                  </a:lnTo>
                  <a:lnTo>
                    <a:pt x="1127" y="729"/>
                  </a:lnTo>
                  <a:lnTo>
                    <a:pt x="1137" y="728"/>
                  </a:lnTo>
                  <a:lnTo>
                    <a:pt x="1156" y="726"/>
                  </a:lnTo>
                  <a:lnTo>
                    <a:pt x="1165" y="724"/>
                  </a:lnTo>
                  <a:lnTo>
                    <a:pt x="1174" y="722"/>
                  </a:lnTo>
                  <a:lnTo>
                    <a:pt x="1182" y="720"/>
                  </a:lnTo>
                  <a:lnTo>
                    <a:pt x="1190" y="718"/>
                  </a:lnTo>
                  <a:lnTo>
                    <a:pt x="1197" y="715"/>
                  </a:lnTo>
                  <a:lnTo>
                    <a:pt x="1204" y="712"/>
                  </a:lnTo>
                  <a:lnTo>
                    <a:pt x="1211" y="708"/>
                  </a:lnTo>
                  <a:lnTo>
                    <a:pt x="1217" y="705"/>
                  </a:lnTo>
                  <a:lnTo>
                    <a:pt x="1224" y="701"/>
                  </a:lnTo>
                  <a:lnTo>
                    <a:pt x="1229" y="697"/>
                  </a:lnTo>
                  <a:lnTo>
                    <a:pt x="1240" y="687"/>
                  </a:lnTo>
                  <a:lnTo>
                    <a:pt x="1244" y="682"/>
                  </a:lnTo>
                  <a:lnTo>
                    <a:pt x="1248" y="677"/>
                  </a:lnTo>
                  <a:lnTo>
                    <a:pt x="1252" y="672"/>
                  </a:lnTo>
                  <a:lnTo>
                    <a:pt x="1256" y="666"/>
                  </a:lnTo>
                  <a:lnTo>
                    <a:pt x="1262" y="653"/>
                  </a:lnTo>
                  <a:lnTo>
                    <a:pt x="1265" y="647"/>
                  </a:lnTo>
                  <a:lnTo>
                    <a:pt x="1267" y="640"/>
                  </a:lnTo>
                  <a:lnTo>
                    <a:pt x="1269" y="634"/>
                  </a:lnTo>
                  <a:lnTo>
                    <a:pt x="1271" y="627"/>
                  </a:lnTo>
                  <a:lnTo>
                    <a:pt x="1274" y="613"/>
                  </a:lnTo>
                  <a:lnTo>
                    <a:pt x="1275" y="606"/>
                  </a:lnTo>
                  <a:lnTo>
                    <a:pt x="1275" y="598"/>
                  </a:lnTo>
                  <a:lnTo>
                    <a:pt x="1276" y="583"/>
                  </a:lnTo>
                  <a:lnTo>
                    <a:pt x="1276" y="17"/>
                  </a:lnTo>
                  <a:lnTo>
                    <a:pt x="1445" y="17"/>
                  </a:lnTo>
                  <a:lnTo>
                    <a:pt x="1445" y="596"/>
                  </a:lnTo>
                  <a:lnTo>
                    <a:pt x="1445" y="613"/>
                  </a:lnTo>
                  <a:lnTo>
                    <a:pt x="1443" y="630"/>
                  </a:lnTo>
                  <a:lnTo>
                    <a:pt x="1441" y="646"/>
                  </a:lnTo>
                  <a:lnTo>
                    <a:pt x="1439" y="663"/>
                  </a:lnTo>
                  <a:lnTo>
                    <a:pt x="1435" y="678"/>
                  </a:lnTo>
                  <a:lnTo>
                    <a:pt x="1431" y="693"/>
                  </a:lnTo>
                  <a:lnTo>
                    <a:pt x="1426" y="707"/>
                  </a:lnTo>
                  <a:lnTo>
                    <a:pt x="1420" y="721"/>
                  </a:lnTo>
                  <a:lnTo>
                    <a:pt x="1414" y="734"/>
                  </a:lnTo>
                  <a:lnTo>
                    <a:pt x="1407" y="747"/>
                  </a:lnTo>
                  <a:lnTo>
                    <a:pt x="1399" y="760"/>
                  </a:lnTo>
                  <a:lnTo>
                    <a:pt x="1391" y="772"/>
                  </a:lnTo>
                  <a:lnTo>
                    <a:pt x="1387" y="778"/>
                  </a:lnTo>
                  <a:lnTo>
                    <a:pt x="1382" y="784"/>
                  </a:lnTo>
                  <a:lnTo>
                    <a:pt x="1373" y="795"/>
                  </a:lnTo>
                  <a:lnTo>
                    <a:pt x="1363" y="805"/>
                  </a:lnTo>
                  <a:lnTo>
                    <a:pt x="1357" y="810"/>
                  </a:lnTo>
                  <a:lnTo>
                    <a:pt x="1352" y="815"/>
                  </a:lnTo>
                  <a:lnTo>
                    <a:pt x="1341" y="824"/>
                  </a:lnTo>
                  <a:lnTo>
                    <a:pt x="1328" y="833"/>
                  </a:lnTo>
                  <a:lnTo>
                    <a:pt x="1316" y="841"/>
                  </a:lnTo>
                  <a:lnTo>
                    <a:pt x="1303" y="849"/>
                  </a:lnTo>
                  <a:lnTo>
                    <a:pt x="1290" y="856"/>
                  </a:lnTo>
                  <a:lnTo>
                    <a:pt x="1276" y="863"/>
                  </a:lnTo>
                  <a:lnTo>
                    <a:pt x="1262" y="868"/>
                  </a:lnTo>
                  <a:lnTo>
                    <a:pt x="1248" y="874"/>
                  </a:lnTo>
                  <a:lnTo>
                    <a:pt x="1233" y="879"/>
                  </a:lnTo>
                  <a:lnTo>
                    <a:pt x="1216" y="883"/>
                  </a:lnTo>
                  <a:lnTo>
                    <a:pt x="1201" y="886"/>
                  </a:lnTo>
                  <a:lnTo>
                    <a:pt x="1184" y="889"/>
                  </a:lnTo>
                  <a:lnTo>
                    <a:pt x="1168" y="891"/>
                  </a:lnTo>
                  <a:lnTo>
                    <a:pt x="1151" y="894"/>
                  </a:lnTo>
                  <a:lnTo>
                    <a:pt x="1134" y="895"/>
                  </a:lnTo>
                  <a:lnTo>
                    <a:pt x="1117" y="89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1" name="Freeform 8"/>
            <p:cNvSpPr>
              <a:spLocks/>
            </p:cNvSpPr>
            <p:nvPr userDrawn="1"/>
          </p:nvSpPr>
          <p:spPr bwMode="auto">
            <a:xfrm>
              <a:off x="5610225" y="468313"/>
              <a:ext cx="350837" cy="260350"/>
            </a:xfrm>
            <a:custGeom>
              <a:avLst/>
              <a:gdLst>
                <a:gd name="T0" fmla="*/ 168 w 661"/>
                <a:gd name="T1" fmla="*/ 3 h 493"/>
                <a:gd name="T2" fmla="*/ 186 w 661"/>
                <a:gd name="T3" fmla="*/ 13 h 493"/>
                <a:gd name="T4" fmla="*/ 205 w 661"/>
                <a:gd name="T5" fmla="*/ 25 h 493"/>
                <a:gd name="T6" fmla="*/ 227 w 661"/>
                <a:gd name="T7" fmla="*/ 42 h 493"/>
                <a:gd name="T8" fmla="*/ 242 w 661"/>
                <a:gd name="T9" fmla="*/ 56 h 493"/>
                <a:gd name="T10" fmla="*/ 254 w 661"/>
                <a:gd name="T11" fmla="*/ 67 h 493"/>
                <a:gd name="T12" fmla="*/ 270 w 661"/>
                <a:gd name="T13" fmla="*/ 87 h 493"/>
                <a:gd name="T14" fmla="*/ 286 w 661"/>
                <a:gd name="T15" fmla="*/ 109 h 493"/>
                <a:gd name="T16" fmla="*/ 313 w 661"/>
                <a:gd name="T17" fmla="*/ 148 h 493"/>
                <a:gd name="T18" fmla="*/ 344 w 661"/>
                <a:gd name="T19" fmla="*/ 136 h 493"/>
                <a:gd name="T20" fmla="*/ 472 w 661"/>
                <a:gd name="T21" fmla="*/ 26 h 493"/>
                <a:gd name="T22" fmla="*/ 486 w 661"/>
                <a:gd name="T23" fmla="*/ 44 h 493"/>
                <a:gd name="T24" fmla="*/ 505 w 661"/>
                <a:gd name="T25" fmla="*/ 67 h 493"/>
                <a:gd name="T26" fmla="*/ 524 w 661"/>
                <a:gd name="T27" fmla="*/ 84 h 493"/>
                <a:gd name="T28" fmla="*/ 537 w 661"/>
                <a:gd name="T29" fmla="*/ 93 h 493"/>
                <a:gd name="T30" fmla="*/ 562 w 661"/>
                <a:gd name="T31" fmla="*/ 107 h 493"/>
                <a:gd name="T32" fmla="*/ 584 w 661"/>
                <a:gd name="T33" fmla="*/ 116 h 493"/>
                <a:gd name="T34" fmla="*/ 604 w 661"/>
                <a:gd name="T35" fmla="*/ 120 h 493"/>
                <a:gd name="T36" fmla="*/ 618 w 661"/>
                <a:gd name="T37" fmla="*/ 121 h 493"/>
                <a:gd name="T38" fmla="*/ 626 w 661"/>
                <a:gd name="T39" fmla="*/ 121 h 493"/>
                <a:gd name="T40" fmla="*/ 482 w 661"/>
                <a:gd name="T41" fmla="*/ 248 h 493"/>
                <a:gd name="T42" fmla="*/ 507 w 661"/>
                <a:gd name="T43" fmla="*/ 248 h 493"/>
                <a:gd name="T44" fmla="*/ 539 w 661"/>
                <a:gd name="T45" fmla="*/ 249 h 493"/>
                <a:gd name="T46" fmla="*/ 564 w 661"/>
                <a:gd name="T47" fmla="*/ 251 h 493"/>
                <a:gd name="T48" fmla="*/ 590 w 661"/>
                <a:gd name="T49" fmla="*/ 256 h 493"/>
                <a:gd name="T50" fmla="*/ 619 w 661"/>
                <a:gd name="T51" fmla="*/ 264 h 493"/>
                <a:gd name="T52" fmla="*/ 647 w 661"/>
                <a:gd name="T53" fmla="*/ 277 h 493"/>
                <a:gd name="T54" fmla="*/ 661 w 661"/>
                <a:gd name="T55" fmla="*/ 285 h 493"/>
                <a:gd name="T56" fmla="*/ 501 w 661"/>
                <a:gd name="T57" fmla="*/ 420 h 493"/>
                <a:gd name="T58" fmla="*/ 471 w 661"/>
                <a:gd name="T59" fmla="*/ 404 h 493"/>
                <a:gd name="T60" fmla="*/ 456 w 661"/>
                <a:gd name="T61" fmla="*/ 397 h 493"/>
                <a:gd name="T62" fmla="*/ 434 w 661"/>
                <a:gd name="T63" fmla="*/ 390 h 493"/>
                <a:gd name="T64" fmla="*/ 413 w 661"/>
                <a:gd name="T65" fmla="*/ 385 h 493"/>
                <a:gd name="T66" fmla="*/ 386 w 661"/>
                <a:gd name="T67" fmla="*/ 381 h 493"/>
                <a:gd name="T68" fmla="*/ 361 w 661"/>
                <a:gd name="T69" fmla="*/ 380 h 493"/>
                <a:gd name="T70" fmla="*/ 327 w 661"/>
                <a:gd name="T71" fmla="*/ 381 h 493"/>
                <a:gd name="T72" fmla="*/ 254 w 661"/>
                <a:gd name="T73" fmla="*/ 434 h 493"/>
                <a:gd name="T74" fmla="*/ 185 w 661"/>
                <a:gd name="T75" fmla="*/ 489 h 493"/>
                <a:gd name="T76" fmla="*/ 175 w 661"/>
                <a:gd name="T77" fmla="*/ 491 h 493"/>
                <a:gd name="T78" fmla="*/ 158 w 661"/>
                <a:gd name="T79" fmla="*/ 493 h 493"/>
                <a:gd name="T80" fmla="*/ 136 w 661"/>
                <a:gd name="T81" fmla="*/ 492 h 493"/>
                <a:gd name="T82" fmla="*/ 116 w 661"/>
                <a:gd name="T83" fmla="*/ 487 h 493"/>
                <a:gd name="T84" fmla="*/ 95 w 661"/>
                <a:gd name="T85" fmla="*/ 479 h 493"/>
                <a:gd name="T86" fmla="*/ 80 w 661"/>
                <a:gd name="T87" fmla="*/ 471 h 493"/>
                <a:gd name="T88" fmla="*/ 65 w 661"/>
                <a:gd name="T89" fmla="*/ 459 h 493"/>
                <a:gd name="T90" fmla="*/ 50 w 661"/>
                <a:gd name="T91" fmla="*/ 446 h 493"/>
                <a:gd name="T92" fmla="*/ 34 w 661"/>
                <a:gd name="T93" fmla="*/ 430 h 493"/>
                <a:gd name="T94" fmla="*/ 90 w 661"/>
                <a:gd name="T95" fmla="*/ 351 h 493"/>
                <a:gd name="T96" fmla="*/ 163 w 661"/>
                <a:gd name="T97" fmla="*/ 290 h 493"/>
                <a:gd name="T98" fmla="*/ 155 w 661"/>
                <a:gd name="T99" fmla="*/ 281 h 493"/>
                <a:gd name="T100" fmla="*/ 131 w 661"/>
                <a:gd name="T101" fmla="*/ 247 h 493"/>
                <a:gd name="T102" fmla="*/ 113 w 661"/>
                <a:gd name="T103" fmla="*/ 224 h 493"/>
                <a:gd name="T104" fmla="*/ 92 w 661"/>
                <a:gd name="T105" fmla="*/ 201 h 493"/>
                <a:gd name="T106" fmla="*/ 67 w 661"/>
                <a:gd name="T107" fmla="*/ 178 h 493"/>
                <a:gd name="T108" fmla="*/ 36 w 661"/>
                <a:gd name="T109" fmla="*/ 155 h 493"/>
                <a:gd name="T110" fmla="*/ 9 w 661"/>
                <a:gd name="T111" fmla="*/ 140 h 493"/>
                <a:gd name="T112" fmla="*/ 161 w 661"/>
                <a:gd name="T113" fmla="*/ 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1" h="493">
                  <a:moveTo>
                    <a:pt x="161" y="0"/>
                  </a:moveTo>
                  <a:lnTo>
                    <a:pt x="168" y="3"/>
                  </a:lnTo>
                  <a:lnTo>
                    <a:pt x="176" y="7"/>
                  </a:lnTo>
                  <a:lnTo>
                    <a:pt x="186" y="13"/>
                  </a:lnTo>
                  <a:lnTo>
                    <a:pt x="198" y="20"/>
                  </a:lnTo>
                  <a:lnTo>
                    <a:pt x="205" y="25"/>
                  </a:lnTo>
                  <a:lnTo>
                    <a:pt x="212" y="30"/>
                  </a:lnTo>
                  <a:lnTo>
                    <a:pt x="227" y="42"/>
                  </a:lnTo>
                  <a:lnTo>
                    <a:pt x="234" y="49"/>
                  </a:lnTo>
                  <a:lnTo>
                    <a:pt x="242" y="56"/>
                  </a:lnTo>
                  <a:lnTo>
                    <a:pt x="248" y="61"/>
                  </a:lnTo>
                  <a:lnTo>
                    <a:pt x="254" y="67"/>
                  </a:lnTo>
                  <a:lnTo>
                    <a:pt x="264" y="80"/>
                  </a:lnTo>
                  <a:lnTo>
                    <a:pt x="270" y="87"/>
                  </a:lnTo>
                  <a:lnTo>
                    <a:pt x="275" y="94"/>
                  </a:lnTo>
                  <a:lnTo>
                    <a:pt x="286" y="109"/>
                  </a:lnTo>
                  <a:lnTo>
                    <a:pt x="305" y="137"/>
                  </a:lnTo>
                  <a:lnTo>
                    <a:pt x="313" y="148"/>
                  </a:lnTo>
                  <a:lnTo>
                    <a:pt x="320" y="157"/>
                  </a:lnTo>
                  <a:lnTo>
                    <a:pt x="344" y="136"/>
                  </a:lnTo>
                  <a:lnTo>
                    <a:pt x="397" y="91"/>
                  </a:lnTo>
                  <a:lnTo>
                    <a:pt x="472" y="26"/>
                  </a:lnTo>
                  <a:lnTo>
                    <a:pt x="479" y="35"/>
                  </a:lnTo>
                  <a:lnTo>
                    <a:pt x="486" y="44"/>
                  </a:lnTo>
                  <a:lnTo>
                    <a:pt x="499" y="60"/>
                  </a:lnTo>
                  <a:lnTo>
                    <a:pt x="505" y="67"/>
                  </a:lnTo>
                  <a:lnTo>
                    <a:pt x="511" y="73"/>
                  </a:lnTo>
                  <a:lnTo>
                    <a:pt x="524" y="84"/>
                  </a:lnTo>
                  <a:lnTo>
                    <a:pt x="531" y="89"/>
                  </a:lnTo>
                  <a:lnTo>
                    <a:pt x="537" y="93"/>
                  </a:lnTo>
                  <a:lnTo>
                    <a:pt x="550" y="101"/>
                  </a:lnTo>
                  <a:lnTo>
                    <a:pt x="562" y="107"/>
                  </a:lnTo>
                  <a:lnTo>
                    <a:pt x="574" y="111"/>
                  </a:lnTo>
                  <a:lnTo>
                    <a:pt x="584" y="116"/>
                  </a:lnTo>
                  <a:lnTo>
                    <a:pt x="594" y="118"/>
                  </a:lnTo>
                  <a:lnTo>
                    <a:pt x="604" y="120"/>
                  </a:lnTo>
                  <a:lnTo>
                    <a:pt x="611" y="121"/>
                  </a:lnTo>
                  <a:lnTo>
                    <a:pt x="618" y="121"/>
                  </a:lnTo>
                  <a:lnTo>
                    <a:pt x="622" y="121"/>
                  </a:lnTo>
                  <a:lnTo>
                    <a:pt x="626" y="121"/>
                  </a:lnTo>
                  <a:lnTo>
                    <a:pt x="475" y="247"/>
                  </a:lnTo>
                  <a:lnTo>
                    <a:pt x="482" y="248"/>
                  </a:lnTo>
                  <a:lnTo>
                    <a:pt x="490" y="248"/>
                  </a:lnTo>
                  <a:lnTo>
                    <a:pt x="507" y="248"/>
                  </a:lnTo>
                  <a:lnTo>
                    <a:pt x="528" y="249"/>
                  </a:lnTo>
                  <a:lnTo>
                    <a:pt x="539" y="249"/>
                  </a:lnTo>
                  <a:lnTo>
                    <a:pt x="551" y="250"/>
                  </a:lnTo>
                  <a:lnTo>
                    <a:pt x="564" y="251"/>
                  </a:lnTo>
                  <a:lnTo>
                    <a:pt x="577" y="253"/>
                  </a:lnTo>
                  <a:lnTo>
                    <a:pt x="590" y="256"/>
                  </a:lnTo>
                  <a:lnTo>
                    <a:pt x="605" y="259"/>
                  </a:lnTo>
                  <a:lnTo>
                    <a:pt x="619" y="264"/>
                  </a:lnTo>
                  <a:lnTo>
                    <a:pt x="633" y="270"/>
                  </a:lnTo>
                  <a:lnTo>
                    <a:pt x="647" y="277"/>
                  </a:lnTo>
                  <a:lnTo>
                    <a:pt x="654" y="281"/>
                  </a:lnTo>
                  <a:lnTo>
                    <a:pt x="661" y="285"/>
                  </a:lnTo>
                  <a:lnTo>
                    <a:pt x="581" y="354"/>
                  </a:lnTo>
                  <a:lnTo>
                    <a:pt x="501" y="420"/>
                  </a:lnTo>
                  <a:lnTo>
                    <a:pt x="487" y="411"/>
                  </a:lnTo>
                  <a:lnTo>
                    <a:pt x="471" y="404"/>
                  </a:lnTo>
                  <a:lnTo>
                    <a:pt x="464" y="400"/>
                  </a:lnTo>
                  <a:lnTo>
                    <a:pt x="456" y="397"/>
                  </a:lnTo>
                  <a:lnTo>
                    <a:pt x="442" y="392"/>
                  </a:lnTo>
                  <a:lnTo>
                    <a:pt x="434" y="390"/>
                  </a:lnTo>
                  <a:lnTo>
                    <a:pt x="427" y="388"/>
                  </a:lnTo>
                  <a:lnTo>
                    <a:pt x="413" y="385"/>
                  </a:lnTo>
                  <a:lnTo>
                    <a:pt x="399" y="383"/>
                  </a:lnTo>
                  <a:lnTo>
                    <a:pt x="386" y="381"/>
                  </a:lnTo>
                  <a:lnTo>
                    <a:pt x="374" y="380"/>
                  </a:lnTo>
                  <a:lnTo>
                    <a:pt x="361" y="380"/>
                  </a:lnTo>
                  <a:lnTo>
                    <a:pt x="342" y="380"/>
                  </a:lnTo>
                  <a:lnTo>
                    <a:pt x="327" y="381"/>
                  </a:lnTo>
                  <a:lnTo>
                    <a:pt x="318" y="381"/>
                  </a:lnTo>
                  <a:lnTo>
                    <a:pt x="254" y="434"/>
                  </a:lnTo>
                  <a:lnTo>
                    <a:pt x="189" y="488"/>
                  </a:lnTo>
                  <a:lnTo>
                    <a:pt x="185" y="489"/>
                  </a:lnTo>
                  <a:lnTo>
                    <a:pt x="181" y="490"/>
                  </a:lnTo>
                  <a:lnTo>
                    <a:pt x="175" y="491"/>
                  </a:lnTo>
                  <a:lnTo>
                    <a:pt x="167" y="493"/>
                  </a:lnTo>
                  <a:lnTo>
                    <a:pt x="158" y="493"/>
                  </a:lnTo>
                  <a:lnTo>
                    <a:pt x="147" y="493"/>
                  </a:lnTo>
                  <a:lnTo>
                    <a:pt x="136" y="492"/>
                  </a:lnTo>
                  <a:lnTo>
                    <a:pt x="122" y="489"/>
                  </a:lnTo>
                  <a:lnTo>
                    <a:pt x="116" y="487"/>
                  </a:lnTo>
                  <a:lnTo>
                    <a:pt x="109" y="485"/>
                  </a:lnTo>
                  <a:lnTo>
                    <a:pt x="95" y="479"/>
                  </a:lnTo>
                  <a:lnTo>
                    <a:pt x="88" y="475"/>
                  </a:lnTo>
                  <a:lnTo>
                    <a:pt x="80" y="471"/>
                  </a:lnTo>
                  <a:lnTo>
                    <a:pt x="73" y="466"/>
                  </a:lnTo>
                  <a:lnTo>
                    <a:pt x="65" y="459"/>
                  </a:lnTo>
                  <a:lnTo>
                    <a:pt x="57" y="453"/>
                  </a:lnTo>
                  <a:lnTo>
                    <a:pt x="50" y="446"/>
                  </a:lnTo>
                  <a:lnTo>
                    <a:pt x="42" y="438"/>
                  </a:lnTo>
                  <a:lnTo>
                    <a:pt x="34" y="430"/>
                  </a:lnTo>
                  <a:lnTo>
                    <a:pt x="18" y="410"/>
                  </a:lnTo>
                  <a:lnTo>
                    <a:pt x="90" y="351"/>
                  </a:lnTo>
                  <a:lnTo>
                    <a:pt x="140" y="309"/>
                  </a:lnTo>
                  <a:lnTo>
                    <a:pt x="163" y="290"/>
                  </a:lnTo>
                  <a:lnTo>
                    <a:pt x="159" y="286"/>
                  </a:lnTo>
                  <a:lnTo>
                    <a:pt x="155" y="281"/>
                  </a:lnTo>
                  <a:lnTo>
                    <a:pt x="145" y="266"/>
                  </a:lnTo>
                  <a:lnTo>
                    <a:pt x="131" y="247"/>
                  </a:lnTo>
                  <a:lnTo>
                    <a:pt x="122" y="236"/>
                  </a:lnTo>
                  <a:lnTo>
                    <a:pt x="113" y="224"/>
                  </a:lnTo>
                  <a:lnTo>
                    <a:pt x="103" y="213"/>
                  </a:lnTo>
                  <a:lnTo>
                    <a:pt x="92" y="201"/>
                  </a:lnTo>
                  <a:lnTo>
                    <a:pt x="80" y="189"/>
                  </a:lnTo>
                  <a:lnTo>
                    <a:pt x="67" y="178"/>
                  </a:lnTo>
                  <a:lnTo>
                    <a:pt x="52" y="166"/>
                  </a:lnTo>
                  <a:lnTo>
                    <a:pt x="36" y="155"/>
                  </a:lnTo>
                  <a:lnTo>
                    <a:pt x="19" y="145"/>
                  </a:lnTo>
                  <a:lnTo>
                    <a:pt x="9" y="140"/>
                  </a:lnTo>
                  <a:lnTo>
                    <a:pt x="0" y="136"/>
                  </a:lnTo>
                  <a:lnTo>
                    <a:pt x="161" y="0"/>
                  </a:lnTo>
                  <a:close/>
                </a:path>
              </a:pathLst>
            </a:custGeom>
            <a:solidFill>
              <a:srgbClr val="00AD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</p:grpSp>
      <p:sp>
        <p:nvSpPr>
          <p:cNvPr id="12" name="(c)" hidden="1"/>
          <p:cNvSpPr txBox="1"/>
          <p:nvPr/>
        </p:nvSpPr>
        <p:spPr>
          <a:xfrm>
            <a:off x="11999342" y="6891795"/>
            <a:ext cx="185948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 dirty="0">
                <a:solidFill>
                  <a:schemeClr val="bg1"/>
                </a:solidFill>
                <a:latin typeface="+mn-lt"/>
              </a:rPr>
              <a:t>©</a:t>
            </a:r>
            <a:r>
              <a:rPr lang="fi-FI" sz="200" dirty="0" err="1">
                <a:solidFill>
                  <a:schemeClr val="bg1"/>
                </a:solidFill>
                <a:latin typeface="+mn-lt"/>
              </a:rPr>
              <a:t>grow</a:t>
            </a:r>
            <a:r>
              <a:rPr lang="fi-FI" sz="200" dirty="0">
                <a:solidFill>
                  <a:schemeClr val="bg1"/>
                </a:solidFill>
                <a:latin typeface="+mn-lt"/>
              </a:rPr>
              <a:t>. for</a:t>
            </a:r>
            <a:r>
              <a:rPr lang="fi-FI" sz="200" baseline="0" dirty="0">
                <a:solidFill>
                  <a:schemeClr val="bg1"/>
                </a:solidFill>
                <a:latin typeface="+mn-lt"/>
              </a:rPr>
              <a:t>  HUS</a:t>
            </a:r>
            <a:endParaRPr lang="en-GB" sz="2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3" name="(logo)" descr="Z:\GRW (grow)\logot\copyright_grow.png" hidden="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041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91" r:id="rId2"/>
    <p:sldLayoutId id="2147483689" r:id="rId3"/>
    <p:sldLayoutId id="2147483690" r:id="rId4"/>
    <p:sldLayoutId id="2147483662" r:id="rId5"/>
    <p:sldLayoutId id="2147483679" r:id="rId6"/>
    <p:sldLayoutId id="2147483652" r:id="rId7"/>
    <p:sldLayoutId id="2147483686" r:id="rId8"/>
  </p:sldLayoutIdLst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0" kern="1200" cap="all" spc="-100" baseline="0" noProof="0">
          <a:solidFill>
            <a:srgbClr val="28509B"/>
          </a:solidFill>
          <a:latin typeface="+mn-lt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6700" indent="-266700" algn="l" defTabSz="914400" rtl="0" eaLnBrk="1" latinLnBrk="0" hangingPunct="1">
        <a:lnSpc>
          <a:spcPct val="100000"/>
        </a:lnSpc>
        <a:spcBef>
          <a:spcPts val="800"/>
        </a:spcBef>
        <a:buClr>
          <a:srgbClr val="00BFB8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273050" algn="l" defTabSz="914400" rtl="0" eaLnBrk="1" latinLnBrk="0" hangingPunct="1">
        <a:lnSpc>
          <a:spcPct val="100000"/>
        </a:lnSpc>
        <a:spcBef>
          <a:spcPts val="800"/>
        </a:spcBef>
        <a:buClr>
          <a:srgbClr val="00BFB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06450" indent="-266700" algn="l" defTabSz="914400" rtl="0" eaLnBrk="1" latinLnBrk="0" hangingPunct="1">
        <a:lnSpc>
          <a:spcPct val="100000"/>
        </a:lnSpc>
        <a:spcBef>
          <a:spcPts val="800"/>
        </a:spcBef>
        <a:buClr>
          <a:srgbClr val="00BFB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71563" indent="-265113" algn="l" defTabSz="914400" rtl="0" eaLnBrk="1" latinLnBrk="0" hangingPunct="1">
        <a:lnSpc>
          <a:spcPct val="100000"/>
        </a:lnSpc>
        <a:spcBef>
          <a:spcPts val="800"/>
        </a:spcBef>
        <a:buClr>
          <a:srgbClr val="00BFB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346200" indent="-274638" algn="l" defTabSz="914400" rtl="0" eaLnBrk="1" latinLnBrk="0" hangingPunct="1">
        <a:lnSpc>
          <a:spcPct val="100000"/>
        </a:lnSpc>
        <a:spcBef>
          <a:spcPts val="800"/>
        </a:spcBef>
        <a:buClr>
          <a:srgbClr val="00BFB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612900" indent="-266700" algn="l" defTabSz="914400" rtl="0" eaLnBrk="1" latinLnBrk="0" hangingPunct="1">
        <a:lnSpc>
          <a:spcPct val="100000"/>
        </a:lnSpc>
        <a:spcBef>
          <a:spcPts val="800"/>
        </a:spcBef>
        <a:buClr>
          <a:srgbClr val="00BFB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878013" indent="-265113" algn="l" defTabSz="914400" rtl="0" eaLnBrk="1" latinLnBrk="0" hangingPunct="1">
        <a:lnSpc>
          <a:spcPct val="100000"/>
        </a:lnSpc>
        <a:spcBef>
          <a:spcPts val="800"/>
        </a:spcBef>
        <a:buClr>
          <a:srgbClr val="00BFB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152650" indent="-274638" algn="l" defTabSz="914400" rtl="0" eaLnBrk="1" latinLnBrk="0" hangingPunct="1">
        <a:lnSpc>
          <a:spcPct val="100000"/>
        </a:lnSpc>
        <a:spcBef>
          <a:spcPts val="800"/>
        </a:spcBef>
        <a:buClr>
          <a:srgbClr val="00BFB8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49C47D-A3A1-FA44-9191-D27372DE7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0150" y="1989034"/>
            <a:ext cx="9791700" cy="2592308"/>
          </a:xfrm>
        </p:spPr>
        <p:txBody>
          <a:bodyPr anchor="ctr"/>
          <a:lstStyle/>
          <a:p>
            <a:r>
              <a:rPr lang="en-US" sz="4000" dirty="0"/>
              <a:t>Normoventilation after prehospital emergency anesthesia (PHEA)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178DD9-1BDC-7F44-B9CD-B6CDC12901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03242" y="5209467"/>
            <a:ext cx="9791700" cy="431352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Jussi Tero / senior resident physician in anesthesiology, Helsinki University Hospital</a:t>
            </a:r>
          </a:p>
          <a:p>
            <a:r>
              <a:rPr lang="en-US" dirty="0"/>
              <a:t>Helsinki PRECISE research group </a:t>
            </a:r>
          </a:p>
        </p:txBody>
      </p:sp>
    </p:spTree>
    <p:extLst>
      <p:ext uri="{BB962C8B-B14F-4D97-AF65-F5344CB8AC3E}">
        <p14:creationId xmlns:p14="http://schemas.microsoft.com/office/powerpoint/2010/main" val="384477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5AFC3EC8-9782-2087-60C2-3FD5E797D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brain injury</a:t>
            </a:r>
          </a:p>
          <a:p>
            <a:pPr lvl="2"/>
            <a:r>
              <a:rPr lang="en-US" dirty="0"/>
              <a:t>Ischemia</a:t>
            </a:r>
          </a:p>
          <a:p>
            <a:pPr lvl="2"/>
            <a:r>
              <a:rPr lang="en-US" dirty="0"/>
              <a:t>Trauma</a:t>
            </a:r>
          </a:p>
          <a:p>
            <a:pPr lvl="2"/>
            <a:endParaRPr lang="en-US" dirty="0"/>
          </a:p>
          <a:p>
            <a:r>
              <a:rPr lang="en-US" dirty="0"/>
              <a:t>Secondary brain injury</a:t>
            </a:r>
          </a:p>
          <a:p>
            <a:pPr lvl="2"/>
            <a:r>
              <a:rPr lang="en-US" dirty="0"/>
              <a:t>Ischemia</a:t>
            </a:r>
          </a:p>
          <a:p>
            <a:pPr lvl="2"/>
            <a:r>
              <a:rPr lang="en-US" dirty="0"/>
              <a:t>Edema</a:t>
            </a:r>
          </a:p>
          <a:p>
            <a:pPr lvl="2"/>
            <a:r>
              <a:rPr lang="en-US" dirty="0"/>
              <a:t>Elevated intracranial pressure (ICP)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E430E2AC-A78A-0878-7BBC-583136874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Neurocritical care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1DB21F2-1B73-2902-85FC-4C995FD0F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8CEA-BEB8-414B-AEA5-355658E8E5AF}" type="datetime1">
              <a:rPr lang="en-US" smtClean="0"/>
              <a:pPr/>
              <a:t>30.10.2025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07E8F5B-DEDE-F963-C6AC-D217688BC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Jussi Tero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DA68934-07D2-528F-A71F-E16F728EB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en-US" smtClean="0"/>
              <a:pPr/>
              <a:t>2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69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isällön paikkamerkki 6">
            <a:extLst>
              <a:ext uri="{FF2B5EF4-FFF2-40B4-BE49-F238E27FC236}">
                <a16:creationId xmlns:a16="http://schemas.microsoft.com/office/drawing/2014/main" id="{87331B09-C8A2-ADA3-D880-1694C7D0F3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99456" y="1556792"/>
            <a:ext cx="4823840" cy="3744416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General anesthesia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Intubation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Stable hemodynamics</a:t>
            </a:r>
          </a:p>
          <a:p>
            <a:pPr marL="609600" lvl="1" indent="-342900">
              <a:lnSpc>
                <a:spcPct val="150000"/>
              </a:lnSpc>
            </a:pPr>
            <a:r>
              <a:rPr lang="en-US" dirty="0" err="1"/>
              <a:t>i.v.</a:t>
            </a:r>
            <a:r>
              <a:rPr lang="en-US" dirty="0"/>
              <a:t> fluids / blood</a:t>
            </a:r>
          </a:p>
          <a:p>
            <a:pPr marL="609600" lvl="1" indent="-342900">
              <a:lnSpc>
                <a:spcPct val="150000"/>
              </a:lnSpc>
            </a:pPr>
            <a:r>
              <a:rPr lang="en-US" dirty="0" err="1"/>
              <a:t>Vasoactives</a:t>
            </a:r>
            <a:endParaRPr lang="en-US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Sedation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Normoventilation</a:t>
            </a:r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AB0DADD9-39AD-A36C-ABB8-0C3FA7F163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8704" y="1700808"/>
            <a:ext cx="4823840" cy="3744416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Airway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Aspiration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pO2 and pCO2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Reduce oxygen consumption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Maintain sufficient oxygen delivery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Prevent secondary brain injury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E667EF0A-96F2-31E1-C78B-73C2F939E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DDE2368-3EA9-3BF3-5966-68AC033B3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8CEA-BEB8-414B-AEA5-355658E8E5AF}" type="datetime1">
              <a:rPr lang="en-US" smtClean="0"/>
              <a:pPr/>
              <a:t>30/10/2025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62C8CE1-290D-1C74-FC23-E58E55053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Jussi Tero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E08B903-11F8-F4E3-9D6D-383DC7CAA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en-US" smtClean="0"/>
              <a:pPr/>
              <a:t>3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94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isällön paikkamerkki 7" descr="Kuva, joka sisältää kohteen teksti, diagrammi, viiva, kuvakaappaus&#10;&#10;Tekoälyllä luotu sisältö voi olla virheellistä.">
            <a:extLst>
              <a:ext uri="{FF2B5EF4-FFF2-40B4-BE49-F238E27FC236}">
                <a16:creationId xmlns:a16="http://schemas.microsoft.com/office/drawing/2014/main" id="{6DF90C67-C464-F108-2F43-02A05F7C79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589" y="332656"/>
            <a:ext cx="7704855" cy="5533172"/>
          </a:xfr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13615C42-73C5-B4C4-99C2-25D17E2FB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6247" y="3645024"/>
            <a:ext cx="2952328" cy="1584176"/>
          </a:xfrm>
        </p:spPr>
        <p:txBody>
          <a:bodyPr>
            <a:noAutofit/>
          </a:bodyPr>
          <a:lstStyle/>
          <a:p>
            <a:r>
              <a:rPr lang="en-US" sz="1600" cap="none" dirty="0">
                <a:solidFill>
                  <a:schemeClr val="tx1"/>
                </a:solidFill>
              </a:rPr>
              <a:t>Nerissa UK And Engelhard K. </a:t>
            </a:r>
            <a:r>
              <a:rPr lang="en-US" sz="1600" i="1" cap="none" dirty="0">
                <a:solidFill>
                  <a:schemeClr val="tx1"/>
                </a:solidFill>
              </a:rPr>
              <a:t>Neurocritical Care</a:t>
            </a:r>
            <a:r>
              <a:rPr lang="en-US" sz="1600" cap="none" dirty="0">
                <a:solidFill>
                  <a:schemeClr val="tx1"/>
                </a:solidFill>
              </a:rPr>
              <a:t>. In: C.N. Gropper MA, Eriksson LI, Fleisher LA, Johnson-akeju S, Leslie K, Editors. Miller’s Anesthesia. Philadelphia: Elsevier; 2024. P. 2570-2595.</a:t>
            </a:r>
            <a:br>
              <a:rPr lang="en-US" sz="1600" dirty="0"/>
            </a:br>
            <a:endParaRPr lang="en-US" sz="16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EB1396F-A500-D41B-7DBA-3C7F285C5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8CEA-BEB8-414B-AEA5-355658E8E5AF}" type="datetime1">
              <a:rPr lang="en-US" smtClean="0"/>
              <a:pPr/>
              <a:t>30.10.2025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E86607A-CC10-D86A-1582-2277A80CB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Jussi Tero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C0CB36F-C8F3-7F8D-86BA-179777AC6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en-US" smtClean="0"/>
              <a:pPr/>
              <a:t>4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34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4790C3B3-C42E-3A3A-0FFE-4C285C774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Traumatic brain injury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59EC37-ADD5-2677-BD17-4CFD8C84C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8CEA-BEB8-414B-AEA5-355658E8E5AF}" type="datetime1">
              <a:rPr lang="en-US" smtClean="0"/>
              <a:pPr/>
              <a:t>30.10.2025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03531B5-0970-33B2-9679-18087D744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Jussi Tero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AF1BC31-4D5B-B93A-8F43-172E81DD9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en-US" smtClean="0"/>
              <a:pPr/>
              <a:t>5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Kuva, joka sisältää kohteen teksti, kuvakaappaus, diagrammi, Fontti&#10;&#10;Kuvaus luotu automaattisesti">
            <a:extLst>
              <a:ext uri="{FF2B5EF4-FFF2-40B4-BE49-F238E27FC236}">
                <a16:creationId xmlns:a16="http://schemas.microsoft.com/office/drawing/2014/main" id="{FAC454FC-8CBE-4389-21BF-E27B842F9DA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2380279"/>
            <a:ext cx="4824413" cy="2961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uva, joka sisältää kohteen teksti, Tontti, diagrammi, kuvakaappaus&#10;&#10;Kuvaus luotu automaattisesti">
            <a:extLst>
              <a:ext uri="{FF2B5EF4-FFF2-40B4-BE49-F238E27FC236}">
                <a16:creationId xmlns:a16="http://schemas.microsoft.com/office/drawing/2014/main" id="{7A3DD8E5-5379-07AC-3D84-DE995BD8566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221" y="1989138"/>
            <a:ext cx="4812846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37DDACC6-919D-3FBE-D8A4-196A748E456E}"/>
              </a:ext>
            </a:extLst>
          </p:cNvPr>
          <p:cNvSpPr txBox="1"/>
          <p:nvPr/>
        </p:nvSpPr>
        <p:spPr>
          <a:xfrm>
            <a:off x="2484483" y="1475492"/>
            <a:ext cx="2255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Dumont et al. 2010</a:t>
            </a:r>
            <a:endParaRPr lang="en-US" dirty="0"/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A0862BE5-0B4D-D008-790D-3B0DC8583B41}"/>
              </a:ext>
            </a:extLst>
          </p:cNvPr>
          <p:cNvSpPr txBox="1"/>
          <p:nvPr/>
        </p:nvSpPr>
        <p:spPr>
          <a:xfrm>
            <a:off x="7518295" y="1475492"/>
            <a:ext cx="2122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Knapp et al. 2023</a:t>
            </a:r>
            <a:r>
              <a:rPr lang="en-US" dirty="0"/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107672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4CD44-2A03-125B-7143-448150077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D942E862-F48C-6C1E-3263-6D4793644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Traumatic brain injury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45E0D88-686C-65F5-0289-3CD8A9BDA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8CEA-BEB8-414B-AEA5-355658E8E5AF}" type="datetime1">
              <a:rPr lang="en-US" smtClean="0"/>
              <a:pPr/>
              <a:t>10/30/25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D21475C-5487-A9D6-F43D-A026EE6F3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Jussi Tero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4295B7B-9EFE-BD52-B117-E0C42A9F6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en-US" smtClean="0"/>
              <a:pPr/>
              <a:t>6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Kuva, joka sisältää kohteen teksti, kuvakaappaus, diagrammi, Fontti&#10;&#10;Kuvaus luotu automaattisesti">
            <a:extLst>
              <a:ext uri="{FF2B5EF4-FFF2-40B4-BE49-F238E27FC236}">
                <a16:creationId xmlns:a16="http://schemas.microsoft.com/office/drawing/2014/main" id="{B0630088-ECE5-8FD4-C7DC-1E4D39EEC54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2380279"/>
            <a:ext cx="4824413" cy="2961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uva, joka sisältää kohteen teksti, Tontti, diagrammi, kuvakaappaus&#10;&#10;Kuvaus luotu automaattisesti">
            <a:extLst>
              <a:ext uri="{FF2B5EF4-FFF2-40B4-BE49-F238E27FC236}">
                <a16:creationId xmlns:a16="http://schemas.microsoft.com/office/drawing/2014/main" id="{E103FAF8-704A-0360-E846-8E4D56096E6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221" y="1989138"/>
            <a:ext cx="4812846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C6922A48-13B1-E0EF-9C1E-6FF7F2AFD802}"/>
              </a:ext>
            </a:extLst>
          </p:cNvPr>
          <p:cNvSpPr txBox="1"/>
          <p:nvPr/>
        </p:nvSpPr>
        <p:spPr>
          <a:xfrm>
            <a:off x="2484483" y="1475492"/>
            <a:ext cx="2255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Dumont et al. 2010</a:t>
            </a:r>
            <a:endParaRPr lang="en-US" dirty="0"/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D11FEAD5-26FA-C1F4-BBDA-23831ABEC7DC}"/>
              </a:ext>
            </a:extLst>
          </p:cNvPr>
          <p:cNvSpPr txBox="1"/>
          <p:nvPr/>
        </p:nvSpPr>
        <p:spPr>
          <a:xfrm>
            <a:off x="7518295" y="1475492"/>
            <a:ext cx="2122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Knapp et al. 2023</a:t>
            </a:r>
            <a:r>
              <a:rPr lang="en-US" dirty="0"/>
              <a:t>​</a:t>
            </a:r>
          </a:p>
        </p:txBody>
      </p:sp>
      <p:sp>
        <p:nvSpPr>
          <p:cNvPr id="2" name="Pyöristetty suorakulmio 1">
            <a:extLst>
              <a:ext uri="{FF2B5EF4-FFF2-40B4-BE49-F238E27FC236}">
                <a16:creationId xmlns:a16="http://schemas.microsoft.com/office/drawing/2014/main" id="{34C3EF7E-AAA2-A9E5-7F0C-BDE332694A6B}"/>
              </a:ext>
            </a:extLst>
          </p:cNvPr>
          <p:cNvSpPr/>
          <p:nvPr/>
        </p:nvSpPr>
        <p:spPr>
          <a:xfrm>
            <a:off x="2484484" y="2924944"/>
            <a:ext cx="2255746" cy="115212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30% </a:t>
            </a:r>
            <a:r>
              <a:rPr lang="en-US" dirty="0" err="1"/>
              <a:t>normoventilated</a:t>
            </a:r>
            <a:endParaRPr lang="en-US" dirty="0"/>
          </a:p>
        </p:txBody>
      </p:sp>
      <p:sp>
        <p:nvSpPr>
          <p:cNvPr id="3" name="Pyöristetty suorakulmio 2">
            <a:extLst>
              <a:ext uri="{FF2B5EF4-FFF2-40B4-BE49-F238E27FC236}">
                <a16:creationId xmlns:a16="http://schemas.microsoft.com/office/drawing/2014/main" id="{543F7D5C-DE02-5208-FF4B-93F5EFB42534}"/>
              </a:ext>
            </a:extLst>
          </p:cNvPr>
          <p:cNvSpPr/>
          <p:nvPr/>
        </p:nvSpPr>
        <p:spPr>
          <a:xfrm>
            <a:off x="7518295" y="2924944"/>
            <a:ext cx="2538145" cy="108012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33% </a:t>
            </a:r>
            <a:r>
              <a:rPr lang="en-US" dirty="0" err="1"/>
              <a:t>normoventilated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0479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D06453FA-4224-67B4-9D44-A0E0DE590B3A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General</a:t>
            </a:r>
          </a:p>
          <a:p>
            <a:pPr marL="609600" lvl="1" indent="-342900"/>
            <a:r>
              <a:rPr lang="en-US" dirty="0"/>
              <a:t>EtCO2 4 to 6 kPa / PaCO2 4.67 to 6.67 kPa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Traumatic brain injury</a:t>
            </a:r>
          </a:p>
          <a:p>
            <a:pPr marL="609600" lvl="1" indent="-342900"/>
            <a:r>
              <a:rPr lang="en-US" dirty="0"/>
              <a:t>EtCO2 4 to 4.67 kPa / PaCO2 4.67 to 5.33 kPa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54CC3C66-8380-9C3C-B574-7DB241478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2" y="1034420"/>
            <a:ext cx="9127147" cy="1404365"/>
          </a:xfrm>
        </p:spPr>
        <p:txBody>
          <a:bodyPr/>
          <a:lstStyle/>
          <a:p>
            <a:r>
              <a:rPr lang="en-US" sz="1800" cap="none" dirty="0">
                <a:solidFill>
                  <a:schemeClr val="accent2"/>
                </a:solidFill>
              </a:rPr>
              <a:t>Kottmann A, Kruger AJ, Sunde GA, </a:t>
            </a:r>
            <a:r>
              <a:rPr lang="en-US" sz="1800" cap="none" dirty="0" err="1">
                <a:solidFill>
                  <a:schemeClr val="accent2"/>
                </a:solidFill>
              </a:rPr>
              <a:t>Roislien</a:t>
            </a:r>
            <a:r>
              <a:rPr lang="en-US" sz="1800" cap="none" dirty="0">
                <a:solidFill>
                  <a:schemeClr val="accent2"/>
                </a:solidFill>
              </a:rPr>
              <a:t> J, Heltne JK, Carron PN, Et Al., </a:t>
            </a:r>
            <a:r>
              <a:rPr lang="en-US" sz="1800" i="1" cap="none" dirty="0">
                <a:solidFill>
                  <a:schemeClr val="accent2"/>
                </a:solidFill>
              </a:rPr>
              <a:t>Establishing Quality Indicators For Pre-hospital Advanced Airway Management: A Modified Nominal Group </a:t>
            </a:r>
            <a:r>
              <a:rPr lang="en-US" sz="1400" i="1" cap="none" dirty="0">
                <a:solidFill>
                  <a:schemeClr val="accent2"/>
                </a:solidFill>
              </a:rPr>
              <a:t>Technique Consensus Process.</a:t>
            </a:r>
            <a:r>
              <a:rPr lang="en-US" sz="1400" cap="none" dirty="0">
                <a:solidFill>
                  <a:schemeClr val="accent2"/>
                </a:solidFill>
              </a:rPr>
              <a:t> Br J </a:t>
            </a:r>
            <a:r>
              <a:rPr lang="en-US" sz="1400" cap="none" dirty="0" err="1">
                <a:solidFill>
                  <a:schemeClr val="accent2"/>
                </a:solidFill>
              </a:rPr>
              <a:t>Anaesth</a:t>
            </a:r>
            <a:r>
              <a:rPr lang="en-US" sz="1400" cap="none" dirty="0">
                <a:solidFill>
                  <a:schemeClr val="accent2"/>
                </a:solidFill>
              </a:rPr>
              <a:t>, 2022. 128(2): P. E143-e150.</a:t>
            </a:r>
            <a:br>
              <a:rPr lang="en-US" sz="1600" dirty="0"/>
            </a:br>
            <a:endParaRPr lang="en-US" sz="16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2C89BF9-1F27-1991-5301-DCF77999E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8CEA-BEB8-414B-AEA5-355658E8E5AF}" type="datetime1">
              <a:rPr lang="en-US" smtClean="0"/>
              <a:pPr/>
              <a:t>30.10.2025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6DB7C6B-02BD-3E6C-5FAF-2188AC180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Jussi Tero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67B404B-5B3B-9A04-7D40-EBFA9CAAB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en-US" smtClean="0"/>
              <a:pPr/>
              <a:t>7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19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21313-670A-BCB8-8AAA-F81832BD3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90417F12-876A-CA99-A7EE-8576B15B86C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General</a:t>
            </a:r>
          </a:p>
          <a:p>
            <a:pPr marL="609600" lvl="1" indent="-342900"/>
            <a:r>
              <a:rPr lang="en-US" dirty="0"/>
              <a:t>EtCO2 4 to 6 kPa / PaCO2 4.67 to 6.67 kPa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Traumatic brain injury</a:t>
            </a:r>
          </a:p>
          <a:p>
            <a:pPr marL="609600" lvl="1" indent="-342900"/>
            <a:r>
              <a:rPr lang="en-US" dirty="0"/>
              <a:t>EtCO2 4 to 4.67 kPa / PaCO2 4.67 to 5.33 kPa</a:t>
            </a:r>
          </a:p>
          <a:p>
            <a:pPr marL="609600" lvl="1" indent="-342900"/>
            <a:endParaRPr lang="en-US" dirty="0"/>
          </a:p>
          <a:p>
            <a:pPr marL="2220913" lvl="7" indent="-342900">
              <a:buFont typeface="Wingdings" pitchFamily="2" charset="2"/>
              <a:buChar char="Ø"/>
            </a:pPr>
            <a:r>
              <a:rPr lang="en-US" dirty="0"/>
              <a:t>PaCO2-EtCO2 gradient (GAP) </a:t>
            </a:r>
            <a:r>
              <a:rPr lang="en-US" sz="2400" b="1" dirty="0">
                <a:highlight>
                  <a:srgbClr val="00FFFF"/>
                </a:highlight>
              </a:rPr>
              <a:t>0.67 kPa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E33E012-1176-B5D1-CB7A-2AA13B42E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2" y="1034420"/>
            <a:ext cx="9127147" cy="1404365"/>
          </a:xfrm>
        </p:spPr>
        <p:txBody>
          <a:bodyPr/>
          <a:lstStyle/>
          <a:p>
            <a:r>
              <a:rPr lang="en-US" sz="1800" cap="none" dirty="0">
                <a:solidFill>
                  <a:schemeClr val="accent2"/>
                </a:solidFill>
              </a:rPr>
              <a:t>Kottmann A, Kruger AJ, Sunde GA, </a:t>
            </a:r>
            <a:r>
              <a:rPr lang="en-US" sz="1800" cap="none" dirty="0" err="1">
                <a:solidFill>
                  <a:schemeClr val="accent2"/>
                </a:solidFill>
              </a:rPr>
              <a:t>Roislien</a:t>
            </a:r>
            <a:r>
              <a:rPr lang="en-US" sz="1800" cap="none" dirty="0">
                <a:solidFill>
                  <a:schemeClr val="accent2"/>
                </a:solidFill>
              </a:rPr>
              <a:t> J, Heltne JK, Carron PN, Et Al., </a:t>
            </a:r>
            <a:r>
              <a:rPr lang="en-US" sz="1800" i="1" cap="none" dirty="0">
                <a:solidFill>
                  <a:schemeClr val="accent2"/>
                </a:solidFill>
              </a:rPr>
              <a:t>Establishing Quality Indicators For Pre-hospital Advanced Airway Management: A Modified Nominal Group </a:t>
            </a:r>
            <a:r>
              <a:rPr lang="en-US" sz="1400" i="1" cap="none" dirty="0">
                <a:solidFill>
                  <a:schemeClr val="accent2"/>
                </a:solidFill>
              </a:rPr>
              <a:t>Technique Consensus Process.</a:t>
            </a:r>
            <a:r>
              <a:rPr lang="en-US" sz="1400" cap="none" dirty="0">
                <a:solidFill>
                  <a:schemeClr val="accent2"/>
                </a:solidFill>
              </a:rPr>
              <a:t> Br J </a:t>
            </a:r>
            <a:r>
              <a:rPr lang="en-US" sz="1400" cap="none" dirty="0" err="1">
                <a:solidFill>
                  <a:schemeClr val="accent2"/>
                </a:solidFill>
              </a:rPr>
              <a:t>Anaesth</a:t>
            </a:r>
            <a:r>
              <a:rPr lang="en-US" sz="1400" cap="none" dirty="0">
                <a:solidFill>
                  <a:schemeClr val="accent2"/>
                </a:solidFill>
              </a:rPr>
              <a:t>, 2022. 128(2): P. E143-e150.</a:t>
            </a:r>
            <a:br>
              <a:rPr lang="en-US" sz="1600" dirty="0"/>
            </a:br>
            <a:endParaRPr lang="en-US" sz="16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147EBE2-3F58-AC01-A17D-B042E339A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8CEA-BEB8-414B-AEA5-355658E8E5AF}" type="datetime1">
              <a:rPr lang="en-US" smtClean="0"/>
              <a:pPr/>
              <a:t>10/30/25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069A92F-C235-2150-1116-42673D694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Jussi Tero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3DA9954-107B-FB41-F722-F98F6811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en-US" smtClean="0"/>
              <a:pPr/>
              <a:t>8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514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7A64F260-2DAC-79CA-1C01-D3F06C0AE8C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0" b="-1"/>
          <a:stretch>
            <a:fillRect/>
          </a:stretch>
        </p:blipFill>
        <p:spPr>
          <a:xfrm>
            <a:off x="1200150" y="1988840"/>
            <a:ext cx="4823840" cy="3744416"/>
          </a:xfrm>
          <a:noFill/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A4DC627-EE5F-8D35-11A9-DB34319DD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8010" y="1988840"/>
            <a:ext cx="4823840" cy="374441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503 patients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Mean bias 1.6 kPa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CA6305EA-4051-D27F-A09E-C1D3F87F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456" y="908720"/>
            <a:ext cx="9073008" cy="936104"/>
          </a:xfrm>
        </p:spPr>
        <p:txBody>
          <a:bodyPr anchor="t">
            <a:normAutofit/>
          </a:bodyPr>
          <a:lstStyle/>
          <a:p>
            <a:r>
              <a:rPr lang="en-US" dirty="0"/>
              <a:t>Harve-rytsälä et al 2020 (FinnHEMS10)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EA8D088-3A7C-7266-FC75-764CCD85C7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64446" y="6237312"/>
            <a:ext cx="1907759" cy="28803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6788CEA-BEB8-414B-AEA5-355658E8E5AF}" type="datetime1">
              <a:rPr lang="en-US" smtClean="0"/>
              <a:pPr>
                <a:spcAft>
                  <a:spcPts val="600"/>
                </a:spcAft>
              </a:pPr>
              <a:t>30.10.2025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04FBE08-E74B-C6B9-E118-88B44841E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12023" y="6237312"/>
            <a:ext cx="2952421" cy="28803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Jussi Tero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604C4AA-BB6B-733F-FEA4-397467590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72206" y="6237312"/>
            <a:ext cx="575370" cy="28803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2E0FF02-2EAB-48AE-86A1-50CF72F987EA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12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0F7D9B59-76B3-C43B-6A71-495709C110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0150" y="4149080"/>
            <a:ext cx="9791700" cy="43204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Jussi Tero, Jussi Pirneskoski, Harry Ljungqvist, Juri Laamanen, Jouni Nurmi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05B19E54-948E-96E1-1095-5DEF71D8B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0150" y="2008937"/>
            <a:ext cx="9791700" cy="1676321"/>
          </a:xfrm>
        </p:spPr>
        <p:txBody>
          <a:bodyPr/>
          <a:lstStyle/>
          <a:p>
            <a:br>
              <a:rPr lang="en-US" sz="2600" dirty="0"/>
            </a:br>
            <a:r>
              <a:rPr lang="en-US" sz="2600" dirty="0"/>
              <a:t>Prehospital normoventilation in critically ill anaesthetised patients cannot be reliably monitored by capnography – A retrospective observational study 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010AACFA-9D3B-E2B9-E5AC-4C1C022ACF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F28F5DF-8F48-3401-660D-B0514940C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8CEA-BEB8-414B-AEA5-355658E8E5AF}" type="datetime1">
              <a:rPr lang="en-US" smtClean="0"/>
              <a:pPr/>
              <a:t>30.10.2025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E6CE0C4-8605-0D0F-198F-FC22EA9AD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Jussi Tero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85F8A60-D269-1142-9455-B1730121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en-US" smtClean="0"/>
              <a:pPr/>
              <a:t>10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590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00ADF6F7-E7F1-7C62-AA57-7CB878FDE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045" y="1988840"/>
            <a:ext cx="10548120" cy="37440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Assess the agreement between PaCO2 and EtCO2 in different patient groups during prehospital care using Bland &amp; Altman analyses</a:t>
            </a:r>
          </a:p>
          <a:p>
            <a:pPr marL="723900" lvl="1" indent="-457200"/>
            <a:r>
              <a:rPr lang="en-US" dirty="0"/>
              <a:t>Reliability of capnography to guide ventilation</a:t>
            </a:r>
          </a:p>
          <a:p>
            <a:pPr marL="723900" lvl="1" indent="-457200"/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Overall proportion of patients with a higher PaCO2-EtCO2 gradient than 0.67 kPa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3152C0FE-1D1C-7246-2803-ADA255D6C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1016316"/>
            <a:ext cx="9073008" cy="936104"/>
          </a:xfrm>
        </p:spPr>
        <p:txBody>
          <a:bodyPr/>
          <a:lstStyle/>
          <a:p>
            <a:r>
              <a:rPr lang="en-US" dirty="0"/>
              <a:t>Aim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C9514DB-F8DD-62C3-8D0F-AEE5E5984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8CEA-BEB8-414B-AEA5-355658E8E5AF}" type="datetime1">
              <a:rPr lang="en-US" smtClean="0"/>
              <a:pPr/>
              <a:t>30/10/2025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20F32FC-3544-D991-4F33-C51AF66FB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Jussi Tero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6AE7BFF-07FB-7D14-179B-0D499D42C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en-US" smtClean="0"/>
              <a:pPr/>
              <a:t>11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29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689C6973-BA51-F76C-FEB4-80401439F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9456" y="1988839"/>
            <a:ext cx="10369152" cy="37440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FinnHEMS database (FHDB)</a:t>
            </a:r>
          </a:p>
          <a:p>
            <a:pPr marL="609600" lvl="1" indent="-342900"/>
            <a:r>
              <a:rPr lang="en-US" dirty="0"/>
              <a:t>Tracks all HEMS missions in Finland</a:t>
            </a:r>
          </a:p>
          <a:p>
            <a:pPr marL="609600" lvl="1" indent="-342900"/>
            <a:r>
              <a:rPr lang="en-US" dirty="0"/>
              <a:t>Most of the details are entered manually by the physician after each mission</a:t>
            </a:r>
          </a:p>
          <a:p>
            <a:pPr marL="609600" lvl="1" indent="-342900"/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Electric prehospital records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CB63119F-0EFB-FA7B-B251-C0E6AA797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sources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5B728CB-5248-58AC-3526-F7C544F71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8CEA-BEB8-414B-AEA5-355658E8E5AF}" type="datetime1">
              <a:rPr lang="en-US" smtClean="0"/>
              <a:pPr/>
              <a:t>30/10/2025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15B2BBD-C9F1-B860-F6DE-0EAD9A438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Jussi Tero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57189D0-DD9E-E2E6-B87F-0D1886FA5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en-US" smtClean="0"/>
              <a:pPr/>
              <a:t>12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596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A076819E-DB9E-1601-7559-00F8AF186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131" y="1700808"/>
            <a:ext cx="10873208" cy="3744000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Included all patients anaesthetised and intubated by FH10 with measured arterial blood gases after intubation</a:t>
            </a:r>
          </a:p>
          <a:p>
            <a:pPr marL="609600" lvl="1" indent="-342900"/>
            <a:r>
              <a:rPr lang="en-US" dirty="0"/>
              <a:t>Jan 1 2014 to Dec 31 2021</a:t>
            </a:r>
          </a:p>
          <a:p>
            <a:pPr marL="609600" lvl="1" indent="-342900"/>
            <a:r>
              <a:rPr lang="en-US" dirty="0"/>
              <a:t>670 (2203) patients were included</a:t>
            </a:r>
          </a:p>
          <a:p>
            <a:pPr marL="609600" lvl="1" indent="-342900"/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Patients were divided into 5 patient groups based on clinical diagnosis by HEMS physician</a:t>
            </a:r>
          </a:p>
          <a:p>
            <a:pPr marL="609600" lvl="1" indent="-342900"/>
            <a:r>
              <a:rPr lang="en-US" dirty="0"/>
              <a:t>OHCA</a:t>
            </a:r>
          </a:p>
          <a:p>
            <a:pPr marL="609600" lvl="1" indent="-342900"/>
            <a:r>
              <a:rPr lang="en-US" dirty="0"/>
              <a:t>Trauma (including TBI)</a:t>
            </a:r>
          </a:p>
          <a:p>
            <a:pPr marL="609600" lvl="1" indent="-342900"/>
            <a:r>
              <a:rPr lang="en-US" dirty="0"/>
              <a:t>Neurological conditions (including stroke)</a:t>
            </a:r>
          </a:p>
          <a:p>
            <a:pPr marL="609600" lvl="1" indent="-342900"/>
            <a:r>
              <a:rPr lang="en-US" dirty="0"/>
              <a:t>Intoxication</a:t>
            </a:r>
          </a:p>
          <a:p>
            <a:pPr marL="609600" lvl="1" indent="-342900"/>
            <a:r>
              <a:rPr lang="en-US" dirty="0"/>
              <a:t>Other</a:t>
            </a:r>
          </a:p>
          <a:p>
            <a:pPr marL="609600" lvl="1" indent="-342900"/>
            <a:endParaRPr lang="en-US" dirty="0"/>
          </a:p>
          <a:p>
            <a:pPr marL="609600" lvl="1" indent="-342900"/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96BD4465-E24F-C345-B50A-0BC73878B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424" y="620688"/>
            <a:ext cx="9073008" cy="936104"/>
          </a:xfrm>
        </p:spPr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91DA419-E400-8677-D928-E7B88F9E7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8CEA-BEB8-414B-AEA5-355658E8E5AF}" type="datetime1">
              <a:rPr lang="en-US" smtClean="0"/>
              <a:pPr/>
              <a:t>30/10/2025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A8FCE99-A014-724D-BE92-239B250DE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Jussi Tero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CC431E-C2DC-9650-A94C-9F59435F6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en-US" smtClean="0"/>
              <a:pPr/>
              <a:t>13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81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4BE0B5E8-8F3B-C0A6-90F6-650D599F8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6DC1271-A8C8-7CEE-95BB-4AD1EBFDD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8CEA-BEB8-414B-AEA5-355658E8E5AF}" type="datetime1">
              <a:rPr lang="fi-FI" smtClean="0"/>
              <a:pPr/>
              <a:t>30.10.2025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EF655B-4146-F636-7D00-9A4D4CC6C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/>
              <a:t>Jussi Tero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E829331-2A7B-57F2-EA84-4EA99815F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fi-FI" smtClean="0"/>
              <a:pPr/>
              <a:t>14</a:t>
            </a:fld>
            <a:endParaRPr lang="fi-FI">
              <a:solidFill>
                <a:schemeClr val="tx1"/>
              </a:solidFill>
            </a:endParaRP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C68A7206-13BC-2CA5-6071-C7556EE140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4734637"/>
              </p:ext>
            </p:extLst>
          </p:nvPr>
        </p:nvGraphicFramePr>
        <p:xfrm>
          <a:off x="1200150" y="1556544"/>
          <a:ext cx="9791700" cy="3744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kstiruutu 7">
            <a:extLst>
              <a:ext uri="{FF2B5EF4-FFF2-40B4-BE49-F238E27FC236}">
                <a16:creationId xmlns:a16="http://schemas.microsoft.com/office/drawing/2014/main" id="{246437A0-DBDC-E802-7C78-7ECECECD2471}"/>
              </a:ext>
            </a:extLst>
          </p:cNvPr>
          <p:cNvSpPr txBox="1"/>
          <p:nvPr/>
        </p:nvSpPr>
        <p:spPr>
          <a:xfrm>
            <a:off x="335360" y="5506603"/>
            <a:ext cx="30828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GAP, PaCO2-EtCO2 gradient</a:t>
            </a:r>
          </a:p>
        </p:txBody>
      </p:sp>
    </p:spTree>
    <p:extLst>
      <p:ext uri="{BB962C8B-B14F-4D97-AF65-F5344CB8AC3E}">
        <p14:creationId xmlns:p14="http://schemas.microsoft.com/office/powerpoint/2010/main" val="184304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isällön paikkamerkki 7" descr="Kuva, joka sisältää kohteen teksti, diagrammi, Fontti, Suunnitelma&#10;&#10;Tekoälyllä luotu sisältö voi olla virheellistä.">
            <a:extLst>
              <a:ext uri="{FF2B5EF4-FFF2-40B4-BE49-F238E27FC236}">
                <a16:creationId xmlns:a16="http://schemas.microsoft.com/office/drawing/2014/main" id="{BE7911D0-7659-2B41-2C5D-D3D644447C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99" y="1340768"/>
            <a:ext cx="10030445" cy="4393282"/>
          </a:xfr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1BC334F7-7344-D78B-55AA-3B7F160B5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RESULTS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9EFEF36-78FF-1D18-D8C5-2DD17F7EF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8CEA-BEB8-414B-AEA5-355658E8E5AF}" type="datetime1">
              <a:rPr lang="en-US" noProof="1" smtClean="0"/>
              <a:pPr/>
              <a:t>30/10/2025</a:t>
            </a:fld>
            <a:endParaRPr lang="en-US" noProof="1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3942A31-8B65-3A4E-1A09-5D0DA7C16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1"/>
              <a:t>Jussi Tero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6A71B66-AC52-385D-7621-0D09FF454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en-US" noProof="1" smtClean="0"/>
              <a:pPr/>
              <a:t>15</a:t>
            </a:fld>
            <a:endParaRPr lang="en-US" noProof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396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">
        <p:fade/>
      </p:transition>
    </mc:Choice>
    <mc:Fallback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isällön paikkamerkki 7" descr="Kuva, joka sisältää kohteen teksti, diagrammi, kuitti&#10;&#10;Tekoälyllä luotu sisältö voi olla virheellistä.">
            <a:extLst>
              <a:ext uri="{FF2B5EF4-FFF2-40B4-BE49-F238E27FC236}">
                <a16:creationId xmlns:a16="http://schemas.microsoft.com/office/drawing/2014/main" id="{9251BDD6-BE96-9D96-22DF-0952A2DD70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1500" y="332656"/>
            <a:ext cx="4401046" cy="5416673"/>
          </a:xfrm>
        </p:spPr>
      </p:pic>
      <p:sp>
        <p:nvSpPr>
          <p:cNvPr id="3" name="Otsikko 2">
            <a:extLst>
              <a:ext uri="{FF2B5EF4-FFF2-40B4-BE49-F238E27FC236}">
                <a16:creationId xmlns:a16="http://schemas.microsoft.com/office/drawing/2014/main" id="{9AC110BD-C9C4-E547-CB9D-4B9BE3DA6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826AB80-1782-1BA4-B903-03DEB8F37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8CEA-BEB8-414B-AEA5-355658E8E5AF}" type="datetime1">
              <a:rPr lang="en-US" smtClean="0"/>
              <a:pPr/>
              <a:t>30/10/2025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A5A7902-F88A-E3A8-9EF4-6425A4DDF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Jussi Tero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9F43B25-35F8-1556-8D20-D43FA96F7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en-US" smtClean="0"/>
              <a:pPr/>
              <a:t>16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D64F897F-1A80-EEBC-1A4B-92CC528A92D9}"/>
              </a:ext>
            </a:extLst>
          </p:cNvPr>
          <p:cNvSpPr txBox="1"/>
          <p:nvPr/>
        </p:nvSpPr>
        <p:spPr>
          <a:xfrm>
            <a:off x="911425" y="2236222"/>
            <a:ext cx="25787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Overall bias 1.7 kPa </a:t>
            </a:r>
            <a:br>
              <a:rPr lang="en-US" dirty="0"/>
            </a:br>
            <a:r>
              <a:rPr lang="en-US" dirty="0"/>
              <a:t>(-1.4 to 4.8 kPa)</a:t>
            </a:r>
          </a:p>
          <a:p>
            <a:endParaRPr lang="en-US" dirty="0"/>
          </a:p>
          <a:p>
            <a:r>
              <a:rPr lang="en-US" dirty="0"/>
              <a:t>PaCO2-EtCO2 gradient was higher than 0.67 kPa in 530 (79.1 %) patients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5027138B-A9D3-F122-5FF1-E16777D4C78B}"/>
              </a:ext>
            </a:extLst>
          </p:cNvPr>
          <p:cNvSpPr txBox="1"/>
          <p:nvPr/>
        </p:nvSpPr>
        <p:spPr>
          <a:xfrm>
            <a:off x="9133833" y="2671660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Bias 1.3 to 2.2 kPa</a:t>
            </a:r>
          </a:p>
        </p:txBody>
      </p:sp>
    </p:spTree>
    <p:extLst>
      <p:ext uri="{BB962C8B-B14F-4D97-AF65-F5344CB8AC3E}">
        <p14:creationId xmlns:p14="http://schemas.microsoft.com/office/powerpoint/2010/main" val="214900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B579F6B7-F47F-0E1E-F904-9B62ABFBE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940" y="2493312"/>
            <a:ext cx="10548120" cy="37440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Capnography is not reliable to guide ventilation, regardless of the patient group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ABG analysis should be performed during prehospital care, </a:t>
            </a:r>
            <a:br>
              <a:rPr lang="en-US" dirty="0"/>
            </a:br>
            <a:r>
              <a:rPr lang="en-US" dirty="0"/>
              <a:t>especially with patients suffering from TBI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0F06BCA1-1BE9-B174-6B14-9CB244EEA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5317" y="1256640"/>
            <a:ext cx="9073008" cy="936104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B755073-3BB0-D3E4-DCFA-42F3D5A43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8CEA-BEB8-414B-AEA5-355658E8E5AF}" type="datetime1">
              <a:rPr lang="en-US" smtClean="0"/>
              <a:pPr/>
              <a:t>30/10/2025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8229B25-24D6-6534-B214-71868AFF9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Jussi Tero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D227FBA-6228-10C8-DF95-9ABCFB2B6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en-US" smtClean="0"/>
              <a:pPr/>
              <a:t>17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66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17439BC3-684D-03BE-5DCA-452319648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Increasing the ability to perform ABG analyses in the prehospital setting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Studies analyzing PaCO2 and outcomes should be conducted</a:t>
            </a:r>
          </a:p>
          <a:p>
            <a:pPr marL="609600" lvl="1" indent="-342900"/>
            <a:r>
              <a:rPr lang="en-US" dirty="0"/>
              <a:t>Earlier studies have mainly used capnography in prehospital care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860D68D0-3D7B-A7D6-1193-0E358024E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implications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60A000-2C4F-FC7F-AC54-8F3694525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8CEA-BEB8-414B-AEA5-355658E8E5AF}" type="datetime1">
              <a:rPr lang="en-US" smtClean="0"/>
              <a:pPr/>
              <a:t>30/10/2025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B7AF8C8-601C-F10E-B6DF-EEB1DFB9E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Jussi Tero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9BDBDFB-992E-7C81-023E-B928907C6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en-US" smtClean="0"/>
              <a:pPr/>
              <a:t>18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73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FB85A1A2-952A-2BCA-A29E-209D54A6F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Automatic closed-loop ventilation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84420C1-9630-6668-9F30-25ECEC917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8CEA-BEB8-414B-AEA5-355658E8E5AF}" type="datetime1">
              <a:rPr lang="en-US" smtClean="0"/>
              <a:pPr/>
              <a:t>30.10.2025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536DF98-2884-C5FE-BAD8-EB68EF6FE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Jussi Tero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0EB4B0-F024-79D7-F4DB-3DF51A02D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en-US" smtClean="0"/>
              <a:pPr/>
              <a:t>19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Pyöristetty suorakulmio 9">
            <a:extLst>
              <a:ext uri="{FF2B5EF4-FFF2-40B4-BE49-F238E27FC236}">
                <a16:creationId xmlns:a16="http://schemas.microsoft.com/office/drawing/2014/main" id="{8F529D72-A3F9-1357-DC2E-9A65F60B4BAA}"/>
              </a:ext>
            </a:extLst>
          </p:cNvPr>
          <p:cNvSpPr/>
          <p:nvPr/>
        </p:nvSpPr>
        <p:spPr>
          <a:xfrm>
            <a:off x="4583832" y="1988840"/>
            <a:ext cx="1512168" cy="648072"/>
          </a:xfrm>
          <a:prstGeom prst="roundRect">
            <a:avLst/>
          </a:prstGeom>
          <a:solidFill>
            <a:srgbClr val="00ADB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EtCO2</a:t>
            </a:r>
          </a:p>
        </p:txBody>
      </p:sp>
      <p:sp>
        <p:nvSpPr>
          <p:cNvPr id="12" name="Kaarinuoli vasemmalle 11">
            <a:extLst>
              <a:ext uri="{FF2B5EF4-FFF2-40B4-BE49-F238E27FC236}">
                <a16:creationId xmlns:a16="http://schemas.microsoft.com/office/drawing/2014/main" id="{FE6A1260-1A80-4D5A-9689-2AC82F62170F}"/>
              </a:ext>
            </a:extLst>
          </p:cNvPr>
          <p:cNvSpPr/>
          <p:nvPr/>
        </p:nvSpPr>
        <p:spPr>
          <a:xfrm>
            <a:off x="6096000" y="2315932"/>
            <a:ext cx="720081" cy="1440160"/>
          </a:xfrm>
          <a:prstGeom prst="curved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Pyöristetty suorakulmio 12">
            <a:extLst>
              <a:ext uri="{FF2B5EF4-FFF2-40B4-BE49-F238E27FC236}">
                <a16:creationId xmlns:a16="http://schemas.microsoft.com/office/drawing/2014/main" id="{DBB07060-CE21-F16A-9182-BABC02422FE7}"/>
              </a:ext>
            </a:extLst>
          </p:cNvPr>
          <p:cNvSpPr/>
          <p:nvPr/>
        </p:nvSpPr>
        <p:spPr>
          <a:xfrm>
            <a:off x="4583832" y="3429000"/>
            <a:ext cx="1512168" cy="648072"/>
          </a:xfrm>
          <a:prstGeom prst="roundRect">
            <a:avLst/>
          </a:prstGeom>
          <a:solidFill>
            <a:srgbClr val="00ADB1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Vt</a:t>
            </a:r>
          </a:p>
        </p:txBody>
      </p:sp>
      <p:sp>
        <p:nvSpPr>
          <p:cNvPr id="15" name="Kaarinuoli vasemmalle 14">
            <a:extLst>
              <a:ext uri="{FF2B5EF4-FFF2-40B4-BE49-F238E27FC236}">
                <a16:creationId xmlns:a16="http://schemas.microsoft.com/office/drawing/2014/main" id="{E997E499-A72B-246F-824B-BFD54FE0146F}"/>
              </a:ext>
            </a:extLst>
          </p:cNvPr>
          <p:cNvSpPr/>
          <p:nvPr/>
        </p:nvSpPr>
        <p:spPr>
          <a:xfrm rot="10800000">
            <a:off x="3863832" y="2278792"/>
            <a:ext cx="720000" cy="1440160"/>
          </a:xfrm>
          <a:prstGeom prst="curved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Ellipsi 15">
            <a:extLst>
              <a:ext uri="{FF2B5EF4-FFF2-40B4-BE49-F238E27FC236}">
                <a16:creationId xmlns:a16="http://schemas.microsoft.com/office/drawing/2014/main" id="{8DC4070C-0857-A12D-A566-DE65E1C9EA90}"/>
              </a:ext>
            </a:extLst>
          </p:cNvPr>
          <p:cNvSpPr/>
          <p:nvPr/>
        </p:nvSpPr>
        <p:spPr>
          <a:xfrm>
            <a:off x="7756577" y="1934834"/>
            <a:ext cx="1512168" cy="756084"/>
          </a:xfrm>
          <a:prstGeom prst="ellipse">
            <a:avLst/>
          </a:prstGeom>
          <a:solidFill>
            <a:schemeClr val="bg2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PaCO2</a:t>
            </a:r>
          </a:p>
        </p:txBody>
      </p:sp>
      <p:sp>
        <p:nvSpPr>
          <p:cNvPr id="17" name="Nuoli vasemmalle 16">
            <a:extLst>
              <a:ext uri="{FF2B5EF4-FFF2-40B4-BE49-F238E27FC236}">
                <a16:creationId xmlns:a16="http://schemas.microsoft.com/office/drawing/2014/main" id="{B3AB2A01-A14D-B0A2-CCF3-74A0EA009BA1}"/>
              </a:ext>
            </a:extLst>
          </p:cNvPr>
          <p:cNvSpPr/>
          <p:nvPr/>
        </p:nvSpPr>
        <p:spPr>
          <a:xfrm>
            <a:off x="6469124" y="2057832"/>
            <a:ext cx="1192755" cy="378042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E55AF0B9-C6AE-B1EF-A6A6-446D56EDC93E}"/>
              </a:ext>
            </a:extLst>
          </p:cNvPr>
          <p:cNvSpPr txBox="1"/>
          <p:nvPr/>
        </p:nvSpPr>
        <p:spPr>
          <a:xfrm>
            <a:off x="911424" y="5373216"/>
            <a:ext cx="2557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Vt, minute ventilation</a:t>
            </a:r>
          </a:p>
        </p:txBody>
      </p:sp>
    </p:spTree>
    <p:extLst>
      <p:ext uri="{BB962C8B-B14F-4D97-AF65-F5344CB8AC3E}">
        <p14:creationId xmlns:p14="http://schemas.microsoft.com/office/powerpoint/2010/main" val="160377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9223DD4E-453A-F956-BECE-654053640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Kottmann A, Kruger AJ, Sunde GA, </a:t>
            </a:r>
            <a:r>
              <a:rPr lang="en-US" dirty="0" err="1"/>
              <a:t>Roislien</a:t>
            </a:r>
            <a:r>
              <a:rPr lang="en-US" dirty="0"/>
              <a:t> J, Heltne JK, Carron PN, et al., </a:t>
            </a:r>
            <a:r>
              <a:rPr lang="en-US" i="1" dirty="0"/>
              <a:t>Establishing quality indicators for pre-hospital advanced airway management: a modified nominal group technique consensus process.</a:t>
            </a:r>
            <a:r>
              <a:rPr lang="en-US" dirty="0"/>
              <a:t> Br J </a:t>
            </a:r>
            <a:r>
              <a:rPr lang="en-US" dirty="0" err="1"/>
              <a:t>Anaesth</a:t>
            </a:r>
            <a:r>
              <a:rPr lang="en-US" dirty="0"/>
              <a:t>, 2022. </a:t>
            </a:r>
            <a:r>
              <a:rPr lang="en-US" b="1" dirty="0"/>
              <a:t>128</a:t>
            </a:r>
            <a:r>
              <a:rPr lang="en-US" dirty="0"/>
              <a:t>(2): p. e143-e150.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Dumont TM, </a:t>
            </a:r>
            <a:r>
              <a:rPr lang="en-US" dirty="0" err="1"/>
              <a:t>Visioni</a:t>
            </a:r>
            <a:r>
              <a:rPr lang="en-US" dirty="0"/>
              <a:t> AJ, </a:t>
            </a:r>
            <a:r>
              <a:rPr lang="en-US" dirty="0" err="1"/>
              <a:t>Rughani</a:t>
            </a:r>
            <a:r>
              <a:rPr lang="en-US" dirty="0"/>
              <a:t> AI, Tranmer BI, and Crookes B, </a:t>
            </a:r>
            <a:r>
              <a:rPr lang="en-US" i="1" dirty="0"/>
              <a:t>Inappropriate prehospital ventilation in severe traumatic brain injury increases in-hospital mortality.</a:t>
            </a:r>
            <a:r>
              <a:rPr lang="en-US" dirty="0"/>
              <a:t> J Neurotrauma, 2010. </a:t>
            </a:r>
            <a:r>
              <a:rPr lang="en-US" b="1" dirty="0"/>
              <a:t>27</a:t>
            </a:r>
            <a:r>
              <a:rPr lang="en-US" dirty="0"/>
              <a:t>(7): p. 1233-41.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Knapp J, </a:t>
            </a:r>
            <a:r>
              <a:rPr lang="en-US" dirty="0" err="1"/>
              <a:t>Doppmann</a:t>
            </a:r>
            <a:r>
              <a:rPr lang="en-US" dirty="0"/>
              <a:t> P, Huber M, Meuli L, Albrecht R, Sollid S, et al., </a:t>
            </a:r>
            <a:r>
              <a:rPr lang="en-US" i="1" dirty="0"/>
              <a:t>Pre-hospital endotracheal intubation in severe traumatic brain injury: ventilation targets and mortality-a retrospective analysis of 308 patients.</a:t>
            </a:r>
            <a:r>
              <a:rPr lang="en-US" dirty="0"/>
              <a:t> Scand J Trauma </a:t>
            </a:r>
            <a:r>
              <a:rPr lang="en-US" dirty="0" err="1"/>
              <a:t>Resusc</a:t>
            </a:r>
            <a:r>
              <a:rPr lang="en-US" dirty="0"/>
              <a:t> Emerg Med, 2023. </a:t>
            </a:r>
            <a:r>
              <a:rPr lang="en-US" b="1" dirty="0"/>
              <a:t>31</a:t>
            </a:r>
            <a:r>
              <a:rPr lang="en-US" dirty="0"/>
              <a:t>(1): p. 46.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396526E8-938F-097A-DB22-4DF8B8383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4D772C4-7409-8FB7-36C3-1DE9DFA47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8CEA-BEB8-414B-AEA5-355658E8E5AF}" type="datetime1">
              <a:rPr lang="en-US" smtClean="0"/>
              <a:pPr/>
              <a:t>30.10.2025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943BA7E-E64D-872D-BE4A-1A6C06F9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Jussi Tero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57A0A16-2854-5E29-1C2B-0052972FC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en-US" smtClean="0"/>
              <a:pPr/>
              <a:t>20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54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C3B2FAC-4744-5EFD-13BC-353FC2BF37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50CF282-05AF-6AEE-D189-0472664325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Jussi Tero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7917CEF-5C15-2449-C160-3A28418218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HEL-PRECISE research group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7C4CCE3-FFDA-7A91-229E-42F710775B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jussi.tero@hus.fi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05870011-BBD6-7B5B-E33A-FA8F193C75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26th EUPHOREA, Helsinki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7895722-7B7A-85C1-EEC0-0956C6E86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8CEA-BEB8-414B-AEA5-355658E8E5AF}" type="datetime1">
              <a:rPr lang="en-US" smtClean="0"/>
              <a:pPr/>
              <a:t>30.10.2025</a:t>
            </a:fld>
            <a:endParaRPr lang="en-US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F77F0B2-EE8D-C3BF-B116-462A936E3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0FF02-2EAB-48AE-86A1-50CF72F987EA}" type="slidenum">
              <a:rPr lang="en-US" smtClean="0"/>
              <a:pPr/>
              <a:t>21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Kuva 9" descr="Kuva, joka sisältää kohteen Ihmisen kasvot, maalaus, lasit, piirros&#10;&#10;Tekoälyllä luotu sisältö voi olla virheellistä.">
            <a:extLst>
              <a:ext uri="{FF2B5EF4-FFF2-40B4-BE49-F238E27FC236}">
                <a16:creationId xmlns:a16="http://schemas.microsoft.com/office/drawing/2014/main" id="{723263F5-0556-F076-4E9A-133593C83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47895"/>
            <a:ext cx="3888432" cy="555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18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HUS">
  <a:themeElements>
    <a:clrScheme name="HUS saavutettavat">
      <a:dk1>
        <a:sysClr val="windowText" lastClr="000000"/>
      </a:dk1>
      <a:lt1>
        <a:sysClr val="window" lastClr="FFFFFF"/>
      </a:lt1>
      <a:dk2>
        <a:srgbClr val="F7A823"/>
      </a:dk2>
      <a:lt2>
        <a:srgbClr val="E83363"/>
      </a:lt2>
      <a:accent1>
        <a:srgbClr val="007E93"/>
      </a:accent1>
      <a:accent2>
        <a:srgbClr val="004B87"/>
      </a:accent2>
      <a:accent3>
        <a:srgbClr val="96368B"/>
      </a:accent3>
      <a:accent4>
        <a:srgbClr val="E56DA6"/>
      </a:accent4>
      <a:accent5>
        <a:srgbClr val="0ABBEF"/>
      </a:accent5>
      <a:accent6>
        <a:srgbClr val="BBD034"/>
      </a:accent6>
      <a:hlink>
        <a:srgbClr val="004B87"/>
      </a:hlink>
      <a:folHlink>
        <a:srgbClr val="004B87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US-HY-ppt_kuvilla" id="{58CCE721-2A71-FB44-8C68-D4F7FCFF4347}" vid="{2E398F6A-5B51-B845-9222-078FF8470D58}"/>
    </a:ext>
  </a:extLst>
</a:theme>
</file>

<file path=ppt/theme/theme2.xml><?xml version="1.0" encoding="utf-8"?>
<a:theme xmlns:a="http://schemas.openxmlformats.org/drawingml/2006/main" name="Office Theme">
  <a:themeElements>
    <a:clrScheme name="HUS saavutettavat">
      <a:dk1>
        <a:sysClr val="windowText" lastClr="000000"/>
      </a:dk1>
      <a:lt1>
        <a:sysClr val="window" lastClr="FFFFFF"/>
      </a:lt1>
      <a:dk2>
        <a:srgbClr val="F7A823"/>
      </a:dk2>
      <a:lt2>
        <a:srgbClr val="E83363"/>
      </a:lt2>
      <a:accent1>
        <a:srgbClr val="007E93"/>
      </a:accent1>
      <a:accent2>
        <a:srgbClr val="004B87"/>
      </a:accent2>
      <a:accent3>
        <a:srgbClr val="96368B"/>
      </a:accent3>
      <a:accent4>
        <a:srgbClr val="E56DA6"/>
      </a:accent4>
      <a:accent5>
        <a:srgbClr val="0ABBEF"/>
      </a:accent5>
      <a:accent6>
        <a:srgbClr val="BBD034"/>
      </a:accent6>
      <a:hlink>
        <a:srgbClr val="004B87"/>
      </a:hlink>
      <a:folHlink>
        <a:srgbClr val="004B87"/>
      </a:folHlink>
    </a:clrScheme>
    <a:fontScheme name="HUS PPT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HUS saavutettavat">
      <a:dk1>
        <a:sysClr val="windowText" lastClr="000000"/>
      </a:dk1>
      <a:lt1>
        <a:sysClr val="window" lastClr="FFFFFF"/>
      </a:lt1>
      <a:dk2>
        <a:srgbClr val="F7A823"/>
      </a:dk2>
      <a:lt2>
        <a:srgbClr val="E83363"/>
      </a:lt2>
      <a:accent1>
        <a:srgbClr val="007E93"/>
      </a:accent1>
      <a:accent2>
        <a:srgbClr val="004B87"/>
      </a:accent2>
      <a:accent3>
        <a:srgbClr val="96368B"/>
      </a:accent3>
      <a:accent4>
        <a:srgbClr val="E56DA6"/>
      </a:accent4>
      <a:accent5>
        <a:srgbClr val="0ABBEF"/>
      </a:accent5>
      <a:accent6>
        <a:srgbClr val="BBD034"/>
      </a:accent6>
      <a:hlink>
        <a:srgbClr val="004B87"/>
      </a:hlink>
      <a:folHlink>
        <a:srgbClr val="004B87"/>
      </a:folHlink>
    </a:clrScheme>
    <a:fontScheme name="HUS PPT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USDocKeywords_0 xmlns="c04d12bb-e9b0-4c89-993d-b3fa157f2f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Brändi</TermName>
          <TermId xmlns="http://schemas.microsoft.com/office/infopath/2007/PartnerControls">5b777766-2a27-4d57-a643-426bff55523c</TermId>
        </TermInfo>
      </Terms>
    </HUSDocKeywords_0>
    <HUSSpecialty_0 xmlns="c04d12bb-e9b0-4c89-993d-b3fa157f2f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Erikoisala puuttuu/ei tietoa</TermName>
          <TermId xmlns="http://schemas.microsoft.com/office/infopath/2007/PartnerControls">c52e97aa-3eee-47e5-8f3e-75b49509ba82</TermId>
        </TermInfo>
      </Terms>
    </HUSSpecialty_0>
    <HUSDocOtherClassification_0 xmlns="c04d12bb-e9b0-4c89-993d-b3fa157f2f52">
      <Terms xmlns="http://schemas.microsoft.com/office/infopath/2007/PartnerControls"/>
    </HUSDocOtherClassification_0>
    <HUSDocTaskClass2_0 xmlns="c04d12bb-e9b0-4c89-993d-b3fa157f2f52">
      <Terms xmlns="http://schemas.microsoft.com/office/infopath/2007/PartnerControls"/>
    </HUSDocTaskClass2_0>
    <HUSDepartmentType_0 xmlns="c04d12bb-e9b0-4c89-993d-b3fa157f2f52">
      <Terms xmlns="http://schemas.microsoft.com/office/infopath/2007/PartnerControls"/>
    </HUSDepartmentType_0>
    <TaxCatchAll xmlns="c04d12bb-e9b0-4c89-993d-b3fa157f2f52">
      <Value>6</Value>
      <Value>5</Value>
      <Value>4</Value>
      <Value>2</Value>
      <Value>1</Value>
    </TaxCatchAll>
    <HUSBuilding_0 xmlns="c04d12bb-e9b0-4c89-993d-b3fa157f2f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Ei kiinteistötietoa</TermName>
          <TermId xmlns="http://schemas.microsoft.com/office/infopath/2007/PartnerControls">8c5a2699-4003-4c2c-998f-96821137d6da</TermId>
        </TermInfo>
      </Terms>
    </HUSBuilding_0>
    <HUSDocServiceClass_0 xmlns="c04d12bb-e9b0-4c89-993d-b3fa157f2f52">
      <Terms xmlns="http://schemas.microsoft.com/office/infopath/2007/PartnerControls"/>
    </HUSDocServiceClass_0>
    <HUSOrganization_0 xmlns="c04d12bb-e9b0-4c89-993d-b3fa157f2f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HUS</TermName>
          <TermId xmlns="http://schemas.microsoft.com/office/infopath/2007/PartnerControls">c538b88f-0123-4ff7-a07e-22e9bd7240a3</TermId>
        </TermInfo>
      </Terms>
    </HUSOrganization_0>
    <HUSDocManagementWorksiteClass_0 xmlns="c04d12bb-e9b0-4c89-993d-b3fa157f2f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Ohjeistukset</TermName>
          <TermId xmlns="http://schemas.microsoft.com/office/infopath/2007/PartnerControls">7b73d6ec-9ed4-4b6c-a692-88f8886cc1bd</TermId>
        </TermInfo>
      </Terms>
    </HUSDocManagementWorksiteClass_0>
    <IconOverlay xmlns="http://schemas.microsoft.com/sharepoint/v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HUS Muu HUS dokumentti" ma:contentTypeID="0x010100610798CD8C2C914EA6D909BF413B2BAE007D4CDDBD4A6E7348B22D49D8E4776212" ma:contentTypeVersion="26" ma:contentTypeDescription="Luo uusi asiakirja." ma:contentTypeScope="" ma:versionID="2e37774f8f702da1d9fd510d40f7929a">
  <xsd:schema xmlns:xsd="http://www.w3.org/2001/XMLSchema" xmlns:xs="http://www.w3.org/2001/XMLSchema" xmlns:p="http://schemas.microsoft.com/office/2006/metadata/properties" xmlns:ns2="c04d12bb-e9b0-4c89-993d-b3fa157f2f52" xmlns:ns3="974ebd99-5557-40c9-b705-53e47e31e63a" xmlns:ns4="http://schemas.microsoft.com/sharepoint/v4" targetNamespace="http://schemas.microsoft.com/office/2006/metadata/properties" ma:root="true" ma:fieldsID="98f2947b6058d4c03f639f3d823cb332" ns2:_="" ns3:_="" ns4:_="">
    <xsd:import namespace="c04d12bb-e9b0-4c89-993d-b3fa157f2f52"/>
    <xsd:import namespace="974ebd99-5557-40c9-b705-53e47e31e63a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HUSDocKeywords_0" minOccurs="0"/>
                <xsd:element ref="ns2:TaxCatchAll" minOccurs="0"/>
                <xsd:element ref="ns2:TaxCatchAllLabel" minOccurs="0"/>
                <xsd:element ref="ns2:HUSOrganization_0" minOccurs="0"/>
                <xsd:element ref="ns2:HUSSpecialty_0" minOccurs="0"/>
                <xsd:element ref="ns2:HUSBuilding_0" minOccurs="0"/>
                <xsd:element ref="ns2:HUSDocManagementWorksiteClass_0" minOccurs="0"/>
                <xsd:element ref="ns2:HUSDepartmentType_0" minOccurs="0"/>
                <xsd:element ref="ns2:HUSDocServiceClass_0" minOccurs="0"/>
                <xsd:element ref="ns2:HUSDocTaskClass2_0" minOccurs="0"/>
                <xsd:element ref="ns2:HUSDocOtherClassification_0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4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4d12bb-e9b0-4c89-993d-b3fa157f2f52" elementFormDefault="qualified">
    <xsd:import namespace="http://schemas.microsoft.com/office/2006/documentManagement/types"/>
    <xsd:import namespace="http://schemas.microsoft.com/office/infopath/2007/PartnerControls"/>
    <xsd:element name="HUSDocKeywords_0" ma:index="8" nillable="true" ma:taxonomy="true" ma:internalName="HUSDocKeywords_0" ma:taxonomyFieldName="HUSDocKeywords" ma:displayName="HUS Asiasanat" ma:readOnly="false" ma:default="6;#Brändi|5b777766-2a27-4d57-a643-426bff55523c" ma:fieldId="{4dc2e4d7-8160-48dd-942d-7d8ba51c3b8f}" ma:taxonomyMulti="true" ma:sspId="01b06feb-e4cd-44e2-a75b-3d5b85cc9e84" ma:termSetId="b7a4eb1f-cf21-4c37-96be-830622788ed6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Luokituksen Kaikki-sarake" ma:hidden="true" ma:list="{eb36faa4-77e4-4f17-9d4c-09742a763de9}" ma:internalName="TaxCatchAll" ma:showField="CatchAllData" ma:web="c04d12bb-e9b0-4c89-993d-b3fa157f2f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Luokituksen Kaikki-sarake1" ma:hidden="true" ma:list="{eb36faa4-77e4-4f17-9d4c-09742a763de9}" ma:internalName="TaxCatchAllLabel" ma:readOnly="true" ma:showField="CatchAllDataLabel" ma:web="c04d12bb-e9b0-4c89-993d-b3fa157f2f5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HUSOrganization_0" ma:index="12" nillable="true" ma:taxonomy="true" ma:internalName="HUSOrganization_0" ma:taxonomyFieldName="HUSOrganization" ma:displayName="HUS Organisaatio" ma:readOnly="false" ma:default="4;#HUS|c538b88f-0123-4ff7-a07e-22e9bd7240a3" ma:fieldId="{16c69d97-32dc-41b0-b53c-2e627dcb699c}" ma:taxonomyMulti="true" ma:sspId="01b06feb-e4cd-44e2-a75b-3d5b85cc9e84" ma:termSetId="86dd7307-6aae-4e4e-b8d2-3b63145481c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USSpecialty_0" ma:index="14" nillable="true" ma:taxonomy="true" ma:internalName="HUSSpecialty_0" ma:taxonomyFieldName="HUSSpecialty" ma:displayName="HUS Erikoisalat" ma:readOnly="false" ma:default="2;#Erikoisala puuttuu/ei tietoa|c52e97aa-3eee-47e5-8f3e-75b49509ba82" ma:fieldId="{7c971096-e35d-11df-8f9b-2ddfded72085}" ma:taxonomyMulti="true" ma:sspId="01b06feb-e4cd-44e2-a75b-3d5b85cc9e84" ma:termSetId="f0218dac-2744-4d09-8415-3db906027b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USBuilding_0" ma:index="16" nillable="true" ma:taxonomy="true" ma:internalName="HUSBuilding_0" ma:taxonomyFieldName="HUSBuilding" ma:displayName="HUS Kiinteistöt" ma:readOnly="false" ma:default="1;#Ei kiinteistötietoa|8c5a2699-4003-4c2c-998f-96821137d6da" ma:fieldId="{87451556-e35d-11df-b0c3-31dfded72085}" ma:taxonomyMulti="true" ma:sspId="01b06feb-e4cd-44e2-a75b-3d5b85cc9e84" ma:termSetId="93041c18-125f-4d65-819d-e325fab9b79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USDocManagementWorksiteClass_0" ma:index="18" nillable="true" ma:taxonomy="true" ma:internalName="HUSDocManagementWorksiteClass_0" ma:taxonomyFieldName="HUSDocManagementWorksiteClass" ma:displayName="Hallinnon työtilaluokka" ma:readOnly="false" ma:default="5;#Ohjeistukset|7b73d6ec-9ed4-4b6c-a692-88f8886cc1bd" ma:fieldId="{aaa2e4d7-8160-48dd-942d-7d8ba51c3b8f}" ma:taxonomyMulti="true" ma:sspId="01b06feb-e4cd-44e2-a75b-3d5b85cc9e84" ma:termSetId="3a1a7e61-02a1-4112-829d-0fd61eff7bd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USDepartmentType_0" ma:index="20" nillable="true" ma:taxonomy="true" ma:internalName="HUSDepartmentType_0" ma:taxonomyFieldName="HUSDepartmentType" ma:displayName="Osastotyypit" ma:readOnly="false" ma:fieldId="{921ea9f6-e35d-11df-85f8-4ddfded72085}" ma:taxonomyMulti="true" ma:sspId="01b06feb-e4cd-44e2-a75b-3d5b85cc9e84" ma:termSetId="e69b0e54-ac66-4029-9463-098a3462ce0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USDocServiceClass_0" ma:index="22" nillable="true" ma:taxonomy="true" ma:internalName="HUSDocServiceClass_0" ma:taxonomyFieldName="HUSDocServiceClass" ma:displayName="Palveluluokka" ma:readOnly="false" ma:fieldId="{caa2e4d7-8160-48dd-942d-7d8ba51c3b8f}" ma:taxonomyMulti="true" ma:sspId="01b06feb-e4cd-44e2-a75b-3d5b85cc9e84" ma:termSetId="17dc392e-0e39-4c25-a497-451ad31704c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USDocTaskClass2_0" ma:index="24" nillable="true" ma:taxonomy="true" ma:internalName="HUSDocTaskClass2_0" ma:taxonomyFieldName="HUSDocTaskClass2" ma:displayName="Tehtäväluokka" ma:readOnly="false" ma:fieldId="{3122bd91-d491-45fa-9cf3-0d19e1b93b6c}" ma:taxonomyMulti="true" ma:sspId="01b06feb-e4cd-44e2-a75b-3d5b85cc9e84" ma:termSetId="f93b39dc-8d71-41b6-9ff1-7b7c4dfd90e3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HUSDocOtherClassification_0" ma:index="26" nillable="true" ma:taxonomy="true" ma:internalName="HUSDocOtherClassification_0" ma:taxonomyFieldName="HUSDocOtherClassification" ma:displayName="Muu HUS-dokumentti luokka" ma:readOnly="false" ma:fieldId="{995759f7-83a8-4444-94f4-14e189dc54ed}" ma:taxonomyMulti="true" ma:sspId="01b06feb-e4cd-44e2-a75b-3d5b85cc9e84" ma:termSetId="45f86fdc-3a54-4a7f-9485-f523baed0d3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3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4ebd99-5557-40c9-b705-53e47e31e6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32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AF6414-347A-4EDF-AEA6-FE842F11F0FF}">
  <ds:schemaRefs>
    <ds:schemaRef ds:uri="http://schemas.microsoft.com/office/2006/metadata/properties"/>
    <ds:schemaRef ds:uri="http://schemas.microsoft.com/office/infopath/2007/PartnerControls"/>
    <ds:schemaRef ds:uri="c04d12bb-e9b0-4c89-993d-b3fa157f2f52"/>
    <ds:schemaRef ds:uri="http://schemas.microsoft.com/sharepoint/v4"/>
  </ds:schemaRefs>
</ds:datastoreItem>
</file>

<file path=customXml/itemProps2.xml><?xml version="1.0" encoding="utf-8"?>
<ds:datastoreItem xmlns:ds="http://schemas.openxmlformats.org/officeDocument/2006/customXml" ds:itemID="{CE6B8DF7-DD75-46FB-8E9C-732E41FF1C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4d12bb-e9b0-4c89-993d-b3fa157f2f52"/>
    <ds:schemaRef ds:uri="974ebd99-5557-40c9-b705-53e47e31e63a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C522731-DA40-4D34-AA33-D49DB085B41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HUS</Template>
  <TotalTime>1438</TotalTime>
  <Words>2017</Words>
  <Application>Microsoft Macintosh PowerPoint</Application>
  <PresentationFormat>Laajakuva</PresentationFormat>
  <Paragraphs>295</Paragraphs>
  <Slides>21</Slides>
  <Notes>18</Notes>
  <HiddenSlides>2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21</vt:i4>
      </vt:variant>
    </vt:vector>
  </HeadingPairs>
  <TitlesOfParts>
    <vt:vector size="26" baseType="lpstr">
      <vt:lpstr>Aptos Display</vt:lpstr>
      <vt:lpstr>Arial</vt:lpstr>
      <vt:lpstr>Century Gothic</vt:lpstr>
      <vt:lpstr>Wingdings</vt:lpstr>
      <vt:lpstr>HUS</vt:lpstr>
      <vt:lpstr>Normoventilation after prehospital emergency anesthesia (PHEA)</vt:lpstr>
      <vt:lpstr>Neurocritical care</vt:lpstr>
      <vt:lpstr>Background</vt:lpstr>
      <vt:lpstr>Nerissa UK And Engelhard K. Neurocritical Care. In: C.N. Gropper MA, Eriksson LI, Fleisher LA, Johnson-akeju S, Leslie K, Editors. Miller’s Anesthesia. Philadelphia: Elsevier; 2024. P. 2570-2595. </vt:lpstr>
      <vt:lpstr>Traumatic brain injury</vt:lpstr>
      <vt:lpstr>Traumatic brain injury</vt:lpstr>
      <vt:lpstr>Kottmann A, Kruger AJ, Sunde GA, Roislien J, Heltne JK, Carron PN, Et Al., Establishing Quality Indicators For Pre-hospital Advanced Airway Management: A Modified Nominal Group Technique Consensus Process. Br J Anaesth, 2022. 128(2): P. E143-e150. </vt:lpstr>
      <vt:lpstr>Kottmann A, Kruger AJ, Sunde GA, Roislien J, Heltne JK, Carron PN, Et Al., Establishing Quality Indicators For Pre-hospital Advanced Airway Management: A Modified Nominal Group Technique Consensus Process. Br J Anaesth, 2022. 128(2): P. E143-e150. </vt:lpstr>
      <vt:lpstr>Harve-rytsälä et al 2020 (FinnHEMS10)</vt:lpstr>
      <vt:lpstr> Prehospital normoventilation in critically ill anaesthetised patients cannot be reliably monitored by capnography – A retrospective observational study </vt:lpstr>
      <vt:lpstr>Aim</vt:lpstr>
      <vt:lpstr>Data sources</vt:lpstr>
      <vt:lpstr>Methods</vt:lpstr>
      <vt:lpstr>results</vt:lpstr>
      <vt:lpstr>RESULTS</vt:lpstr>
      <vt:lpstr>results</vt:lpstr>
      <vt:lpstr>Conclusion</vt:lpstr>
      <vt:lpstr>Future implications</vt:lpstr>
      <vt:lpstr>Automatic closed-loop ventilation</vt:lpstr>
      <vt:lpstr>references</vt:lpstr>
      <vt:lpstr>Thank you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HUS + HY presentaatio</dc:title>
  <dc:subject/>
  <dc:creator/>
  <cp:keywords/>
  <dc:description/>
  <cp:lastModifiedBy>Tero, Jussi E</cp:lastModifiedBy>
  <cp:revision>17</cp:revision>
  <dcterms:created xsi:type="dcterms:W3CDTF">2021-06-11T06:32:40Z</dcterms:created>
  <dcterms:modified xsi:type="dcterms:W3CDTF">2025-10-30T21:27:30Z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0x010100610798CD8C2C914EA6D909BF413B2BAE007D4CDDBD4A6E7348B22D49D8E4776212</vt:lpwstr>
  </property>
  <property fmtid="{D5CDD505-2E9C-101B-9397-08002B2CF9AE}" pid="3" name="HUSSpecialty">
    <vt:lpwstr>2;#Erikoisala puuttuu/ei tietoa|c52e97aa-3eee-47e5-8f3e-75b49509ba82</vt:lpwstr>
  </property>
  <property fmtid="{D5CDD505-2E9C-101B-9397-08002B2CF9AE}" pid="4" name="HUSDocTaskClass2">
    <vt:lpwstr/>
  </property>
  <property fmtid="{D5CDD505-2E9C-101B-9397-08002B2CF9AE}" pid="5" name="HUSOrganization">
    <vt:lpwstr>4;#HUS|c538b88f-0123-4ff7-a07e-22e9bd7240a3</vt:lpwstr>
  </property>
  <property fmtid="{D5CDD505-2E9C-101B-9397-08002B2CF9AE}" pid="6" name="HUSBuilding">
    <vt:lpwstr>1;#Ei kiinteistötietoa|8c5a2699-4003-4c2c-998f-96821137d6da</vt:lpwstr>
  </property>
  <property fmtid="{D5CDD505-2E9C-101B-9397-08002B2CF9AE}" pid="7" name="HUSDocKeywords">
    <vt:lpwstr>6;#Brändi|5b777766-2a27-4d57-a643-426bff55523c</vt:lpwstr>
  </property>
  <property fmtid="{D5CDD505-2E9C-101B-9397-08002B2CF9AE}" pid="8" name="HUSDocOtherClassification">
    <vt:lpwstr/>
  </property>
  <property fmtid="{D5CDD505-2E9C-101B-9397-08002B2CF9AE}" pid="9" name="HUSDocManagementWorksiteClass">
    <vt:lpwstr>5;#Ohjeistukset|7b73d6ec-9ed4-4b6c-a692-88f8886cc1bd</vt:lpwstr>
  </property>
  <property fmtid="{D5CDD505-2E9C-101B-9397-08002B2CF9AE}" pid="10" name="HUSDepartmentType">
    <vt:lpwstr/>
  </property>
  <property fmtid="{D5CDD505-2E9C-101B-9397-08002B2CF9AE}" pid="11" name="HUSDocServiceClass">
    <vt:lpwstr/>
  </property>
  <property fmtid="{D5CDD505-2E9C-101B-9397-08002B2CF9AE}" pid="12" name="m597109eba554769a497469f9082ae8a">
    <vt:lpwstr/>
  </property>
  <property fmtid="{D5CDD505-2E9C-101B-9397-08002B2CF9AE}" pid="13" name="HUSPHLinja">
    <vt:lpwstr/>
  </property>
  <property fmtid="{D5CDD505-2E9C-101B-9397-08002B2CF9AE}" pid="14" name="HUSDocAdminManualClassification_0">
    <vt:lpwstr/>
  </property>
  <property fmtid="{D5CDD505-2E9C-101B-9397-08002B2CF9AE}" pid="15" name="HUSLanguage_0">
    <vt:lpwstr/>
  </property>
  <property fmtid="{D5CDD505-2E9C-101B-9397-08002B2CF9AE}" pid="16" name="HUSPHKayttajarooli">
    <vt:lpwstr/>
  </property>
  <property fmtid="{D5CDD505-2E9C-101B-9397-08002B2CF9AE}" pid="17" name="HUSLanguage">
    <vt:lpwstr/>
  </property>
  <property fmtid="{D5CDD505-2E9C-101B-9397-08002B2CF9AE}" pid="18" name="HUSDocICD10">
    <vt:lpwstr/>
  </property>
  <property fmtid="{D5CDD505-2E9C-101B-9397-08002B2CF9AE}" pid="19" name="e55f39e845fb4f2a862f55bbaa9be4f4">
    <vt:lpwstr/>
  </property>
  <property fmtid="{D5CDD505-2E9C-101B-9397-08002B2CF9AE}" pid="20" name="o8abde5c76ac4abab7b0b19643f824f2">
    <vt:lpwstr/>
  </property>
  <property fmtid="{D5CDD505-2E9C-101B-9397-08002B2CF9AE}" pid="21" name="HUSPHOhjeluokka">
    <vt:lpwstr/>
  </property>
  <property fmtid="{D5CDD505-2E9C-101B-9397-08002B2CF9AE}" pid="22" name="HUSDocICD10_0">
    <vt:lpwstr/>
  </property>
  <property fmtid="{D5CDD505-2E9C-101B-9397-08002B2CF9AE}" pid="23" name="HUSDocAdminManualClassification">
    <vt:lpwstr/>
  </property>
</Properties>
</file>