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Titolo Testo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21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Titolo Testo</a:t>
            </a:r>
          </a:p>
        </p:txBody>
      </p:sp>
      <p:sp>
        <p:nvSpPr>
          <p:cNvPr id="30" name="Corpo livello uno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39" name="Corpo livello uno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8" name="Corpo livello uno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Segnaposto testo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5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olo Testo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Titolo Testo</a:t>
            </a:r>
          </a:p>
        </p:txBody>
      </p:sp>
      <p:sp>
        <p:nvSpPr>
          <p:cNvPr id="73" name="Corpo livello uno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4" name="Segnaposto testo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olo Testo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Titolo Testo</a:t>
            </a:r>
          </a:p>
        </p:txBody>
      </p:sp>
      <p:sp>
        <p:nvSpPr>
          <p:cNvPr id="83" name="Segnaposto immagine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Corpo livello uno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5" Type="http://schemas.openxmlformats.org/officeDocument/2006/relationships/image" Target="../media/image10.png"/><Relationship Id="rId6" Type="http://schemas.openxmlformats.org/officeDocument/2006/relationships/image" Target="../media/image1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1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3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Relationship Id="rId4" Type="http://schemas.openxmlformats.org/officeDocument/2006/relationships/image" Target="../media/image62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Relationship Id="rId3" Type="http://schemas.openxmlformats.org/officeDocument/2006/relationships/image" Target="../media/image60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6" Type="http://schemas.openxmlformats.org/officeDocument/2006/relationships/image" Target="../media/image64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ottotitolo 2"/>
          <p:cNvSpPr txBox="1"/>
          <p:nvPr>
            <p:ph type="subTitle" sz="quarter" idx="1"/>
          </p:nvPr>
        </p:nvSpPr>
        <p:spPr>
          <a:xfrm>
            <a:off x="1524000" y="4727876"/>
            <a:ext cx="9144000" cy="165576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defRPr i="1"/>
            </a:pPr>
            <a:r>
              <a:t>Federico Moro &amp; Lorenzo Gamberini</a:t>
            </a:r>
          </a:p>
          <a:p>
            <a:pPr>
              <a:lnSpc>
                <a:spcPct val="81000"/>
              </a:lnSpc>
              <a:defRPr i="1" sz="1400"/>
            </a:pPr>
            <a:r>
              <a:t>Intensive Care Unit – Trauma Centre</a:t>
            </a:r>
          </a:p>
          <a:p>
            <a:pPr>
              <a:lnSpc>
                <a:spcPct val="81000"/>
              </a:lnSpc>
              <a:defRPr i="1" sz="1400"/>
            </a:pPr>
            <a:r>
              <a:t>Pre-Hospital Critical Care </a:t>
            </a:r>
          </a:p>
          <a:p>
            <a:pPr>
              <a:lnSpc>
                <a:spcPct val="81000"/>
              </a:lnSpc>
              <a:defRPr i="1" sz="1400"/>
            </a:pPr>
            <a:r>
              <a:t>HEMS Bologna </a:t>
            </a:r>
          </a:p>
          <a:p>
            <a:pPr>
              <a:lnSpc>
                <a:spcPct val="81000"/>
              </a:lnSpc>
              <a:defRPr i="1" sz="1400"/>
            </a:pPr>
            <a:r>
              <a:t>HEMS Pavullo nel Frignano</a:t>
            </a:r>
          </a:p>
        </p:txBody>
      </p:sp>
      <p:pic>
        <p:nvPicPr>
          <p:cNvPr id="95" name="Immagine 3" descr="Immagin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38298" y="2467"/>
            <a:ext cx="3315514" cy="3422453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Titolo 5"/>
          <p:cNvSpPr txBox="1"/>
          <p:nvPr>
            <p:ph type="ctrTitle"/>
          </p:nvPr>
        </p:nvSpPr>
        <p:spPr>
          <a:xfrm>
            <a:off x="1524000" y="3318362"/>
            <a:ext cx="9144000" cy="1121602"/>
          </a:xfrm>
          <a:prstGeom prst="rect">
            <a:avLst/>
          </a:prstGeom>
        </p:spPr>
        <p:txBody>
          <a:bodyPr/>
          <a:lstStyle/>
          <a:p>
            <a:pPr defTabSz="905255">
              <a:defRPr b="1" sz="2772"/>
            </a:pPr>
            <a:r>
              <a:t>Assessing International Readiness for Maternal Air Medical Assistance </a:t>
            </a:r>
          </a:p>
          <a:p>
            <a:pPr defTabSz="905255">
              <a:defRPr sz="1782"/>
            </a:pPr>
            <a:r>
              <a:t>An International Survey on Helicopter Emergency Medical Services for Maternal Transfers</a:t>
            </a:r>
          </a:p>
        </p:txBody>
      </p:sp>
      <p:pic>
        <p:nvPicPr>
          <p:cNvPr id="97" name="Immagine 1" descr="Immagin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62749" y="741749"/>
            <a:ext cx="1960501" cy="1948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Immagine 4" descr="Immagin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303926" y="740400"/>
            <a:ext cx="1823493" cy="1823493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magine 6" descr="Immagine 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99654" y="5512991"/>
            <a:ext cx="1812012" cy="6125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Immagine 7" descr="Immagine 7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6246" y="6128396"/>
            <a:ext cx="3729405" cy="2558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9"/>
          <p:cNvSpPr/>
          <p:nvPr/>
        </p:nvSpPr>
        <p:spPr>
          <a:xfrm>
            <a:off x="1523" y="0"/>
            <a:ext cx="12188954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03" name="Immagine 3" descr="Immagine 3"/>
          <p:cNvPicPr>
            <a:picLocks noChangeAspect="1"/>
          </p:cNvPicPr>
          <p:nvPr/>
        </p:nvPicPr>
        <p:blipFill>
          <a:blip r:embed="rId2">
            <a:extLst/>
          </a:blip>
          <a:srcRect l="0" t="11781" r="0" b="6906"/>
          <a:stretch>
            <a:fillRect/>
          </a:stretch>
        </p:blipFill>
        <p:spPr>
          <a:xfrm>
            <a:off x="321731" y="557189"/>
            <a:ext cx="5668514" cy="57436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Immagine 4" descr="Immagine 4"/>
          <p:cNvPicPr>
            <a:picLocks noChangeAspect="1"/>
          </p:cNvPicPr>
          <p:nvPr/>
        </p:nvPicPr>
        <p:blipFill>
          <a:blip r:embed="rId3">
            <a:extLst/>
          </a:blip>
          <a:srcRect l="3410" t="0" r="22485" b="0"/>
          <a:stretch>
            <a:fillRect/>
          </a:stretch>
        </p:blipFill>
        <p:spPr>
          <a:xfrm>
            <a:off x="6195375" y="557189"/>
            <a:ext cx="5674893" cy="57435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Segnaposto contenuto 3" descr="Segnaposto contenuto 3"/>
          <p:cNvPicPr>
            <a:picLocks noChangeAspect="1"/>
          </p:cNvPicPr>
          <p:nvPr/>
        </p:nvPicPr>
        <p:blipFill>
          <a:blip r:embed="rId2">
            <a:extLst/>
          </a:blip>
          <a:srcRect l="14906" t="0" r="21491" b="0"/>
          <a:stretch>
            <a:fillRect/>
          </a:stretch>
        </p:blipFill>
        <p:spPr>
          <a:xfrm>
            <a:off x="552613" y="1247844"/>
            <a:ext cx="4282038" cy="4351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magine 4" descr="Immagin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02179" y="1363494"/>
            <a:ext cx="6729046" cy="43487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Immagine 5" descr="Immagine 5"/>
          <p:cNvPicPr>
            <a:picLocks noChangeAspect="1"/>
          </p:cNvPicPr>
          <p:nvPr/>
        </p:nvPicPr>
        <p:blipFill>
          <a:blip r:embed="rId4">
            <a:extLst/>
          </a:blip>
          <a:srcRect l="0" t="37830" r="0" b="32698"/>
          <a:stretch>
            <a:fillRect/>
          </a:stretch>
        </p:blipFill>
        <p:spPr>
          <a:xfrm>
            <a:off x="8665709" y="3021139"/>
            <a:ext cx="1181747" cy="5219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magine 6" descr="Immagine 6"/>
          <p:cNvPicPr>
            <a:picLocks noChangeAspect="1"/>
          </p:cNvPicPr>
          <p:nvPr/>
        </p:nvPicPr>
        <p:blipFill>
          <a:blip r:embed="rId4">
            <a:extLst/>
          </a:blip>
          <a:srcRect l="0" t="37830" r="0" b="32698"/>
          <a:stretch>
            <a:fillRect/>
          </a:stretch>
        </p:blipFill>
        <p:spPr>
          <a:xfrm>
            <a:off x="7206781" y="3278450"/>
            <a:ext cx="1181748" cy="5219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ito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HEMS Bologna</a:t>
            </a:r>
          </a:p>
        </p:txBody>
      </p:sp>
      <p:sp>
        <p:nvSpPr>
          <p:cNvPr id="112" name="Segnaposto contenuto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24/7 with NVG H145D3 "I-ATLS"</a:t>
            </a:r>
          </a:p>
          <a:p>
            <a:pPr/>
            <a:r>
              <a:t>2 pilots (Avincis)</a:t>
            </a:r>
          </a:p>
          <a:p>
            <a:pPr/>
            <a:r>
              <a:t>2 nurses (1 clinical and 1 HCM/TCM)</a:t>
            </a:r>
          </a:p>
          <a:p>
            <a:pPr/>
            <a:r>
              <a:t>1 Intensive Care Physician</a:t>
            </a:r>
          </a:p>
          <a:p>
            <a:pPr/>
            <a:r>
              <a:t>REBOA &amp; Red Blood Cell</a:t>
            </a:r>
          </a:p>
        </p:txBody>
      </p:sp>
      <p:pic>
        <p:nvPicPr>
          <p:cNvPr id="113" name="Immagine 4" descr="Immagine 4"/>
          <p:cNvPicPr>
            <a:picLocks noChangeAspect="1"/>
          </p:cNvPicPr>
          <p:nvPr/>
        </p:nvPicPr>
        <p:blipFill>
          <a:blip r:embed="rId2">
            <a:extLst/>
          </a:blip>
          <a:srcRect l="0" t="37830" r="0" b="32698"/>
          <a:stretch>
            <a:fillRect/>
          </a:stretch>
        </p:blipFill>
        <p:spPr>
          <a:xfrm>
            <a:off x="6116649" y="2094"/>
            <a:ext cx="6075422" cy="26752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Immagine 6" descr="Immagin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62934" y="4510347"/>
            <a:ext cx="7277101" cy="19906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Immagine 8" descr="Immagine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82827" y="4667630"/>
            <a:ext cx="1823493" cy="18234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o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HEMS Pavullo nel Frignano</a:t>
            </a:r>
          </a:p>
        </p:txBody>
      </p:sp>
      <p:sp>
        <p:nvSpPr>
          <p:cNvPr id="118" name="Segnaposto contenuto 2"/>
          <p:cNvSpPr txBox="1"/>
          <p:nvPr/>
        </p:nvSpPr>
        <p:spPr>
          <a:xfrm>
            <a:off x="883919" y="1825625"/>
            <a:ext cx="10424161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/>
            </a:pPr>
            <a:r>
              <a:t>Daytime H145D3 "I-HBCR" whit SpecOps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/>
            </a:pPr>
            <a:r>
              <a:t>1 pilot (Avincis)</a:t>
            </a:r>
            <a:endParaRPr sz="280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/>
            </a:pPr>
            <a:r>
              <a:t>1 TCM/HHO </a:t>
            </a:r>
            <a:endParaRPr sz="280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/>
            </a:pPr>
            <a:r>
              <a:t>1 Intensive Care Physician / Emergency Physician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/>
            </a:pPr>
            <a:r>
              <a:t>1 Alpin Rescuer </a:t>
            </a:r>
            <a:endParaRPr sz="280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400"/>
            </a:pPr>
            <a:r>
              <a:t>REBOA &amp; Red Blood Cell</a:t>
            </a:r>
          </a:p>
        </p:txBody>
      </p:sp>
      <p:pic>
        <p:nvPicPr>
          <p:cNvPr id="119" name="Immagine 6" descr="Immagin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58089" y="3407610"/>
            <a:ext cx="1735811" cy="17358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magine 8" descr="Immagin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0690" y="5225143"/>
            <a:ext cx="1286972" cy="12644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Immagine 10" descr="Immagine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58375" y="5137903"/>
            <a:ext cx="1499952" cy="14460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Immagine 14" descr="Immagine 1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62934" y="4510347"/>
            <a:ext cx="7277101" cy="19906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Segnaposto contenuto 9" descr="Segnaposto contenuto 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910474" y="-23909"/>
            <a:ext cx="5120193" cy="34700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IMG_2848.JPG" descr="IMG_284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1915" y="694768"/>
            <a:ext cx="7291285" cy="54684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IMG_2849.PNG" descr="IMG_284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18949" y="1478433"/>
            <a:ext cx="4269851" cy="40905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magine 3" descr="Immagin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71318" y="3047973"/>
            <a:ext cx="5802001" cy="32434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magine 4" descr="Immagin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221" y="195104"/>
            <a:ext cx="5839558" cy="2666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mmagine 5" descr="Immagine 5"/>
          <p:cNvPicPr>
            <a:picLocks noChangeAspect="1"/>
          </p:cNvPicPr>
          <p:nvPr/>
        </p:nvPicPr>
        <p:blipFill>
          <a:blip r:embed="rId4">
            <a:extLst/>
          </a:blip>
          <a:srcRect l="0" t="0" r="4335" b="379"/>
          <a:stretch>
            <a:fillRect/>
          </a:stretch>
        </p:blipFill>
        <p:spPr>
          <a:xfrm>
            <a:off x="5970394" y="206961"/>
            <a:ext cx="6087998" cy="2657448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CasellaDiTesto 6"/>
          <p:cNvSpPr txBox="1"/>
          <p:nvPr/>
        </p:nvSpPr>
        <p:spPr>
          <a:xfrm>
            <a:off x="369857" y="3639830"/>
            <a:ext cx="5107914" cy="204089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200"/>
            </a:lvl1pPr>
          </a:lstStyle>
          <a:p>
            <a:pPr/>
            <a:r>
              <a:t>The first birth among the clouds: Moise is born during an air rescue mission</a:t>
            </a:r>
          </a:p>
        </p:txBody>
      </p:sp>
      <p:sp>
        <p:nvSpPr>
          <p:cNvPr id="132" name="Ovale 1"/>
          <p:cNvSpPr/>
          <p:nvPr/>
        </p:nvSpPr>
        <p:spPr>
          <a:xfrm>
            <a:off x="8394914" y="4003728"/>
            <a:ext cx="374543" cy="955729"/>
          </a:xfrm>
          <a:prstGeom prst="ellipse">
            <a:avLst/>
          </a:prstGeom>
          <a:solidFill>
            <a:schemeClr val="accent1"/>
          </a:solidFill>
          <a:ln w="19050">
            <a:solidFill>
              <a:srgbClr val="092937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3" name="Ovale 2"/>
          <p:cNvSpPr/>
          <p:nvPr/>
        </p:nvSpPr>
        <p:spPr>
          <a:xfrm>
            <a:off x="2860727" y="1239863"/>
            <a:ext cx="374543" cy="955729"/>
          </a:xfrm>
          <a:prstGeom prst="ellipse">
            <a:avLst/>
          </a:prstGeom>
          <a:solidFill>
            <a:schemeClr val="accent1"/>
          </a:solidFill>
          <a:ln w="19050">
            <a:solidFill>
              <a:srgbClr val="092937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o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Background</a:t>
            </a:r>
          </a:p>
        </p:txBody>
      </p:sp>
      <p:pic>
        <p:nvPicPr>
          <p:cNvPr id="136" name="Segnaposto contenuto 3" descr="Segnaposto contenuto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56000" y="636392"/>
            <a:ext cx="6096001" cy="5858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Immagine 4" descr="Immagin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3383" y="1924598"/>
            <a:ext cx="4993876" cy="1488847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CasellaDiTesto 6"/>
          <p:cNvSpPr txBox="1"/>
          <p:nvPr/>
        </p:nvSpPr>
        <p:spPr>
          <a:xfrm>
            <a:off x="5585847" y="1478797"/>
            <a:ext cx="6096001" cy="122809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setting the number of at least </a:t>
            </a:r>
            <a:r>
              <a:rPr b="1"/>
              <a:t>1,000 births per year</a:t>
            </a:r>
            <a:r>
              <a:t> as the standard parameter to be achieved, within a three-year period, for the </a:t>
            </a:r>
            <a:r>
              <a:rPr b="1"/>
              <a:t>maintenance or activation of birth centers</a:t>
            </a:r>
            <a:r>
              <a:t>.</a:t>
            </a:r>
          </a:p>
        </p:txBody>
      </p:sp>
      <p:sp>
        <p:nvSpPr>
          <p:cNvPr id="139" name="CasellaDiTesto 7"/>
          <p:cNvSpPr txBox="1"/>
          <p:nvPr/>
        </p:nvSpPr>
        <p:spPr>
          <a:xfrm>
            <a:off x="5585847" y="2589508"/>
            <a:ext cx="6096001" cy="150749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The possibility of birth centers with a lower number of deliveries — in any case not below </a:t>
            </a:r>
            <a:r>
              <a:rPr b="1"/>
              <a:t>500 births per year</a:t>
            </a:r>
            <a:r>
              <a:t> — may be considered only on the basis of well-founded assessments related to the </a:t>
            </a:r>
            <a:r>
              <a:rPr b="1"/>
              <a:t>specific needs of the various geographical areas</a:t>
            </a:r>
          </a:p>
        </p:txBody>
      </p:sp>
      <p:sp>
        <p:nvSpPr>
          <p:cNvPr id="140" name="CasellaDiTesto 8"/>
          <p:cNvSpPr txBox="1"/>
          <p:nvPr/>
        </p:nvSpPr>
        <p:spPr>
          <a:xfrm>
            <a:off x="5585847" y="4823847"/>
            <a:ext cx="6096001" cy="66929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ensuring the provision of </a:t>
            </a:r>
            <a:r>
              <a:rPr b="1"/>
              <a:t>maternal (STAM)</a:t>
            </a:r>
            <a:r>
              <a:t> and </a:t>
            </a:r>
            <a:r>
              <a:rPr b="1"/>
              <a:t>neonatal emergency transport (STEN)</a:t>
            </a:r>
            <a:r>
              <a:t> services.</a:t>
            </a:r>
          </a:p>
        </p:txBody>
      </p:sp>
      <p:pic>
        <p:nvPicPr>
          <p:cNvPr id="141" name="Immagine 9" descr="Immagine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4135" y="4824531"/>
            <a:ext cx="4972373" cy="7541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Segnaposto contenuto 3" descr="Segnaposto contenuto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230" y="210764"/>
            <a:ext cx="2595827" cy="8151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Immagine 4" descr="Immagin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15536" y="262597"/>
            <a:ext cx="2256695" cy="7676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Immagine 5" descr="Immagin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777800" y="-3651"/>
            <a:ext cx="4077958" cy="1338707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CasellaDiTesto 6"/>
          <p:cNvSpPr txBox="1"/>
          <p:nvPr/>
        </p:nvSpPr>
        <p:spPr>
          <a:xfrm>
            <a:off x="548136" y="1716593"/>
            <a:ext cx="5502142" cy="95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800"/>
            </a:lvl1pPr>
          </a:lstStyle>
          <a:p>
            <a:pPr/>
            <a:r>
              <a:t>REGIONALIZED PERINATAL CARE</a:t>
            </a:r>
          </a:p>
        </p:txBody>
      </p:sp>
      <p:sp>
        <p:nvSpPr>
          <p:cNvPr id="147" name="CasellaDiTesto 9"/>
          <p:cNvSpPr txBox="1"/>
          <p:nvPr/>
        </p:nvSpPr>
        <p:spPr>
          <a:xfrm>
            <a:off x="502417" y="2909834"/>
            <a:ext cx="6096001" cy="262509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>
                <a:solidFill>
                  <a:srgbClr val="515151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Regionalized maternal care is intended to maintain and increase access to care by developing, strengthening, and better defining relationships among facilities within a region. In turn, this should facilitate consultation and transfer of care when appropriate so that low- to moderate-risk women can stay in their communities while pregnant women with high-risk conditions receive care in facilities that are prepared to provide the required level of specialized care.</a:t>
            </a:r>
          </a:p>
        </p:txBody>
      </p:sp>
      <p:sp>
        <p:nvSpPr>
          <p:cNvPr id="148" name="CasellaDiTesto 10"/>
          <p:cNvSpPr txBox="1"/>
          <p:nvPr/>
        </p:nvSpPr>
        <p:spPr>
          <a:xfrm>
            <a:off x="6816132" y="3328516"/>
            <a:ext cx="4932067" cy="150749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>
                <a:solidFill>
                  <a:srgbClr val="515151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Each facility should have a clear understanding of its capability to handle increasingly complex levels of maternal care and should have a well-defined threshold to transfer women to health care facilities that offer a higher level of care.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olo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68680">
              <a:defRPr sz="4180"/>
            </a:lvl1pPr>
          </a:lstStyle>
          <a:p>
            <a:pPr/>
            <a:r>
              <a:t>LEVELS OF MATERNAL CARE (ACOG/SMFM)</a:t>
            </a:r>
          </a:p>
        </p:txBody>
      </p:sp>
      <p:pic>
        <p:nvPicPr>
          <p:cNvPr id="151" name="Segnaposto contenuto 3" descr="Segnaposto contenuto 3"/>
          <p:cNvPicPr>
            <a:picLocks noChangeAspect="1"/>
          </p:cNvPicPr>
          <p:nvPr/>
        </p:nvPicPr>
        <p:blipFill>
          <a:blip r:embed="rId2">
            <a:extLst/>
          </a:blip>
          <a:srcRect l="0" t="784" r="639" b="53690"/>
          <a:stretch>
            <a:fillRect/>
          </a:stretch>
        </p:blipFill>
        <p:spPr>
          <a:xfrm>
            <a:off x="485760" y="2268994"/>
            <a:ext cx="5424790" cy="29959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Segnaposto contenuto 3" descr="Segnaposto contenuto 3"/>
          <p:cNvPicPr>
            <a:picLocks noChangeAspect="1"/>
          </p:cNvPicPr>
          <p:nvPr/>
        </p:nvPicPr>
        <p:blipFill>
          <a:blip r:embed="rId2">
            <a:extLst/>
          </a:blip>
          <a:srcRect l="0" t="47201" r="613" b="0"/>
          <a:stretch>
            <a:fillRect/>
          </a:stretch>
        </p:blipFill>
        <p:spPr>
          <a:xfrm>
            <a:off x="6271178" y="2124708"/>
            <a:ext cx="5426188" cy="34746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Segnaposto contenuto 3" descr="Segnaposto contenuto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8043" y="219931"/>
            <a:ext cx="8549473" cy="1632089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CasellaDiTesto 4"/>
          <p:cNvSpPr txBox="1"/>
          <p:nvPr/>
        </p:nvSpPr>
        <p:spPr>
          <a:xfrm>
            <a:off x="8159763" y="1373274"/>
            <a:ext cx="72080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1991</a:t>
            </a:r>
          </a:p>
        </p:txBody>
      </p:sp>
      <p:sp>
        <p:nvSpPr>
          <p:cNvPr id="156" name="CasellaDiTesto 5"/>
          <p:cNvSpPr txBox="1"/>
          <p:nvPr/>
        </p:nvSpPr>
        <p:spPr>
          <a:xfrm>
            <a:off x="782137" y="2259824"/>
            <a:ext cx="7176866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1743 pregnant women transported</a:t>
            </a:r>
          </a:p>
          <a:p>
            <a:pPr/>
            <a:r>
              <a:t>54 &gt; 7 cm dilated at time of transport</a:t>
            </a:r>
          </a:p>
        </p:txBody>
      </p:sp>
      <p:pic>
        <p:nvPicPr>
          <p:cNvPr id="157" name="Immagine 6" descr="Immagine 6"/>
          <p:cNvPicPr>
            <a:picLocks noChangeAspect="1"/>
          </p:cNvPicPr>
          <p:nvPr/>
        </p:nvPicPr>
        <p:blipFill>
          <a:blip r:embed="rId3">
            <a:extLst/>
          </a:blip>
          <a:srcRect l="0" t="0" r="8751" b="296"/>
          <a:stretch>
            <a:fillRect/>
          </a:stretch>
        </p:blipFill>
        <p:spPr>
          <a:xfrm>
            <a:off x="499757" y="3096348"/>
            <a:ext cx="5322004" cy="2806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Immagine 7" descr="Immagine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12035" y="2506008"/>
            <a:ext cx="5904874" cy="11739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Immagine 8" descr="Immagine 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214338" y="3877921"/>
            <a:ext cx="5917015" cy="14949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magine 9" descr="Immagine 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200275" y="264074"/>
            <a:ext cx="7791450" cy="56578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0" grpId="6"/>
      <p:bldP build="whole" bldLvl="1" animBg="1" rev="0" advAuto="0" spid="156" grpId="2"/>
      <p:bldP build="whole" bldLvl="1" animBg="1" rev="0" advAuto="0" spid="159" grpId="5"/>
      <p:bldP build="whole" bldLvl="1" animBg="1" rev="0" advAuto="0" spid="158" grpId="4"/>
      <p:bldP build="whole" bldLvl="1" animBg="1" rev="0" advAuto="0" spid="154" grpId="1"/>
      <p:bldP build="whole" bldLvl="1" animBg="1" rev="0" advAuto="0" spid="157" grpId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magine 4" descr="Immagin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818" y="1406778"/>
            <a:ext cx="6114538" cy="697225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Straight Connector 12"/>
          <p:cNvSpPr/>
          <p:nvPr/>
        </p:nvSpPr>
        <p:spPr>
          <a:xfrm flipH="1">
            <a:off x="6095999" y="0"/>
            <a:ext cx="1" cy="3200400"/>
          </a:xfrm>
          <a:prstGeom prst="line">
            <a:avLst/>
          </a:prstGeom>
          <a:ln w="38100">
            <a:solidFill>
              <a:srgbClr val="404040"/>
            </a:solidFill>
            <a:miter/>
          </a:ln>
        </p:spPr>
        <p:txBody>
          <a:bodyPr lIns="45719" rIns="45719"/>
          <a:lstStyle/>
          <a:p>
            <a:pPr/>
          </a:p>
        </p:txBody>
      </p:sp>
      <p:pic>
        <p:nvPicPr>
          <p:cNvPr id="164" name="Immagine 7" descr="Immagin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37383" y="1305448"/>
            <a:ext cx="5754468" cy="825229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Straight Connector 14"/>
          <p:cNvSpPr/>
          <p:nvPr/>
        </p:nvSpPr>
        <p:spPr>
          <a:xfrm flipH="1">
            <a:off x="3621742" y="3200400"/>
            <a:ext cx="1" cy="3657600"/>
          </a:xfrm>
          <a:prstGeom prst="line">
            <a:avLst/>
          </a:prstGeom>
          <a:ln w="38100">
            <a:solidFill>
              <a:srgbClr val="404040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166" name="Straight Connector 16"/>
          <p:cNvSpPr/>
          <p:nvPr/>
        </p:nvSpPr>
        <p:spPr>
          <a:xfrm>
            <a:off x="8552329" y="3200400"/>
            <a:ext cx="1" cy="3657600"/>
          </a:xfrm>
          <a:prstGeom prst="line">
            <a:avLst/>
          </a:prstGeom>
          <a:ln w="38100">
            <a:solidFill>
              <a:srgbClr val="404040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167" name="Straight Connector 18"/>
          <p:cNvSpPr/>
          <p:nvPr/>
        </p:nvSpPr>
        <p:spPr>
          <a:xfrm flipH="1" flipV="1">
            <a:off x="3609789" y="3197412"/>
            <a:ext cx="4956049" cy="1755"/>
          </a:xfrm>
          <a:prstGeom prst="line">
            <a:avLst/>
          </a:prstGeom>
          <a:ln w="38100">
            <a:solidFill>
              <a:srgbClr val="404040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168" name="Straight Connector 20"/>
          <p:cNvSpPr/>
          <p:nvPr/>
        </p:nvSpPr>
        <p:spPr>
          <a:xfrm flipH="1" flipV="1">
            <a:off x="-1" y="3994133"/>
            <a:ext cx="3602737" cy="1754"/>
          </a:xfrm>
          <a:prstGeom prst="line">
            <a:avLst/>
          </a:prstGeom>
          <a:ln w="38100">
            <a:solidFill>
              <a:srgbClr val="404040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169" name="Straight Connector 22"/>
          <p:cNvSpPr/>
          <p:nvPr/>
        </p:nvSpPr>
        <p:spPr>
          <a:xfrm flipH="1" flipV="1">
            <a:off x="8534400" y="3994132"/>
            <a:ext cx="3657601" cy="1756"/>
          </a:xfrm>
          <a:prstGeom prst="line">
            <a:avLst/>
          </a:prstGeom>
          <a:ln w="38100">
            <a:solidFill>
              <a:srgbClr val="404040"/>
            </a:solidFill>
            <a:miter/>
          </a:ln>
        </p:spPr>
        <p:txBody>
          <a:bodyPr lIns="45719" rIns="45719"/>
          <a:lstStyle/>
          <a:p>
            <a:pPr/>
          </a:p>
        </p:txBody>
      </p:sp>
      <p:pic>
        <p:nvPicPr>
          <p:cNvPr id="170" name="Segnaposto contenuto 3" descr="Segnaposto contenuto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9423" y="4879885"/>
            <a:ext cx="3304098" cy="7524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magine 5" descr="Immagine 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980329" y="4414272"/>
            <a:ext cx="4173071" cy="9389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magine 6" descr="Immagine 6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874063" y="4963540"/>
            <a:ext cx="2674469" cy="6084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Segnaposto contenuto 3" descr="Segnaposto contenuto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2900" y="288857"/>
            <a:ext cx="6096001" cy="1580084"/>
          </a:xfrm>
          <a:prstGeom prst="rect">
            <a:avLst/>
          </a:prstGeom>
          <a:ln w="127000" cap="sq">
            <a:solidFill>
              <a:srgbClr val="000000"/>
            </a:solidFill>
            <a:miter/>
          </a:ln>
          <a:effectLst>
            <a:outerShdw sx="100000" sy="100000" kx="0" ky="0" algn="b" rotWithShape="0" blurRad="63500" dist="50800" dir="2700000">
              <a:srgbClr val="000000">
                <a:alpha val="40000"/>
              </a:srgbClr>
            </a:outerShdw>
          </a:effectLst>
        </p:spPr>
      </p:pic>
      <p:sp>
        <p:nvSpPr>
          <p:cNvPr id="175" name="CasellaDiTesto 1"/>
          <p:cNvSpPr txBox="1"/>
          <p:nvPr/>
        </p:nvSpPr>
        <p:spPr>
          <a:xfrm>
            <a:off x="1788000" y="2756999"/>
            <a:ext cx="8616000" cy="254889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 sz="2000"/>
            </a:lvl1pPr>
          </a:lstStyle>
          <a:p>
            <a:pPr/>
            <a:r>
              <a:t>Emergency medical services (EMS) play a key role in ensuring timely and appropriate delivery of maternal-fetal dyads to appropriate healthcare facilities, and maternal transport has become a structural activity of Emergency Medical Services (EMS), with an incidence of imminent birth callouts for ambulance services ranging from 0.5% to 0.6% and actual out-of-hospital births rate of 0.02%–0.3%​. These numbers should be added to calls for maternal prebirth and peripartum complications, for planned home deliveries. 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magine 6" descr="Immagin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098" y="4073023"/>
            <a:ext cx="11865429" cy="796987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78" name="Segnaposto contenuto 3" descr="Segnaposto contenuto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5912" y="505319"/>
            <a:ext cx="6096001" cy="962937"/>
          </a:xfrm>
          <a:prstGeom prst="rect">
            <a:avLst/>
          </a:prstGeom>
          <a:ln w="127000" cap="sq">
            <a:solidFill>
              <a:srgbClr val="000000"/>
            </a:solidFill>
            <a:miter/>
          </a:ln>
          <a:effectLst>
            <a:outerShdw sx="100000" sy="100000" kx="0" ky="0" algn="b" rotWithShape="0" blurRad="63500" dist="50800" dir="2700000">
              <a:srgbClr val="000000">
                <a:alpha val="40000"/>
              </a:srgbClr>
            </a:outerShdw>
          </a:effectLst>
        </p:spPr>
      </p:pic>
      <p:pic>
        <p:nvPicPr>
          <p:cNvPr id="179" name="Immagine 4" descr="Immagin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64901" y="2318053"/>
            <a:ext cx="9127254" cy="1451521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80" name="Immagine 5" descr="Immagine 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85114" y="502417"/>
            <a:ext cx="8678454" cy="61546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0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Segnaposto contenuto 3" descr="Segnaposto contenuto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9859" y="260105"/>
            <a:ext cx="9232605" cy="933033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  <p:grpSp>
        <p:nvGrpSpPr>
          <p:cNvPr id="185" name="Immagine 5"/>
          <p:cNvGrpSpPr/>
          <p:nvPr/>
        </p:nvGrpSpPr>
        <p:grpSpPr>
          <a:xfrm>
            <a:off x="342358" y="1490114"/>
            <a:ext cx="4665838" cy="3876992"/>
            <a:chOff x="0" y="0"/>
            <a:chExt cx="4665836" cy="3876990"/>
          </a:xfrm>
        </p:grpSpPr>
        <p:sp>
          <p:nvSpPr>
            <p:cNvPr id="183" name="Rettangolo"/>
            <p:cNvSpPr/>
            <p:nvPr/>
          </p:nvSpPr>
          <p:spPr>
            <a:xfrm>
              <a:off x="0" y="0"/>
              <a:ext cx="4665837" cy="3876991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184" name="image41.png" descr="image41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665837" cy="3876991"/>
            </a:xfrm>
            <a:prstGeom prst="rect">
              <a:avLst/>
            </a:prstGeom>
            <a:ln w="88900" cap="sq">
              <a:solidFill>
                <a:srgbClr val="FFFFFF"/>
              </a:solidFill>
              <a:prstDash val="solid"/>
              <a:miter lim="8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188" name="Immagine 6"/>
          <p:cNvGrpSpPr/>
          <p:nvPr/>
        </p:nvGrpSpPr>
        <p:grpSpPr>
          <a:xfrm>
            <a:off x="6264288" y="1488557"/>
            <a:ext cx="5413866" cy="3880886"/>
            <a:chOff x="0" y="0"/>
            <a:chExt cx="5413864" cy="3880884"/>
          </a:xfrm>
        </p:grpSpPr>
        <p:sp>
          <p:nvSpPr>
            <p:cNvPr id="186" name="Rettangolo"/>
            <p:cNvSpPr/>
            <p:nvPr/>
          </p:nvSpPr>
          <p:spPr>
            <a:xfrm>
              <a:off x="0" y="0"/>
              <a:ext cx="5413865" cy="3880885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187" name="image42.png" descr="image42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5413865" cy="3880885"/>
            </a:xfrm>
            <a:prstGeom prst="rect">
              <a:avLst/>
            </a:prstGeom>
            <a:ln w="88900" cap="sq">
              <a:solidFill>
                <a:srgbClr val="FFFFFF"/>
              </a:solidFill>
              <a:prstDash val="solid"/>
              <a:miter lim="8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pic>
        <p:nvPicPr>
          <p:cNvPr id="189" name="Immagine 4" descr="Immagine 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206111" y="4374236"/>
            <a:ext cx="2982433" cy="22346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asellaDiTesto 3"/>
          <p:cNvSpPr txBox="1"/>
          <p:nvPr/>
        </p:nvSpPr>
        <p:spPr>
          <a:xfrm>
            <a:off x="485669" y="535912"/>
            <a:ext cx="9931122" cy="66929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3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AREU introduces Italy’s first helicopter service dedicated to Assisted Maternal Transport (Eli-STAM)</a:t>
            </a:r>
          </a:p>
        </p:txBody>
      </p:sp>
      <p:pic>
        <p:nvPicPr>
          <p:cNvPr id="192" name="Immagine 4" descr="Immagin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2066" y="1187777"/>
            <a:ext cx="8867673" cy="3035174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193" name="Ovale 5"/>
          <p:cNvSpPr/>
          <p:nvPr/>
        </p:nvSpPr>
        <p:spPr>
          <a:xfrm>
            <a:off x="248093" y="2215115"/>
            <a:ext cx="8842744" cy="956932"/>
          </a:xfrm>
          <a:prstGeom prst="ellipse">
            <a:avLst/>
          </a:prstGeom>
          <a:ln w="1905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94" name="Immagine 6" descr="Immagin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85685" y="3049135"/>
            <a:ext cx="5456449" cy="3596439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Screenshot 2025-11-20 alle 13.55.36.png" descr="Screenshot 2025-11-20 alle 13.55.3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5492" y="663723"/>
            <a:ext cx="5270501" cy="5156201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97" name="Screenshot 2025-11-20 alle 13.56.09.png" descr="Screenshot 2025-11-20 alle 13.56.0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19071" y="1051592"/>
            <a:ext cx="5747319" cy="1477395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98" name="Screenshot 2025-11-20 alle 13.56.41.png" descr="Screenshot 2025-11-20 alle 13.56.4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201020" y="2772681"/>
            <a:ext cx="3657195" cy="3499135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egnaposto contenuto 2"/>
          <p:cNvSpPr txBox="1"/>
          <p:nvPr>
            <p:ph type="body" idx="1"/>
          </p:nvPr>
        </p:nvSpPr>
        <p:spPr>
          <a:xfrm>
            <a:off x="2772786" y="2310458"/>
            <a:ext cx="9226062" cy="446856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</a:ln>
        </p:spPr>
        <p:txBody>
          <a:bodyPr/>
          <a:lstStyle/>
          <a:p>
            <a:pPr>
              <a:lnSpc>
                <a:spcPct val="81000"/>
              </a:lnSpc>
              <a:defRPr sz="2500"/>
            </a:pPr>
            <a:r>
              <a:t>Recognized importance of maternal air transfer (inter-hospital)</a:t>
            </a:r>
          </a:p>
          <a:p>
            <a:pPr>
              <a:lnSpc>
                <a:spcPct val="81000"/>
              </a:lnSpc>
              <a:defRPr sz="2500"/>
            </a:pPr>
            <a:r>
              <a:t>Increasing HEMS dispatch to maternal-obstetric primary missions</a:t>
            </a:r>
          </a:p>
          <a:p>
            <a:pPr>
              <a:lnSpc>
                <a:spcPct val="81000"/>
              </a:lnSpc>
              <a:defRPr sz="2500"/>
            </a:pPr>
            <a:r>
              <a:t>Little is known about how European HEMS services organize these missions</a:t>
            </a:r>
          </a:p>
          <a:p>
            <a:pPr lvl="1" marL="685800" indent="-228600">
              <a:lnSpc>
                <a:spcPct val="81000"/>
              </a:lnSpc>
              <a:spcBef>
                <a:spcPts val="500"/>
              </a:spcBef>
              <a:buFont typeface="Courier New"/>
              <a:buChar char="o"/>
              <a:defRPr sz="2200"/>
            </a:pPr>
            <a:r>
              <a:t>Activation criteria, crew composition, equipment, training, treatment capabilites</a:t>
            </a:r>
          </a:p>
          <a:p>
            <a:pPr>
              <a:lnSpc>
                <a:spcPct val="81000"/>
              </a:lnSpc>
              <a:defRPr sz="2500"/>
            </a:pPr>
            <a:r>
              <a:t>Generate evidence to:</a:t>
            </a:r>
          </a:p>
          <a:p>
            <a:pPr lvl="1" marL="685800" indent="-228600">
              <a:lnSpc>
                <a:spcPct val="81000"/>
              </a:lnSpc>
              <a:spcBef>
                <a:spcPts val="500"/>
              </a:spcBef>
              <a:buFont typeface="Courier New"/>
              <a:buChar char="o"/>
              <a:defRPr sz="2200"/>
            </a:pPr>
            <a:r>
              <a:t>Guide future research</a:t>
            </a:r>
          </a:p>
          <a:p>
            <a:pPr lvl="1" marL="685800" indent="-228600">
              <a:lnSpc>
                <a:spcPct val="81000"/>
              </a:lnSpc>
              <a:spcBef>
                <a:spcPts val="500"/>
              </a:spcBef>
              <a:buFont typeface="Courier New"/>
              <a:buChar char="o"/>
              <a:defRPr sz="2200"/>
            </a:pPr>
            <a:r>
              <a:t>Define optimal models of care</a:t>
            </a:r>
          </a:p>
          <a:p>
            <a:pPr lvl="1" marL="685800" indent="-228600">
              <a:lnSpc>
                <a:spcPct val="81000"/>
              </a:lnSpc>
              <a:spcBef>
                <a:spcPts val="500"/>
              </a:spcBef>
              <a:buFont typeface="Courier New"/>
              <a:buChar char="o"/>
              <a:defRPr sz="2200"/>
            </a:pPr>
            <a:r>
              <a:t>Promote standardized best practices for HEMS maternal transport (EU-level) -&gt; BCP? Guidelines? Consensus?</a:t>
            </a:r>
          </a:p>
        </p:txBody>
      </p:sp>
      <p:grpSp>
        <p:nvGrpSpPr>
          <p:cNvPr id="203" name="Immagine 3"/>
          <p:cNvGrpSpPr/>
          <p:nvPr/>
        </p:nvGrpSpPr>
        <p:grpSpPr>
          <a:xfrm>
            <a:off x="581591" y="267226"/>
            <a:ext cx="3829057" cy="1845996"/>
            <a:chOff x="0" y="0"/>
            <a:chExt cx="3829056" cy="1845995"/>
          </a:xfrm>
        </p:grpSpPr>
        <p:sp>
          <p:nvSpPr>
            <p:cNvPr id="201" name="Rettangolo"/>
            <p:cNvSpPr/>
            <p:nvPr/>
          </p:nvSpPr>
          <p:spPr>
            <a:xfrm>
              <a:off x="0" y="0"/>
              <a:ext cx="3829057" cy="1845996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pic>
          <p:nvPicPr>
            <p:cNvPr id="202" name="image46.jpeg" descr="image46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3829057" cy="1845996"/>
            </a:xfrm>
            <a:prstGeom prst="rect">
              <a:avLst/>
            </a:prstGeom>
            <a:ln w="88900" cap="sq">
              <a:solidFill>
                <a:srgbClr val="FFFFFF"/>
              </a:solidFill>
              <a:prstDash val="solid"/>
              <a:miter lim="800000"/>
            </a:ln>
            <a:effectLst>
              <a:outerShdw sx="100000" sy="100000" kx="0" ky="0" algn="b" rotWithShape="0" blurRad="50800" dist="18000" dir="540000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204" name="Research gap: what we don’t know"/>
          <p:cNvSpPr txBox="1"/>
          <p:nvPr/>
        </p:nvSpPr>
        <p:spPr>
          <a:xfrm>
            <a:off x="5784673" y="944478"/>
            <a:ext cx="5047232" cy="491491"/>
          </a:xfrm>
          <a:prstGeom prst="rect">
            <a:avLst/>
          </a:prstGeom>
          <a:solidFill>
            <a:schemeClr val="accent1"/>
          </a:solidFill>
          <a:ln w="19050">
            <a:solidFill>
              <a:srgbClr val="092937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500">
                <a:solidFill>
                  <a:srgbClr val="FFFFFF"/>
                </a:solidFill>
              </a:defRPr>
            </a:lvl1pPr>
          </a:lstStyle>
          <a:p>
            <a:pPr/>
            <a:r>
              <a:t>Research gap: what we don’t know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Immagine 4" descr="Immagin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64079" y="145862"/>
            <a:ext cx="2018559" cy="2083666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Linea"/>
          <p:cNvSpPr/>
          <p:nvPr/>
        </p:nvSpPr>
        <p:spPr>
          <a:xfrm flipH="1">
            <a:off x="1446862" y="2084559"/>
            <a:ext cx="4351640" cy="1012274"/>
          </a:xfrm>
          <a:prstGeom prst="line">
            <a:avLst/>
          </a:prstGeom>
          <a:ln w="1905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208" name="Linea"/>
          <p:cNvSpPr/>
          <p:nvPr/>
        </p:nvSpPr>
        <p:spPr>
          <a:xfrm>
            <a:off x="5798501" y="2084559"/>
            <a:ext cx="2225543" cy="795454"/>
          </a:xfrm>
          <a:prstGeom prst="line">
            <a:avLst/>
          </a:prstGeom>
          <a:ln w="1905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209" name="Linea"/>
          <p:cNvSpPr/>
          <p:nvPr/>
        </p:nvSpPr>
        <p:spPr>
          <a:xfrm flipH="1">
            <a:off x="4991982" y="2084559"/>
            <a:ext cx="806520" cy="806520"/>
          </a:xfrm>
          <a:prstGeom prst="line">
            <a:avLst/>
          </a:prstGeom>
          <a:ln w="1905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210" name="Linea"/>
          <p:cNvSpPr/>
          <p:nvPr/>
        </p:nvSpPr>
        <p:spPr>
          <a:xfrm>
            <a:off x="5798501" y="2084559"/>
            <a:ext cx="5062570" cy="772439"/>
          </a:xfrm>
          <a:prstGeom prst="line">
            <a:avLst/>
          </a:prstGeom>
          <a:ln w="1905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211" name="International Survey…"/>
          <p:cNvSpPr txBox="1"/>
          <p:nvPr/>
        </p:nvSpPr>
        <p:spPr>
          <a:xfrm>
            <a:off x="465128" y="3259512"/>
            <a:ext cx="2156369" cy="66929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/>
            <a:r>
              <a:t>International Survey</a:t>
            </a:r>
          </a:p>
          <a:p>
            <a:pPr algn="ctr">
              <a:defRPr i="1"/>
            </a:pPr>
            <a:r>
              <a:t>In progress</a:t>
            </a:r>
          </a:p>
        </p:txBody>
      </p:sp>
      <p:sp>
        <p:nvSpPr>
          <p:cNvPr id="212" name="Prospettico Osservazione…"/>
          <p:cNvSpPr txBox="1"/>
          <p:nvPr/>
        </p:nvSpPr>
        <p:spPr>
          <a:xfrm>
            <a:off x="3491890" y="3259512"/>
            <a:ext cx="2727869" cy="66929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/>
            <a:r>
              <a:t>Prospettico Osservazione</a:t>
            </a:r>
          </a:p>
          <a:p>
            <a:pPr algn="ctr">
              <a:defRPr i="1"/>
            </a:pPr>
            <a:r>
              <a:t>“Registro”</a:t>
            </a:r>
          </a:p>
        </p:txBody>
      </p:sp>
      <p:sp>
        <p:nvSpPr>
          <p:cNvPr id="213" name="Consensus Delphi…"/>
          <p:cNvSpPr txBox="1"/>
          <p:nvPr/>
        </p:nvSpPr>
        <p:spPr>
          <a:xfrm>
            <a:off x="6821375" y="3259512"/>
            <a:ext cx="1978445" cy="66929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/>
            <a:r>
              <a:t>Consensus Delphi</a:t>
            </a:r>
          </a:p>
          <a:p>
            <a:pPr algn="ctr"/>
            <a:r>
              <a:t>BPC</a:t>
            </a:r>
          </a:p>
        </p:txBody>
      </p:sp>
      <p:sp>
        <p:nvSpPr>
          <p:cNvPr id="214" name="Formazione Gravida in HEMS…"/>
          <p:cNvSpPr txBox="1"/>
          <p:nvPr/>
        </p:nvSpPr>
        <p:spPr>
          <a:xfrm>
            <a:off x="9736608" y="3119812"/>
            <a:ext cx="2156369" cy="94869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Formazione Gravida in HEMS</a:t>
            </a:r>
          </a:p>
          <a:p>
            <a:pPr/>
            <a:r>
              <a:t>ResusHysterotomy</a:t>
            </a:r>
          </a:p>
        </p:txBody>
      </p:sp>
      <p:pic>
        <p:nvPicPr>
          <p:cNvPr id="215" name="Senza titolo (9).png" descr="Senza titolo (9)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53401" y="4295003"/>
            <a:ext cx="1522783" cy="23548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filmato-incollato.png" descr="filmato-incollato.png"/>
          <p:cNvPicPr>
            <a:picLocks noChangeAspect="1"/>
          </p:cNvPicPr>
          <p:nvPr/>
        </p:nvPicPr>
        <p:blipFill>
          <a:blip r:embed="rId4">
            <a:extLst/>
          </a:blip>
          <a:srcRect l="22792" t="0" r="0" b="0"/>
          <a:stretch>
            <a:fillRect/>
          </a:stretch>
        </p:blipFill>
        <p:spPr>
          <a:xfrm>
            <a:off x="618635" y="4432853"/>
            <a:ext cx="2669207" cy="17285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Immagine 4" descr="Immagin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38298" y="2467"/>
            <a:ext cx="3315514" cy="3422453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Titolo 5"/>
          <p:cNvSpPr txBox="1"/>
          <p:nvPr/>
        </p:nvSpPr>
        <p:spPr>
          <a:xfrm>
            <a:off x="330423" y="3346990"/>
            <a:ext cx="11581395" cy="1148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lnSpc>
                <a:spcPct val="90000"/>
              </a:lnSpc>
              <a:defRPr b="1" sz="2800"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Assessing International Readiness for Maternal Air Medical Assistance </a:t>
            </a:r>
            <a:endParaRPr sz="4400"/>
          </a:p>
          <a:p>
            <a:pPr algn="ctr">
              <a:lnSpc>
                <a:spcPct val="90000"/>
              </a:lnSpc>
              <a:defRPr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An International Survey on Helicopter Emergency Medical Services for Maternal Transfers</a:t>
            </a:r>
          </a:p>
        </p:txBody>
      </p:sp>
      <p:pic>
        <p:nvPicPr>
          <p:cNvPr id="220" name="Immagine 8" descr="Immagin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121" y="4589546"/>
            <a:ext cx="12192001" cy="18322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itolo 1"/>
          <p:cNvSpPr txBox="1"/>
          <p:nvPr>
            <p:ph type="title"/>
          </p:nvPr>
        </p:nvSpPr>
        <p:spPr>
          <a:xfrm rot="16200000">
            <a:off x="-3806041" y="72473"/>
            <a:ext cx="10515601" cy="1325564"/>
          </a:xfrm>
          <a:prstGeom prst="rect">
            <a:avLst/>
          </a:prstGeom>
        </p:spPr>
        <p:txBody>
          <a:bodyPr/>
          <a:lstStyle/>
          <a:p>
            <a:pPr/>
            <a:r>
              <a:t>Steering Committee</a:t>
            </a:r>
          </a:p>
        </p:txBody>
      </p:sp>
      <p:pic>
        <p:nvPicPr>
          <p:cNvPr id="223" name="Segnaposto contenuto 3" descr="Segnaposto contenuto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1737" y="-1225"/>
            <a:ext cx="6922591" cy="6859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Immagine 4" descr="Immagine 4"/>
          <p:cNvPicPr>
            <a:picLocks noChangeAspect="1"/>
          </p:cNvPicPr>
          <p:nvPr/>
        </p:nvPicPr>
        <p:blipFill>
          <a:blip r:embed="rId2">
            <a:alphaModFix amt="28350"/>
            <a:extLst/>
          </a:blip>
          <a:stretch>
            <a:fillRect/>
          </a:stretch>
        </p:blipFill>
        <p:spPr>
          <a:xfrm>
            <a:off x="1298376" y="221654"/>
            <a:ext cx="9595316" cy="6414879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Segnaposto contenuto 3" descr="Segnaposto contenuto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8715" y="4222051"/>
            <a:ext cx="8564152" cy="18646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magine 1" descr="Immagine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706831" y="3952214"/>
            <a:ext cx="3295131" cy="2404284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AIM: map how HEMS handles pregnant patients worldwide"/>
          <p:cNvSpPr txBox="1"/>
          <p:nvPr/>
        </p:nvSpPr>
        <p:spPr>
          <a:xfrm>
            <a:off x="379716" y="411813"/>
            <a:ext cx="6486375" cy="389891"/>
          </a:xfrm>
          <a:prstGeom prst="rect">
            <a:avLst/>
          </a:prstGeom>
          <a:solidFill>
            <a:schemeClr val="accent2"/>
          </a:solidFill>
          <a:ln w="19050">
            <a:solidFill>
              <a:srgbClr val="AA5224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pPr/>
            <a:r>
              <a:t>AIM: map how HEMS handles pregnant patients worldwide</a:t>
            </a:r>
          </a:p>
        </p:txBody>
      </p:sp>
      <p:sp>
        <p:nvSpPr>
          <p:cNvPr id="229" name="Scope: intefacility and primary missions; organizational, clinica, and logistical aspects"/>
          <p:cNvSpPr txBox="1"/>
          <p:nvPr/>
        </p:nvSpPr>
        <p:spPr>
          <a:xfrm>
            <a:off x="1209586" y="1290864"/>
            <a:ext cx="9542882" cy="396241"/>
          </a:xfrm>
          <a:prstGeom prst="rect">
            <a:avLst/>
          </a:prstGeom>
          <a:solidFill>
            <a:schemeClr val="accent3"/>
          </a:solidFill>
          <a:ln w="25400">
            <a:solidFill>
              <a:srgbClr val="FFFFFF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pPr/>
            <a:r>
              <a:t>Scope: intefacility and primary missions; organizational, clinica, and logistical aspects</a:t>
            </a:r>
          </a:p>
        </p:txBody>
      </p:sp>
      <p:sp>
        <p:nvSpPr>
          <p:cNvPr id="230" name="OUTCOME: evidence to inform future research, models of care and consensus/guidelines"/>
          <p:cNvSpPr txBox="1"/>
          <p:nvPr/>
        </p:nvSpPr>
        <p:spPr>
          <a:xfrm>
            <a:off x="2270128" y="2173090"/>
            <a:ext cx="9847298" cy="383541"/>
          </a:xfrm>
          <a:prstGeom prst="rect">
            <a:avLst/>
          </a:prstGeom>
          <a:gradFill>
            <a:gsLst>
              <a:gs pos="0">
                <a:schemeClr val="accent4">
                  <a:hueOff val="533263"/>
                  <a:satOff val="-5047"/>
                  <a:lumOff val="33550"/>
                </a:schemeClr>
              </a:gs>
              <a:gs pos="50000">
                <a:srgbClr val="8DC4EB"/>
              </a:gs>
              <a:gs pos="100000">
                <a:schemeClr val="accent4">
                  <a:hueOff val="458478"/>
                  <a:satOff val="-9930"/>
                  <a:lumOff val="25355"/>
                </a:schemeClr>
              </a:gs>
            </a:gsLst>
            <a:lin ang="5400000"/>
          </a:gradFill>
          <a:ln w="12700">
            <a:solidFill>
              <a:schemeClr val="accent4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pPr/>
            <a:r>
              <a:t>OUTCOME: evidence to inform future research, models of care and consensus/guidelines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5" grpId="3"/>
      <p:bldP build="whole" bldLvl="1" animBg="1" rev="0" advAuto="0" spid="226" grpId="2"/>
      <p:bldP build="whole" bldLvl="1" animBg="1" rev="0" advAuto="0" spid="227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urvey Domains: what we’ll ask?"/>
          <p:cNvSpPr txBox="1"/>
          <p:nvPr/>
        </p:nvSpPr>
        <p:spPr>
          <a:xfrm>
            <a:off x="3714004" y="3310254"/>
            <a:ext cx="4763993" cy="491491"/>
          </a:xfrm>
          <a:prstGeom prst="rect">
            <a:avLst/>
          </a:prstGeom>
          <a:solidFill>
            <a:schemeClr val="accent1"/>
          </a:solidFill>
          <a:ln w="19050">
            <a:solidFill>
              <a:srgbClr val="092937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500">
                <a:solidFill>
                  <a:srgbClr val="FFFFFF"/>
                </a:solidFill>
              </a:defRPr>
            </a:lvl1pPr>
          </a:lstStyle>
          <a:p>
            <a:pPr/>
            <a:r>
              <a:t>Survey Domains: what we’ll ask?</a:t>
            </a:r>
          </a:p>
        </p:txBody>
      </p:sp>
      <p:sp>
        <p:nvSpPr>
          <p:cNvPr id="233" name="Activation &amp; Dispatch (site configuration, indications, contraindications, governance, weather/ETAs)"/>
          <p:cNvSpPr txBox="1"/>
          <p:nvPr/>
        </p:nvSpPr>
        <p:spPr>
          <a:xfrm>
            <a:off x="601837" y="1236980"/>
            <a:ext cx="2652227" cy="178689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/>
            <a:r>
              <a:rPr b="1"/>
              <a:t>Activation &amp; Dispatch</a:t>
            </a:r>
            <a:r>
              <a:t> (site configuration, indications, contraindications, governance, weather/ETAs)</a:t>
            </a:r>
          </a:p>
        </p:txBody>
      </p:sp>
      <p:sp>
        <p:nvSpPr>
          <p:cNvPr id="234" name="Crew &amp; Training…"/>
          <p:cNvSpPr txBox="1"/>
          <p:nvPr/>
        </p:nvSpPr>
        <p:spPr>
          <a:xfrm>
            <a:off x="4869037" y="373380"/>
            <a:ext cx="2652227" cy="150749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/>
            <a:r>
              <a:rPr b="1"/>
              <a:t>Crew &amp; Training</a:t>
            </a:r>
            <a:r>
              <a:t> </a:t>
            </a:r>
          </a:p>
          <a:p>
            <a:pPr algn="ctr"/>
            <a:r>
              <a:t>(Configuration, case mix, OB/GYN input, neonatal capability, simulation, certifications)</a:t>
            </a:r>
          </a:p>
        </p:txBody>
      </p:sp>
      <p:sp>
        <p:nvSpPr>
          <p:cNvPr id="235" name="Equipment…"/>
          <p:cNvSpPr txBox="1"/>
          <p:nvPr/>
        </p:nvSpPr>
        <p:spPr>
          <a:xfrm>
            <a:off x="8907637" y="1376680"/>
            <a:ext cx="2652227" cy="150749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/>
            <a:r>
              <a:rPr b="1"/>
              <a:t>Equipment</a:t>
            </a:r>
            <a:endParaRPr b="1"/>
          </a:p>
          <a:p>
            <a:pPr algn="ctr"/>
            <a:r>
              <a:t>(Delivery kits, meds incl. tocolytics/oxytocics, blood, REBOA, ResusHys kit)</a:t>
            </a:r>
          </a:p>
        </p:txBody>
      </p:sp>
      <p:sp>
        <p:nvSpPr>
          <p:cNvPr id="236" name="Clinical Protocols (analgesia, hemorrhage, preterm labor, seizure, complications)"/>
          <p:cNvSpPr txBox="1"/>
          <p:nvPr/>
        </p:nvSpPr>
        <p:spPr>
          <a:xfrm>
            <a:off x="1871837" y="4716779"/>
            <a:ext cx="2652227" cy="122809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/>
            <a:r>
              <a:rPr b="1"/>
              <a:t>Clinical Protocols </a:t>
            </a:r>
            <a:r>
              <a:t>(analgesia, hemorrhage, preterm labor, seizure, complications)</a:t>
            </a:r>
          </a:p>
        </p:txBody>
      </p:sp>
      <p:sp>
        <p:nvSpPr>
          <p:cNvPr id="237" name="Safety &amp; Logistics (airframe constraints, hoist/winch, win-win alternatives)"/>
          <p:cNvSpPr txBox="1"/>
          <p:nvPr/>
        </p:nvSpPr>
        <p:spPr>
          <a:xfrm>
            <a:off x="7688437" y="4716779"/>
            <a:ext cx="2652227" cy="122809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/>
            <a:r>
              <a:rPr b="1"/>
              <a:t>Safety &amp; Logistics</a:t>
            </a:r>
            <a:r>
              <a:t> (airframe constraints, hoist/winch, win-win alternatives)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Segnaposto contenuto 3" descr="Segnaposto contenuto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747" y="2397534"/>
            <a:ext cx="12158507" cy="4412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magine 4" descr="Immagin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61653" y="1510"/>
            <a:ext cx="4233411" cy="28278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imeline &amp; milestones"/>
          <p:cNvSpPr txBox="1"/>
          <p:nvPr/>
        </p:nvSpPr>
        <p:spPr>
          <a:xfrm>
            <a:off x="2066671" y="411480"/>
            <a:ext cx="8058659" cy="967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lnSpc>
                <a:spcPct val="90000"/>
              </a:lnSpc>
              <a:defRPr sz="6000"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timeline &amp; milestones</a:t>
            </a:r>
          </a:p>
        </p:txBody>
      </p:sp>
      <p:sp>
        <p:nvSpPr>
          <p:cNvPr id="243" name="NETWORK…"/>
          <p:cNvSpPr txBox="1"/>
          <p:nvPr/>
        </p:nvSpPr>
        <p:spPr>
          <a:xfrm>
            <a:off x="766937" y="1605279"/>
            <a:ext cx="2034603" cy="662941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t>NETWORK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SETUP</a:t>
            </a:r>
          </a:p>
        </p:txBody>
      </p:sp>
      <p:sp>
        <p:nvSpPr>
          <p:cNvPr id="244" name="DATA COLLECTION"/>
          <p:cNvSpPr txBox="1"/>
          <p:nvPr/>
        </p:nvSpPr>
        <p:spPr>
          <a:xfrm>
            <a:off x="3478498" y="3097529"/>
            <a:ext cx="2034603" cy="662941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DATA COLLECTION</a:t>
            </a:r>
          </a:p>
        </p:txBody>
      </p:sp>
      <p:sp>
        <p:nvSpPr>
          <p:cNvPr id="245" name="ANALYSIS"/>
          <p:cNvSpPr txBox="1"/>
          <p:nvPr/>
        </p:nvSpPr>
        <p:spPr>
          <a:xfrm>
            <a:off x="6418437" y="4716779"/>
            <a:ext cx="2034603" cy="383541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ANALYSIS</a:t>
            </a:r>
          </a:p>
        </p:txBody>
      </p:sp>
      <p:sp>
        <p:nvSpPr>
          <p:cNvPr id="246" name="MANUSCRIPT SUBMISSION"/>
          <p:cNvSpPr txBox="1"/>
          <p:nvPr/>
        </p:nvSpPr>
        <p:spPr>
          <a:xfrm>
            <a:off x="9479137" y="5770879"/>
            <a:ext cx="2034603" cy="662941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MANUSCRIPT SUBMISSION</a:t>
            </a:r>
          </a:p>
        </p:txBody>
      </p:sp>
      <p:cxnSp>
        <p:nvCxnSpPr>
          <p:cNvPr id="247" name="Linea di collegamento"/>
          <p:cNvCxnSpPr>
            <a:stCxn id="243" idx="0"/>
            <a:endCxn id="244" idx="0"/>
          </p:cNvCxnSpPr>
          <p:nvPr/>
        </p:nvCxnSpPr>
        <p:spPr>
          <a:xfrm>
            <a:off x="1784238" y="1936749"/>
            <a:ext cx="2711562" cy="1492251"/>
          </a:xfrm>
          <a:prstGeom prst="straightConnector1">
            <a:avLst/>
          </a:prstGeom>
          <a:ln w="19050">
            <a:solidFill>
              <a:schemeClr val="accent1"/>
            </a:solidFill>
            <a:miter/>
          </a:ln>
        </p:spPr>
      </p:cxnSp>
      <p:cxnSp>
        <p:nvCxnSpPr>
          <p:cNvPr id="248" name="Linea di collegamento"/>
          <p:cNvCxnSpPr>
            <a:stCxn id="245" idx="0"/>
            <a:endCxn id="244" idx="0"/>
          </p:cNvCxnSpPr>
          <p:nvPr/>
        </p:nvCxnSpPr>
        <p:spPr>
          <a:xfrm flipH="1" flipV="1">
            <a:off x="4495799" y="3428999"/>
            <a:ext cx="2939940" cy="1479551"/>
          </a:xfrm>
          <a:prstGeom prst="straightConnector1">
            <a:avLst/>
          </a:prstGeom>
          <a:ln w="19050">
            <a:solidFill>
              <a:schemeClr val="accent1"/>
            </a:solidFill>
            <a:miter/>
          </a:ln>
        </p:spPr>
      </p:cxnSp>
      <p:cxnSp>
        <p:nvCxnSpPr>
          <p:cNvPr id="249" name="Linea di collegamento"/>
          <p:cNvCxnSpPr>
            <a:stCxn id="246" idx="0"/>
            <a:endCxn id="245" idx="0"/>
          </p:cNvCxnSpPr>
          <p:nvPr/>
        </p:nvCxnSpPr>
        <p:spPr>
          <a:xfrm flipH="1" flipV="1">
            <a:off x="7435738" y="4908549"/>
            <a:ext cx="3060701" cy="1193801"/>
          </a:xfrm>
          <a:prstGeom prst="straightConnector1">
            <a:avLst/>
          </a:prstGeom>
          <a:ln w="19050">
            <a:solidFill>
              <a:schemeClr val="accent1"/>
            </a:solidFill>
            <a:miter/>
          </a:ln>
        </p:spPr>
      </p:cxnSp>
      <p:sp>
        <p:nvSpPr>
          <p:cNvPr id="250" name="NOV 25 - JAN 26"/>
          <p:cNvSpPr txBox="1"/>
          <p:nvPr/>
        </p:nvSpPr>
        <p:spPr>
          <a:xfrm>
            <a:off x="3389189" y="1751329"/>
            <a:ext cx="1870098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/>
            <a:r>
              <a:t>NOV 25 - JAN 26</a:t>
            </a:r>
          </a:p>
        </p:txBody>
      </p:sp>
      <p:sp>
        <p:nvSpPr>
          <p:cNvPr id="251" name="JAN 26 - JUN 26"/>
          <p:cNvSpPr txBox="1"/>
          <p:nvPr/>
        </p:nvSpPr>
        <p:spPr>
          <a:xfrm>
            <a:off x="5694351" y="3243579"/>
            <a:ext cx="1819199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/>
            <a:r>
              <a:t>JAN 26 - JUN 26</a:t>
            </a:r>
          </a:p>
        </p:txBody>
      </p:sp>
      <p:sp>
        <p:nvSpPr>
          <p:cNvPr id="252" name="JUN 26 - SEP 26"/>
          <p:cNvSpPr txBox="1"/>
          <p:nvPr/>
        </p:nvSpPr>
        <p:spPr>
          <a:xfrm>
            <a:off x="8831251" y="4723129"/>
            <a:ext cx="184074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/>
            <a:r>
              <a:t>JUN 26 - SEP 26</a:t>
            </a:r>
          </a:p>
        </p:txBody>
      </p:sp>
      <p:sp>
        <p:nvSpPr>
          <p:cNvPr id="253" name="OCT 26 - DEC 26"/>
          <p:cNvSpPr txBox="1"/>
          <p:nvPr/>
        </p:nvSpPr>
        <p:spPr>
          <a:xfrm>
            <a:off x="7429768" y="6342379"/>
            <a:ext cx="190403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/>
            <a:r>
              <a:t>OCT 26 - DEC 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Immagine 5" descr="Immagine 5"/>
          <p:cNvPicPr>
            <a:picLocks noChangeAspect="1"/>
          </p:cNvPicPr>
          <p:nvPr/>
        </p:nvPicPr>
        <p:blipFill>
          <a:blip r:embed="rId2">
            <a:alphaModFix amt="38275"/>
            <a:extLst/>
          </a:blip>
          <a:srcRect l="9084" t="2452" r="5176" b="1"/>
          <a:stretch>
            <a:fillRect/>
          </a:stretch>
        </p:blipFill>
        <p:spPr>
          <a:xfrm>
            <a:off x="1990319" y="-9"/>
            <a:ext cx="9030098" cy="6857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fill="norm" stroke="1" extrusionOk="0">
                <a:moveTo>
                  <a:pt x="2496" y="0"/>
                </a:moveTo>
                <a:cubicBezTo>
                  <a:pt x="2232" y="-2"/>
                  <a:pt x="1775" y="32"/>
                  <a:pt x="1601" y="73"/>
                </a:cubicBezTo>
                <a:cubicBezTo>
                  <a:pt x="1527" y="91"/>
                  <a:pt x="1399" y="105"/>
                  <a:pt x="1315" y="105"/>
                </a:cubicBezTo>
                <a:cubicBezTo>
                  <a:pt x="1156" y="105"/>
                  <a:pt x="1033" y="184"/>
                  <a:pt x="1033" y="285"/>
                </a:cubicBezTo>
                <a:cubicBezTo>
                  <a:pt x="1033" y="333"/>
                  <a:pt x="1107" y="521"/>
                  <a:pt x="1183" y="661"/>
                </a:cubicBezTo>
                <a:cubicBezTo>
                  <a:pt x="1208" y="708"/>
                  <a:pt x="1229" y="763"/>
                  <a:pt x="1229" y="782"/>
                </a:cubicBezTo>
                <a:cubicBezTo>
                  <a:pt x="1229" y="802"/>
                  <a:pt x="1238" y="818"/>
                  <a:pt x="1248" y="818"/>
                </a:cubicBezTo>
                <a:cubicBezTo>
                  <a:pt x="1259" y="818"/>
                  <a:pt x="1286" y="873"/>
                  <a:pt x="1309" y="940"/>
                </a:cubicBezTo>
                <a:cubicBezTo>
                  <a:pt x="1349" y="1054"/>
                  <a:pt x="1399" y="1170"/>
                  <a:pt x="1542" y="1482"/>
                </a:cubicBezTo>
                <a:cubicBezTo>
                  <a:pt x="1574" y="1553"/>
                  <a:pt x="1607" y="1638"/>
                  <a:pt x="1615" y="1670"/>
                </a:cubicBezTo>
                <a:cubicBezTo>
                  <a:pt x="1623" y="1701"/>
                  <a:pt x="1639" y="1726"/>
                  <a:pt x="1651" y="1726"/>
                </a:cubicBezTo>
                <a:cubicBezTo>
                  <a:pt x="1663" y="1726"/>
                  <a:pt x="1673" y="1754"/>
                  <a:pt x="1673" y="1788"/>
                </a:cubicBezTo>
                <a:cubicBezTo>
                  <a:pt x="1673" y="1823"/>
                  <a:pt x="1684" y="1861"/>
                  <a:pt x="1697" y="1872"/>
                </a:cubicBezTo>
                <a:cubicBezTo>
                  <a:pt x="1729" y="1898"/>
                  <a:pt x="1729" y="2129"/>
                  <a:pt x="1697" y="2212"/>
                </a:cubicBezTo>
                <a:cubicBezTo>
                  <a:pt x="1684" y="2247"/>
                  <a:pt x="1662" y="2305"/>
                  <a:pt x="1648" y="2341"/>
                </a:cubicBezTo>
                <a:cubicBezTo>
                  <a:pt x="1634" y="2376"/>
                  <a:pt x="1623" y="2428"/>
                  <a:pt x="1623" y="2455"/>
                </a:cubicBezTo>
                <a:cubicBezTo>
                  <a:pt x="1623" y="2482"/>
                  <a:pt x="1613" y="2503"/>
                  <a:pt x="1602" y="2503"/>
                </a:cubicBezTo>
                <a:cubicBezTo>
                  <a:pt x="1590" y="2503"/>
                  <a:pt x="1551" y="2581"/>
                  <a:pt x="1515" y="2675"/>
                </a:cubicBezTo>
                <a:cubicBezTo>
                  <a:pt x="1340" y="3133"/>
                  <a:pt x="1279" y="3231"/>
                  <a:pt x="1146" y="3263"/>
                </a:cubicBezTo>
                <a:cubicBezTo>
                  <a:pt x="1032" y="3291"/>
                  <a:pt x="769" y="3430"/>
                  <a:pt x="731" y="3482"/>
                </a:cubicBezTo>
                <a:cubicBezTo>
                  <a:pt x="714" y="3506"/>
                  <a:pt x="675" y="3571"/>
                  <a:pt x="645" y="3627"/>
                </a:cubicBezTo>
                <a:cubicBezTo>
                  <a:pt x="572" y="3763"/>
                  <a:pt x="569" y="4039"/>
                  <a:pt x="639" y="4157"/>
                </a:cubicBezTo>
                <a:cubicBezTo>
                  <a:pt x="665" y="4202"/>
                  <a:pt x="687" y="4250"/>
                  <a:pt x="687" y="4265"/>
                </a:cubicBezTo>
                <a:cubicBezTo>
                  <a:pt x="688" y="4279"/>
                  <a:pt x="709" y="4318"/>
                  <a:pt x="733" y="4352"/>
                </a:cubicBezTo>
                <a:cubicBezTo>
                  <a:pt x="783" y="4424"/>
                  <a:pt x="885" y="4666"/>
                  <a:pt x="885" y="4715"/>
                </a:cubicBezTo>
                <a:cubicBezTo>
                  <a:pt x="885" y="4732"/>
                  <a:pt x="841" y="4813"/>
                  <a:pt x="787" y="4895"/>
                </a:cubicBezTo>
                <a:cubicBezTo>
                  <a:pt x="701" y="5023"/>
                  <a:pt x="688" y="5061"/>
                  <a:pt x="688" y="5200"/>
                </a:cubicBezTo>
                <a:cubicBezTo>
                  <a:pt x="688" y="5286"/>
                  <a:pt x="701" y="5385"/>
                  <a:pt x="717" y="5418"/>
                </a:cubicBezTo>
                <a:cubicBezTo>
                  <a:pt x="741" y="5470"/>
                  <a:pt x="733" y="5495"/>
                  <a:pt x="652" y="5588"/>
                </a:cubicBezTo>
                <a:cubicBezTo>
                  <a:pt x="601" y="5648"/>
                  <a:pt x="534" y="5719"/>
                  <a:pt x="504" y="5746"/>
                </a:cubicBezTo>
                <a:cubicBezTo>
                  <a:pt x="474" y="5773"/>
                  <a:pt x="389" y="5881"/>
                  <a:pt x="316" y="5988"/>
                </a:cubicBezTo>
                <a:cubicBezTo>
                  <a:pt x="243" y="6095"/>
                  <a:pt x="177" y="6191"/>
                  <a:pt x="168" y="6200"/>
                </a:cubicBezTo>
                <a:cubicBezTo>
                  <a:pt x="125" y="6244"/>
                  <a:pt x="48" y="6473"/>
                  <a:pt x="48" y="6556"/>
                </a:cubicBezTo>
                <a:cubicBezTo>
                  <a:pt x="48" y="6608"/>
                  <a:pt x="37" y="6658"/>
                  <a:pt x="24" y="6669"/>
                </a:cubicBezTo>
                <a:cubicBezTo>
                  <a:pt x="8" y="6683"/>
                  <a:pt x="0" y="6814"/>
                  <a:pt x="0" y="6946"/>
                </a:cubicBezTo>
                <a:cubicBezTo>
                  <a:pt x="0" y="7077"/>
                  <a:pt x="8" y="7208"/>
                  <a:pt x="24" y="7221"/>
                </a:cubicBezTo>
                <a:cubicBezTo>
                  <a:pt x="37" y="7232"/>
                  <a:pt x="48" y="7329"/>
                  <a:pt x="48" y="7436"/>
                </a:cubicBezTo>
                <a:cubicBezTo>
                  <a:pt x="48" y="7543"/>
                  <a:pt x="61" y="7662"/>
                  <a:pt x="77" y="7701"/>
                </a:cubicBezTo>
                <a:cubicBezTo>
                  <a:pt x="104" y="7768"/>
                  <a:pt x="302" y="8094"/>
                  <a:pt x="465" y="8339"/>
                </a:cubicBezTo>
                <a:cubicBezTo>
                  <a:pt x="507" y="8402"/>
                  <a:pt x="541" y="8467"/>
                  <a:pt x="541" y="8484"/>
                </a:cubicBezTo>
                <a:cubicBezTo>
                  <a:pt x="541" y="8502"/>
                  <a:pt x="563" y="8554"/>
                  <a:pt x="590" y="8598"/>
                </a:cubicBezTo>
                <a:cubicBezTo>
                  <a:pt x="659" y="8715"/>
                  <a:pt x="651" y="8766"/>
                  <a:pt x="539" y="8933"/>
                </a:cubicBezTo>
                <a:cubicBezTo>
                  <a:pt x="424" y="9105"/>
                  <a:pt x="246" y="9544"/>
                  <a:pt x="246" y="9654"/>
                </a:cubicBezTo>
                <a:cubicBezTo>
                  <a:pt x="246" y="9696"/>
                  <a:pt x="235" y="9738"/>
                  <a:pt x="221" y="9749"/>
                </a:cubicBezTo>
                <a:cubicBezTo>
                  <a:pt x="208" y="9760"/>
                  <a:pt x="197" y="9834"/>
                  <a:pt x="197" y="9912"/>
                </a:cubicBezTo>
                <a:cubicBezTo>
                  <a:pt x="197" y="9990"/>
                  <a:pt x="185" y="10062"/>
                  <a:pt x="172" y="10073"/>
                </a:cubicBezTo>
                <a:cubicBezTo>
                  <a:pt x="158" y="10084"/>
                  <a:pt x="147" y="10194"/>
                  <a:pt x="147" y="10317"/>
                </a:cubicBezTo>
                <a:cubicBezTo>
                  <a:pt x="147" y="10440"/>
                  <a:pt x="158" y="10548"/>
                  <a:pt x="172" y="10559"/>
                </a:cubicBezTo>
                <a:cubicBezTo>
                  <a:pt x="206" y="10587"/>
                  <a:pt x="202" y="10857"/>
                  <a:pt x="166" y="10988"/>
                </a:cubicBezTo>
                <a:cubicBezTo>
                  <a:pt x="143" y="11074"/>
                  <a:pt x="143" y="11111"/>
                  <a:pt x="166" y="11161"/>
                </a:cubicBezTo>
                <a:cubicBezTo>
                  <a:pt x="183" y="11195"/>
                  <a:pt x="197" y="11303"/>
                  <a:pt x="197" y="11401"/>
                </a:cubicBezTo>
                <a:cubicBezTo>
                  <a:pt x="197" y="11498"/>
                  <a:pt x="208" y="11586"/>
                  <a:pt x="221" y="11597"/>
                </a:cubicBezTo>
                <a:cubicBezTo>
                  <a:pt x="235" y="11608"/>
                  <a:pt x="246" y="11760"/>
                  <a:pt x="246" y="11938"/>
                </a:cubicBezTo>
                <a:cubicBezTo>
                  <a:pt x="246" y="12117"/>
                  <a:pt x="257" y="12267"/>
                  <a:pt x="271" y="12278"/>
                </a:cubicBezTo>
                <a:cubicBezTo>
                  <a:pt x="284" y="12289"/>
                  <a:pt x="294" y="12334"/>
                  <a:pt x="294" y="12378"/>
                </a:cubicBezTo>
                <a:cubicBezTo>
                  <a:pt x="294" y="12460"/>
                  <a:pt x="327" y="12554"/>
                  <a:pt x="395" y="12667"/>
                </a:cubicBezTo>
                <a:cubicBezTo>
                  <a:pt x="416" y="12703"/>
                  <a:pt x="463" y="12798"/>
                  <a:pt x="497" y="12878"/>
                </a:cubicBezTo>
                <a:cubicBezTo>
                  <a:pt x="550" y="13001"/>
                  <a:pt x="688" y="13244"/>
                  <a:pt x="850" y="13502"/>
                </a:cubicBezTo>
                <a:cubicBezTo>
                  <a:pt x="870" y="13535"/>
                  <a:pt x="885" y="13627"/>
                  <a:pt x="885" y="13718"/>
                </a:cubicBezTo>
                <a:cubicBezTo>
                  <a:pt x="885" y="13933"/>
                  <a:pt x="900" y="13973"/>
                  <a:pt x="1012" y="14048"/>
                </a:cubicBezTo>
                <a:cubicBezTo>
                  <a:pt x="1065" y="14084"/>
                  <a:pt x="1115" y="14138"/>
                  <a:pt x="1122" y="14168"/>
                </a:cubicBezTo>
                <a:cubicBezTo>
                  <a:pt x="1129" y="14199"/>
                  <a:pt x="1157" y="14282"/>
                  <a:pt x="1184" y="14354"/>
                </a:cubicBezTo>
                <a:cubicBezTo>
                  <a:pt x="1227" y="14472"/>
                  <a:pt x="1231" y="14537"/>
                  <a:pt x="1221" y="14987"/>
                </a:cubicBezTo>
                <a:cubicBezTo>
                  <a:pt x="1209" y="15518"/>
                  <a:pt x="1189" y="15752"/>
                  <a:pt x="1153" y="15782"/>
                </a:cubicBezTo>
                <a:cubicBezTo>
                  <a:pt x="1141" y="15792"/>
                  <a:pt x="1132" y="15966"/>
                  <a:pt x="1132" y="16169"/>
                </a:cubicBezTo>
                <a:lnTo>
                  <a:pt x="1132" y="16538"/>
                </a:lnTo>
                <a:lnTo>
                  <a:pt x="1229" y="16671"/>
                </a:lnTo>
                <a:cubicBezTo>
                  <a:pt x="1284" y="16743"/>
                  <a:pt x="1328" y="16817"/>
                  <a:pt x="1328" y="16834"/>
                </a:cubicBezTo>
                <a:cubicBezTo>
                  <a:pt x="1328" y="16852"/>
                  <a:pt x="1341" y="16898"/>
                  <a:pt x="1357" y="16938"/>
                </a:cubicBezTo>
                <a:cubicBezTo>
                  <a:pt x="1420" y="17098"/>
                  <a:pt x="1427" y="17127"/>
                  <a:pt x="1427" y="17222"/>
                </a:cubicBezTo>
                <a:cubicBezTo>
                  <a:pt x="1427" y="17276"/>
                  <a:pt x="1437" y="17346"/>
                  <a:pt x="1449" y="17377"/>
                </a:cubicBezTo>
                <a:cubicBezTo>
                  <a:pt x="1461" y="17408"/>
                  <a:pt x="1483" y="17468"/>
                  <a:pt x="1498" y="17513"/>
                </a:cubicBezTo>
                <a:cubicBezTo>
                  <a:pt x="1556" y="17680"/>
                  <a:pt x="1735" y="18093"/>
                  <a:pt x="1783" y="18167"/>
                </a:cubicBezTo>
                <a:cubicBezTo>
                  <a:pt x="1810" y="18209"/>
                  <a:pt x="1874" y="18284"/>
                  <a:pt x="1924" y="18334"/>
                </a:cubicBezTo>
                <a:cubicBezTo>
                  <a:pt x="2011" y="18420"/>
                  <a:pt x="2016" y="18435"/>
                  <a:pt x="2016" y="18602"/>
                </a:cubicBezTo>
                <a:cubicBezTo>
                  <a:pt x="2016" y="18699"/>
                  <a:pt x="2026" y="18805"/>
                  <a:pt x="2037" y="18836"/>
                </a:cubicBezTo>
                <a:cubicBezTo>
                  <a:pt x="2049" y="18867"/>
                  <a:pt x="2071" y="18924"/>
                  <a:pt x="2087" y="18964"/>
                </a:cubicBezTo>
                <a:cubicBezTo>
                  <a:pt x="2102" y="19004"/>
                  <a:pt x="2115" y="19086"/>
                  <a:pt x="2115" y="19148"/>
                </a:cubicBezTo>
                <a:cubicBezTo>
                  <a:pt x="2115" y="19210"/>
                  <a:pt x="2126" y="19270"/>
                  <a:pt x="2140" y="19281"/>
                </a:cubicBezTo>
                <a:cubicBezTo>
                  <a:pt x="2153" y="19292"/>
                  <a:pt x="2164" y="19350"/>
                  <a:pt x="2164" y="19411"/>
                </a:cubicBezTo>
                <a:cubicBezTo>
                  <a:pt x="2164" y="19471"/>
                  <a:pt x="2176" y="19528"/>
                  <a:pt x="2189" y="19539"/>
                </a:cubicBezTo>
                <a:cubicBezTo>
                  <a:pt x="2203" y="19550"/>
                  <a:pt x="2214" y="19594"/>
                  <a:pt x="2214" y="19637"/>
                </a:cubicBezTo>
                <a:cubicBezTo>
                  <a:pt x="2214" y="19679"/>
                  <a:pt x="2225" y="19723"/>
                  <a:pt x="2239" y="19734"/>
                </a:cubicBezTo>
                <a:cubicBezTo>
                  <a:pt x="2252" y="19745"/>
                  <a:pt x="2263" y="19825"/>
                  <a:pt x="2263" y="19912"/>
                </a:cubicBezTo>
                <a:cubicBezTo>
                  <a:pt x="2263" y="20126"/>
                  <a:pt x="2274" y="20154"/>
                  <a:pt x="2410" y="20269"/>
                </a:cubicBezTo>
                <a:cubicBezTo>
                  <a:pt x="2508" y="20352"/>
                  <a:pt x="2577" y="20377"/>
                  <a:pt x="2808" y="20419"/>
                </a:cubicBezTo>
                <a:cubicBezTo>
                  <a:pt x="3188" y="20488"/>
                  <a:pt x="3462" y="20507"/>
                  <a:pt x="3580" y="20472"/>
                </a:cubicBezTo>
                <a:cubicBezTo>
                  <a:pt x="3726" y="20428"/>
                  <a:pt x="3788" y="20475"/>
                  <a:pt x="3788" y="20629"/>
                </a:cubicBezTo>
                <a:cubicBezTo>
                  <a:pt x="3788" y="20697"/>
                  <a:pt x="3799" y="20761"/>
                  <a:pt x="3812" y="20772"/>
                </a:cubicBezTo>
                <a:cubicBezTo>
                  <a:pt x="3826" y="20783"/>
                  <a:pt x="3837" y="20863"/>
                  <a:pt x="3837" y="20951"/>
                </a:cubicBezTo>
                <a:cubicBezTo>
                  <a:pt x="3837" y="21038"/>
                  <a:pt x="3848" y="21117"/>
                  <a:pt x="3862" y="21128"/>
                </a:cubicBezTo>
                <a:cubicBezTo>
                  <a:pt x="3875" y="21139"/>
                  <a:pt x="3887" y="21249"/>
                  <a:pt x="3887" y="21373"/>
                </a:cubicBezTo>
                <a:lnTo>
                  <a:pt x="3887" y="21598"/>
                </a:lnTo>
                <a:lnTo>
                  <a:pt x="4057" y="21598"/>
                </a:lnTo>
                <a:lnTo>
                  <a:pt x="5086" y="21590"/>
                </a:lnTo>
                <a:lnTo>
                  <a:pt x="6285" y="21582"/>
                </a:lnTo>
                <a:lnTo>
                  <a:pt x="6292" y="21327"/>
                </a:lnTo>
                <a:cubicBezTo>
                  <a:pt x="6298" y="21124"/>
                  <a:pt x="6290" y="21042"/>
                  <a:pt x="6250" y="20932"/>
                </a:cubicBezTo>
                <a:cubicBezTo>
                  <a:pt x="6223" y="20855"/>
                  <a:pt x="6189" y="20783"/>
                  <a:pt x="6175" y="20772"/>
                </a:cubicBezTo>
                <a:cubicBezTo>
                  <a:pt x="6161" y="20760"/>
                  <a:pt x="6150" y="20657"/>
                  <a:pt x="6150" y="20543"/>
                </a:cubicBezTo>
                <a:lnTo>
                  <a:pt x="6150" y="20336"/>
                </a:lnTo>
                <a:lnTo>
                  <a:pt x="6279" y="20202"/>
                </a:lnTo>
                <a:cubicBezTo>
                  <a:pt x="6350" y="20128"/>
                  <a:pt x="6420" y="20043"/>
                  <a:pt x="6435" y="20014"/>
                </a:cubicBezTo>
                <a:cubicBezTo>
                  <a:pt x="6477" y="19936"/>
                  <a:pt x="6433" y="19291"/>
                  <a:pt x="6373" y="19086"/>
                </a:cubicBezTo>
                <a:cubicBezTo>
                  <a:pt x="6329" y="18936"/>
                  <a:pt x="6302" y="18811"/>
                  <a:pt x="6315" y="18811"/>
                </a:cubicBezTo>
                <a:cubicBezTo>
                  <a:pt x="6340" y="18811"/>
                  <a:pt x="6426" y="18957"/>
                  <a:pt x="6498" y="19124"/>
                </a:cubicBezTo>
                <a:cubicBezTo>
                  <a:pt x="6538" y="19216"/>
                  <a:pt x="6587" y="19309"/>
                  <a:pt x="6606" y="19331"/>
                </a:cubicBezTo>
                <a:cubicBezTo>
                  <a:pt x="6626" y="19352"/>
                  <a:pt x="6642" y="19389"/>
                  <a:pt x="6642" y="19413"/>
                </a:cubicBezTo>
                <a:cubicBezTo>
                  <a:pt x="6642" y="19458"/>
                  <a:pt x="6728" y="19678"/>
                  <a:pt x="6766" y="19731"/>
                </a:cubicBezTo>
                <a:cubicBezTo>
                  <a:pt x="6777" y="19747"/>
                  <a:pt x="6781" y="19802"/>
                  <a:pt x="6773" y="19852"/>
                </a:cubicBezTo>
                <a:cubicBezTo>
                  <a:pt x="6749" y="20015"/>
                  <a:pt x="6781" y="20102"/>
                  <a:pt x="6875" y="20126"/>
                </a:cubicBezTo>
                <a:cubicBezTo>
                  <a:pt x="7051" y="20169"/>
                  <a:pt x="7070" y="20386"/>
                  <a:pt x="6903" y="20451"/>
                </a:cubicBezTo>
                <a:cubicBezTo>
                  <a:pt x="6850" y="20471"/>
                  <a:pt x="6824" y="20503"/>
                  <a:pt x="6818" y="20556"/>
                </a:cubicBezTo>
                <a:cubicBezTo>
                  <a:pt x="6810" y="20633"/>
                  <a:pt x="6875" y="20756"/>
                  <a:pt x="6923" y="20756"/>
                </a:cubicBezTo>
                <a:cubicBezTo>
                  <a:pt x="6984" y="20756"/>
                  <a:pt x="7138" y="20927"/>
                  <a:pt x="7178" y="21039"/>
                </a:cubicBezTo>
                <a:cubicBezTo>
                  <a:pt x="7201" y="21105"/>
                  <a:pt x="7259" y="21191"/>
                  <a:pt x="7306" y="21232"/>
                </a:cubicBezTo>
                <a:cubicBezTo>
                  <a:pt x="7417" y="21327"/>
                  <a:pt x="7424" y="21333"/>
                  <a:pt x="7547" y="21477"/>
                </a:cubicBezTo>
                <a:lnTo>
                  <a:pt x="7651" y="21598"/>
                </a:lnTo>
                <a:lnTo>
                  <a:pt x="11594" y="21598"/>
                </a:lnTo>
                <a:cubicBezTo>
                  <a:pt x="14629" y="21598"/>
                  <a:pt x="15545" y="21589"/>
                  <a:pt x="15568" y="21559"/>
                </a:cubicBezTo>
                <a:cubicBezTo>
                  <a:pt x="15584" y="21538"/>
                  <a:pt x="15597" y="21444"/>
                  <a:pt x="15597" y="21351"/>
                </a:cubicBezTo>
                <a:cubicBezTo>
                  <a:pt x="15597" y="21257"/>
                  <a:pt x="15609" y="21172"/>
                  <a:pt x="15622" y="21161"/>
                </a:cubicBezTo>
                <a:cubicBezTo>
                  <a:pt x="15636" y="21149"/>
                  <a:pt x="15647" y="21106"/>
                  <a:pt x="15647" y="21064"/>
                </a:cubicBezTo>
                <a:cubicBezTo>
                  <a:pt x="15647" y="21015"/>
                  <a:pt x="15680" y="20951"/>
                  <a:pt x="15739" y="20887"/>
                </a:cubicBezTo>
                <a:cubicBezTo>
                  <a:pt x="15837" y="20780"/>
                  <a:pt x="15935" y="20734"/>
                  <a:pt x="16129" y="20704"/>
                </a:cubicBezTo>
                <a:cubicBezTo>
                  <a:pt x="16195" y="20694"/>
                  <a:pt x="16273" y="20680"/>
                  <a:pt x="16301" y="20673"/>
                </a:cubicBezTo>
                <a:cubicBezTo>
                  <a:pt x="16370" y="20655"/>
                  <a:pt x="16483" y="20502"/>
                  <a:pt x="16483" y="20426"/>
                </a:cubicBezTo>
                <a:cubicBezTo>
                  <a:pt x="16483" y="20392"/>
                  <a:pt x="16505" y="20333"/>
                  <a:pt x="16532" y="20294"/>
                </a:cubicBezTo>
                <a:cubicBezTo>
                  <a:pt x="16560" y="20256"/>
                  <a:pt x="16581" y="20199"/>
                  <a:pt x="16581" y="20168"/>
                </a:cubicBezTo>
                <a:cubicBezTo>
                  <a:pt x="16581" y="20137"/>
                  <a:pt x="16592" y="20102"/>
                  <a:pt x="16606" y="20091"/>
                </a:cubicBezTo>
                <a:cubicBezTo>
                  <a:pt x="16619" y="20080"/>
                  <a:pt x="16630" y="20030"/>
                  <a:pt x="16630" y="19981"/>
                </a:cubicBezTo>
                <a:cubicBezTo>
                  <a:pt x="16630" y="19915"/>
                  <a:pt x="16657" y="19863"/>
                  <a:pt x="16729" y="19787"/>
                </a:cubicBezTo>
                <a:cubicBezTo>
                  <a:pt x="16814" y="19696"/>
                  <a:pt x="16828" y="19665"/>
                  <a:pt x="16828" y="19552"/>
                </a:cubicBezTo>
                <a:cubicBezTo>
                  <a:pt x="16828" y="19426"/>
                  <a:pt x="16830" y="19422"/>
                  <a:pt x="16895" y="19441"/>
                </a:cubicBezTo>
                <a:cubicBezTo>
                  <a:pt x="16932" y="19451"/>
                  <a:pt x="17115" y="19464"/>
                  <a:pt x="17300" y="19468"/>
                </a:cubicBezTo>
                <a:cubicBezTo>
                  <a:pt x="17678" y="19476"/>
                  <a:pt x="17732" y="19451"/>
                  <a:pt x="17816" y="19229"/>
                </a:cubicBezTo>
                <a:cubicBezTo>
                  <a:pt x="17862" y="19107"/>
                  <a:pt x="17875" y="18858"/>
                  <a:pt x="17836" y="18827"/>
                </a:cubicBezTo>
                <a:cubicBezTo>
                  <a:pt x="17800" y="18798"/>
                  <a:pt x="17805" y="18272"/>
                  <a:pt x="17842" y="18194"/>
                </a:cubicBezTo>
                <a:cubicBezTo>
                  <a:pt x="17866" y="18143"/>
                  <a:pt x="17866" y="18117"/>
                  <a:pt x="17842" y="18066"/>
                </a:cubicBezTo>
                <a:cubicBezTo>
                  <a:pt x="17825" y="18030"/>
                  <a:pt x="17811" y="17967"/>
                  <a:pt x="17811" y="17924"/>
                </a:cubicBezTo>
                <a:cubicBezTo>
                  <a:pt x="17811" y="17851"/>
                  <a:pt x="17685" y="17498"/>
                  <a:pt x="17570" y="17254"/>
                </a:cubicBezTo>
                <a:cubicBezTo>
                  <a:pt x="17538" y="17185"/>
                  <a:pt x="17516" y="17087"/>
                  <a:pt x="17516" y="17004"/>
                </a:cubicBezTo>
                <a:cubicBezTo>
                  <a:pt x="17516" y="16930"/>
                  <a:pt x="17505" y="16860"/>
                  <a:pt x="17491" y="16849"/>
                </a:cubicBezTo>
                <a:cubicBezTo>
                  <a:pt x="17478" y="16838"/>
                  <a:pt x="17467" y="16736"/>
                  <a:pt x="17467" y="16622"/>
                </a:cubicBezTo>
                <a:cubicBezTo>
                  <a:pt x="17467" y="16508"/>
                  <a:pt x="17455" y="16407"/>
                  <a:pt x="17442" y="16396"/>
                </a:cubicBezTo>
                <a:cubicBezTo>
                  <a:pt x="17428" y="16385"/>
                  <a:pt x="17418" y="16326"/>
                  <a:pt x="17418" y="16266"/>
                </a:cubicBezTo>
                <a:cubicBezTo>
                  <a:pt x="17418" y="16205"/>
                  <a:pt x="17407" y="16147"/>
                  <a:pt x="17394" y="16136"/>
                </a:cubicBezTo>
                <a:cubicBezTo>
                  <a:pt x="17380" y="16125"/>
                  <a:pt x="17369" y="16073"/>
                  <a:pt x="17369" y="16022"/>
                </a:cubicBezTo>
                <a:cubicBezTo>
                  <a:pt x="17369" y="15970"/>
                  <a:pt x="17358" y="15920"/>
                  <a:pt x="17344" y="15909"/>
                </a:cubicBezTo>
                <a:cubicBezTo>
                  <a:pt x="17331" y="15898"/>
                  <a:pt x="17319" y="15854"/>
                  <a:pt x="17319" y="15812"/>
                </a:cubicBezTo>
                <a:cubicBezTo>
                  <a:pt x="17319" y="15769"/>
                  <a:pt x="17308" y="15725"/>
                  <a:pt x="17295" y="15714"/>
                </a:cubicBezTo>
                <a:cubicBezTo>
                  <a:pt x="17281" y="15703"/>
                  <a:pt x="17270" y="15643"/>
                  <a:pt x="17270" y="15582"/>
                </a:cubicBezTo>
                <a:cubicBezTo>
                  <a:pt x="17270" y="15520"/>
                  <a:pt x="17281" y="15441"/>
                  <a:pt x="17295" y="15406"/>
                </a:cubicBezTo>
                <a:cubicBezTo>
                  <a:pt x="17308" y="15370"/>
                  <a:pt x="17331" y="15312"/>
                  <a:pt x="17344" y="15277"/>
                </a:cubicBezTo>
                <a:cubicBezTo>
                  <a:pt x="17358" y="15241"/>
                  <a:pt x="17369" y="15190"/>
                  <a:pt x="17369" y="15163"/>
                </a:cubicBezTo>
                <a:cubicBezTo>
                  <a:pt x="17369" y="15136"/>
                  <a:pt x="17378" y="15088"/>
                  <a:pt x="17390" y="15057"/>
                </a:cubicBezTo>
                <a:cubicBezTo>
                  <a:pt x="17490" y="14794"/>
                  <a:pt x="17516" y="14707"/>
                  <a:pt x="17516" y="14627"/>
                </a:cubicBezTo>
                <a:cubicBezTo>
                  <a:pt x="17516" y="14576"/>
                  <a:pt x="17527" y="14525"/>
                  <a:pt x="17541" y="14514"/>
                </a:cubicBezTo>
                <a:cubicBezTo>
                  <a:pt x="17554" y="14503"/>
                  <a:pt x="17565" y="14470"/>
                  <a:pt x="17565" y="14441"/>
                </a:cubicBezTo>
                <a:cubicBezTo>
                  <a:pt x="17565" y="14372"/>
                  <a:pt x="17670" y="14079"/>
                  <a:pt x="17694" y="14078"/>
                </a:cubicBezTo>
                <a:cubicBezTo>
                  <a:pt x="17705" y="14078"/>
                  <a:pt x="17713" y="14128"/>
                  <a:pt x="17713" y="14189"/>
                </a:cubicBezTo>
                <a:cubicBezTo>
                  <a:pt x="17713" y="14251"/>
                  <a:pt x="17724" y="14309"/>
                  <a:pt x="17737" y="14319"/>
                </a:cubicBezTo>
                <a:cubicBezTo>
                  <a:pt x="17750" y="14330"/>
                  <a:pt x="17754" y="14380"/>
                  <a:pt x="17747" y="14431"/>
                </a:cubicBezTo>
                <a:cubicBezTo>
                  <a:pt x="17736" y="14502"/>
                  <a:pt x="17745" y="14534"/>
                  <a:pt x="17789" y="14576"/>
                </a:cubicBezTo>
                <a:cubicBezTo>
                  <a:pt x="17863" y="14643"/>
                  <a:pt x="17955" y="14643"/>
                  <a:pt x="18012" y="14574"/>
                </a:cubicBezTo>
                <a:cubicBezTo>
                  <a:pt x="18046" y="14535"/>
                  <a:pt x="18057" y="14474"/>
                  <a:pt x="18057" y="14343"/>
                </a:cubicBezTo>
                <a:lnTo>
                  <a:pt x="18057" y="14167"/>
                </a:lnTo>
                <a:lnTo>
                  <a:pt x="18134" y="14187"/>
                </a:lnTo>
                <a:cubicBezTo>
                  <a:pt x="18176" y="14198"/>
                  <a:pt x="18298" y="14207"/>
                  <a:pt x="18405" y="14207"/>
                </a:cubicBezTo>
                <a:cubicBezTo>
                  <a:pt x="18580" y="14207"/>
                  <a:pt x="18599" y="14212"/>
                  <a:pt x="18599" y="14269"/>
                </a:cubicBezTo>
                <a:cubicBezTo>
                  <a:pt x="18599" y="14304"/>
                  <a:pt x="18588" y="14342"/>
                  <a:pt x="18574" y="14353"/>
                </a:cubicBezTo>
                <a:cubicBezTo>
                  <a:pt x="18561" y="14364"/>
                  <a:pt x="18550" y="14415"/>
                  <a:pt x="18550" y="14467"/>
                </a:cubicBezTo>
                <a:cubicBezTo>
                  <a:pt x="18550" y="14518"/>
                  <a:pt x="18537" y="14597"/>
                  <a:pt x="18521" y="14642"/>
                </a:cubicBezTo>
                <a:cubicBezTo>
                  <a:pt x="18480" y="14760"/>
                  <a:pt x="18583" y="14929"/>
                  <a:pt x="18738" y="14998"/>
                </a:cubicBezTo>
                <a:cubicBezTo>
                  <a:pt x="18872" y="15058"/>
                  <a:pt x="19119" y="15066"/>
                  <a:pt x="19197" y="15013"/>
                </a:cubicBezTo>
                <a:cubicBezTo>
                  <a:pt x="19293" y="14948"/>
                  <a:pt x="19386" y="14813"/>
                  <a:pt x="19386" y="14738"/>
                </a:cubicBezTo>
                <a:cubicBezTo>
                  <a:pt x="19386" y="14698"/>
                  <a:pt x="19397" y="14655"/>
                  <a:pt x="19411" y="14644"/>
                </a:cubicBezTo>
                <a:cubicBezTo>
                  <a:pt x="19424" y="14633"/>
                  <a:pt x="19436" y="14563"/>
                  <a:pt x="19436" y="14487"/>
                </a:cubicBezTo>
                <a:cubicBezTo>
                  <a:pt x="19436" y="14374"/>
                  <a:pt x="19452" y="14322"/>
                  <a:pt x="19527" y="14207"/>
                </a:cubicBezTo>
                <a:cubicBezTo>
                  <a:pt x="19682" y="13967"/>
                  <a:pt x="19770" y="13691"/>
                  <a:pt x="19706" y="13639"/>
                </a:cubicBezTo>
                <a:cubicBezTo>
                  <a:pt x="19693" y="13628"/>
                  <a:pt x="19681" y="13577"/>
                  <a:pt x="19681" y="13526"/>
                </a:cubicBezTo>
                <a:cubicBezTo>
                  <a:pt x="19681" y="13474"/>
                  <a:pt x="19670" y="13424"/>
                  <a:pt x="19657" y="13413"/>
                </a:cubicBezTo>
                <a:cubicBezTo>
                  <a:pt x="19626" y="13388"/>
                  <a:pt x="19624" y="13128"/>
                  <a:pt x="19655" y="13087"/>
                </a:cubicBezTo>
                <a:cubicBezTo>
                  <a:pt x="19667" y="13070"/>
                  <a:pt x="19683" y="12925"/>
                  <a:pt x="19690" y="12764"/>
                </a:cubicBezTo>
                <a:cubicBezTo>
                  <a:pt x="19697" y="12604"/>
                  <a:pt x="19715" y="12370"/>
                  <a:pt x="19731" y="12246"/>
                </a:cubicBezTo>
                <a:cubicBezTo>
                  <a:pt x="19747" y="12121"/>
                  <a:pt x="19765" y="11792"/>
                  <a:pt x="19771" y="11516"/>
                </a:cubicBezTo>
                <a:cubicBezTo>
                  <a:pt x="19781" y="11041"/>
                  <a:pt x="19785" y="11002"/>
                  <a:pt x="19855" y="10803"/>
                </a:cubicBezTo>
                <a:cubicBezTo>
                  <a:pt x="19896" y="10687"/>
                  <a:pt x="19946" y="10555"/>
                  <a:pt x="19965" y="10511"/>
                </a:cubicBezTo>
                <a:cubicBezTo>
                  <a:pt x="20094" y="10220"/>
                  <a:pt x="20173" y="9926"/>
                  <a:pt x="20173" y="9743"/>
                </a:cubicBezTo>
                <a:cubicBezTo>
                  <a:pt x="20173" y="9629"/>
                  <a:pt x="20182" y="9607"/>
                  <a:pt x="20241" y="9578"/>
                </a:cubicBezTo>
                <a:cubicBezTo>
                  <a:pt x="20278" y="9560"/>
                  <a:pt x="20372" y="9537"/>
                  <a:pt x="20448" y="9528"/>
                </a:cubicBezTo>
                <a:cubicBezTo>
                  <a:pt x="20584" y="9512"/>
                  <a:pt x="20731" y="9424"/>
                  <a:pt x="20850" y="9287"/>
                </a:cubicBezTo>
                <a:cubicBezTo>
                  <a:pt x="20907" y="9221"/>
                  <a:pt x="21182" y="8801"/>
                  <a:pt x="21218" y="8724"/>
                </a:cubicBezTo>
                <a:cubicBezTo>
                  <a:pt x="21232" y="8696"/>
                  <a:pt x="21323" y="8517"/>
                  <a:pt x="21422" y="8328"/>
                </a:cubicBezTo>
                <a:cubicBezTo>
                  <a:pt x="21576" y="8030"/>
                  <a:pt x="21600" y="7966"/>
                  <a:pt x="21600" y="7842"/>
                </a:cubicBezTo>
                <a:cubicBezTo>
                  <a:pt x="21600" y="7757"/>
                  <a:pt x="21583" y="7668"/>
                  <a:pt x="21557" y="7622"/>
                </a:cubicBezTo>
                <a:cubicBezTo>
                  <a:pt x="21507" y="7532"/>
                  <a:pt x="21470" y="7450"/>
                  <a:pt x="21373" y="7207"/>
                </a:cubicBezTo>
                <a:cubicBezTo>
                  <a:pt x="21334" y="7110"/>
                  <a:pt x="21262" y="6973"/>
                  <a:pt x="21212" y="6901"/>
                </a:cubicBezTo>
                <a:cubicBezTo>
                  <a:pt x="20983" y="6573"/>
                  <a:pt x="20601" y="6102"/>
                  <a:pt x="20565" y="6102"/>
                </a:cubicBezTo>
                <a:cubicBezTo>
                  <a:pt x="20553" y="6102"/>
                  <a:pt x="20473" y="6057"/>
                  <a:pt x="20389" y="6001"/>
                </a:cubicBezTo>
                <a:cubicBezTo>
                  <a:pt x="20304" y="5945"/>
                  <a:pt x="20183" y="5864"/>
                  <a:pt x="20120" y="5822"/>
                </a:cubicBezTo>
                <a:cubicBezTo>
                  <a:pt x="19973" y="5724"/>
                  <a:pt x="19878" y="5495"/>
                  <a:pt x="19878" y="5238"/>
                </a:cubicBezTo>
                <a:cubicBezTo>
                  <a:pt x="19878" y="5145"/>
                  <a:pt x="19867" y="5059"/>
                  <a:pt x="19853" y="5048"/>
                </a:cubicBezTo>
                <a:cubicBezTo>
                  <a:pt x="19840" y="5037"/>
                  <a:pt x="19829" y="4988"/>
                  <a:pt x="19829" y="4938"/>
                </a:cubicBezTo>
                <a:cubicBezTo>
                  <a:pt x="19829" y="4843"/>
                  <a:pt x="19769" y="4659"/>
                  <a:pt x="19727" y="4625"/>
                </a:cubicBezTo>
                <a:cubicBezTo>
                  <a:pt x="19713" y="4614"/>
                  <a:pt x="19693" y="4570"/>
                  <a:pt x="19680" y="4528"/>
                </a:cubicBezTo>
                <a:cubicBezTo>
                  <a:pt x="19652" y="4429"/>
                  <a:pt x="19445" y="4229"/>
                  <a:pt x="19344" y="4203"/>
                </a:cubicBezTo>
                <a:cubicBezTo>
                  <a:pt x="19252" y="4179"/>
                  <a:pt x="19093" y="4243"/>
                  <a:pt x="18798" y="4422"/>
                </a:cubicBezTo>
                <a:cubicBezTo>
                  <a:pt x="18394" y="4666"/>
                  <a:pt x="18352" y="4745"/>
                  <a:pt x="18352" y="5281"/>
                </a:cubicBezTo>
                <a:cubicBezTo>
                  <a:pt x="18352" y="5483"/>
                  <a:pt x="18364" y="5678"/>
                  <a:pt x="18377" y="5713"/>
                </a:cubicBezTo>
                <a:cubicBezTo>
                  <a:pt x="18391" y="5749"/>
                  <a:pt x="18413" y="5807"/>
                  <a:pt x="18426" y="5842"/>
                </a:cubicBezTo>
                <a:cubicBezTo>
                  <a:pt x="18463" y="5939"/>
                  <a:pt x="18459" y="5957"/>
                  <a:pt x="18352" y="6142"/>
                </a:cubicBezTo>
                <a:cubicBezTo>
                  <a:pt x="18298" y="6236"/>
                  <a:pt x="18255" y="6338"/>
                  <a:pt x="18255" y="6368"/>
                </a:cubicBezTo>
                <a:cubicBezTo>
                  <a:pt x="18255" y="6398"/>
                  <a:pt x="18243" y="6432"/>
                  <a:pt x="18230" y="6443"/>
                </a:cubicBezTo>
                <a:cubicBezTo>
                  <a:pt x="18216" y="6454"/>
                  <a:pt x="18205" y="6490"/>
                  <a:pt x="18205" y="6522"/>
                </a:cubicBezTo>
                <a:cubicBezTo>
                  <a:pt x="18205" y="6638"/>
                  <a:pt x="18141" y="6668"/>
                  <a:pt x="18020" y="6607"/>
                </a:cubicBezTo>
                <a:cubicBezTo>
                  <a:pt x="17959" y="6576"/>
                  <a:pt x="17910" y="6532"/>
                  <a:pt x="17910" y="6508"/>
                </a:cubicBezTo>
                <a:cubicBezTo>
                  <a:pt x="17910" y="6462"/>
                  <a:pt x="17773" y="6105"/>
                  <a:pt x="17736" y="6056"/>
                </a:cubicBezTo>
                <a:cubicBezTo>
                  <a:pt x="17704" y="6013"/>
                  <a:pt x="17708" y="5792"/>
                  <a:pt x="17742" y="5705"/>
                </a:cubicBezTo>
                <a:cubicBezTo>
                  <a:pt x="17758" y="5665"/>
                  <a:pt x="17779" y="5607"/>
                  <a:pt x="17790" y="5576"/>
                </a:cubicBezTo>
                <a:cubicBezTo>
                  <a:pt x="17820" y="5497"/>
                  <a:pt x="17816" y="4976"/>
                  <a:pt x="17787" y="4952"/>
                </a:cubicBezTo>
                <a:cubicBezTo>
                  <a:pt x="17773" y="4941"/>
                  <a:pt x="17762" y="4898"/>
                  <a:pt x="17762" y="4857"/>
                </a:cubicBezTo>
                <a:cubicBezTo>
                  <a:pt x="17762" y="4650"/>
                  <a:pt x="17550" y="4362"/>
                  <a:pt x="17261" y="4176"/>
                </a:cubicBezTo>
                <a:cubicBezTo>
                  <a:pt x="17050" y="4040"/>
                  <a:pt x="16963" y="4032"/>
                  <a:pt x="16725" y="4126"/>
                </a:cubicBezTo>
                <a:cubicBezTo>
                  <a:pt x="16482" y="4221"/>
                  <a:pt x="16106" y="4489"/>
                  <a:pt x="15973" y="4662"/>
                </a:cubicBezTo>
                <a:cubicBezTo>
                  <a:pt x="15882" y="4780"/>
                  <a:pt x="15843" y="4941"/>
                  <a:pt x="15843" y="5193"/>
                </a:cubicBezTo>
                <a:cubicBezTo>
                  <a:pt x="15843" y="5334"/>
                  <a:pt x="15854" y="5460"/>
                  <a:pt x="15868" y="5471"/>
                </a:cubicBezTo>
                <a:cubicBezTo>
                  <a:pt x="15882" y="5482"/>
                  <a:pt x="15893" y="5627"/>
                  <a:pt x="15893" y="5797"/>
                </a:cubicBezTo>
                <a:lnTo>
                  <a:pt x="15893" y="6105"/>
                </a:lnTo>
                <a:lnTo>
                  <a:pt x="15766" y="6318"/>
                </a:lnTo>
                <a:cubicBezTo>
                  <a:pt x="15697" y="6436"/>
                  <a:pt x="15608" y="6614"/>
                  <a:pt x="15568" y="6714"/>
                </a:cubicBezTo>
                <a:cubicBezTo>
                  <a:pt x="15528" y="6815"/>
                  <a:pt x="15486" y="6910"/>
                  <a:pt x="15473" y="6927"/>
                </a:cubicBezTo>
                <a:cubicBezTo>
                  <a:pt x="15442" y="6968"/>
                  <a:pt x="15443" y="7130"/>
                  <a:pt x="15474" y="7156"/>
                </a:cubicBezTo>
                <a:cubicBezTo>
                  <a:pt x="15488" y="7167"/>
                  <a:pt x="15499" y="7205"/>
                  <a:pt x="15499" y="7241"/>
                </a:cubicBezTo>
                <a:cubicBezTo>
                  <a:pt x="15499" y="7276"/>
                  <a:pt x="15521" y="7366"/>
                  <a:pt x="15548" y="7439"/>
                </a:cubicBezTo>
                <a:cubicBezTo>
                  <a:pt x="15586" y="7542"/>
                  <a:pt x="15597" y="7640"/>
                  <a:pt x="15597" y="7857"/>
                </a:cubicBezTo>
                <a:cubicBezTo>
                  <a:pt x="15597" y="8013"/>
                  <a:pt x="15586" y="8150"/>
                  <a:pt x="15573" y="8161"/>
                </a:cubicBezTo>
                <a:cubicBezTo>
                  <a:pt x="15559" y="8172"/>
                  <a:pt x="15548" y="8242"/>
                  <a:pt x="15547" y="8317"/>
                </a:cubicBezTo>
                <a:cubicBezTo>
                  <a:pt x="15546" y="8419"/>
                  <a:pt x="15528" y="8480"/>
                  <a:pt x="15473" y="8564"/>
                </a:cubicBezTo>
                <a:cubicBezTo>
                  <a:pt x="15433" y="8626"/>
                  <a:pt x="15400" y="8704"/>
                  <a:pt x="15400" y="8736"/>
                </a:cubicBezTo>
                <a:cubicBezTo>
                  <a:pt x="15400" y="8768"/>
                  <a:pt x="15391" y="8820"/>
                  <a:pt x="15379" y="8851"/>
                </a:cubicBezTo>
                <a:cubicBezTo>
                  <a:pt x="15367" y="8882"/>
                  <a:pt x="15342" y="8950"/>
                  <a:pt x="15324" y="9003"/>
                </a:cubicBezTo>
                <a:cubicBezTo>
                  <a:pt x="15306" y="9057"/>
                  <a:pt x="15273" y="9130"/>
                  <a:pt x="15250" y="9166"/>
                </a:cubicBezTo>
                <a:cubicBezTo>
                  <a:pt x="15227" y="9201"/>
                  <a:pt x="15185" y="9286"/>
                  <a:pt x="15157" y="9353"/>
                </a:cubicBezTo>
                <a:cubicBezTo>
                  <a:pt x="15087" y="9519"/>
                  <a:pt x="15085" y="9877"/>
                  <a:pt x="15152" y="10036"/>
                </a:cubicBezTo>
                <a:cubicBezTo>
                  <a:pt x="15246" y="10255"/>
                  <a:pt x="15267" y="10288"/>
                  <a:pt x="15401" y="10412"/>
                </a:cubicBezTo>
                <a:cubicBezTo>
                  <a:pt x="15515" y="10518"/>
                  <a:pt x="15541" y="10561"/>
                  <a:pt x="15567" y="10687"/>
                </a:cubicBezTo>
                <a:cubicBezTo>
                  <a:pt x="15584" y="10769"/>
                  <a:pt x="15597" y="10943"/>
                  <a:pt x="15597" y="11073"/>
                </a:cubicBezTo>
                <a:lnTo>
                  <a:pt x="15597" y="11309"/>
                </a:lnTo>
                <a:lnTo>
                  <a:pt x="15504" y="11378"/>
                </a:lnTo>
                <a:cubicBezTo>
                  <a:pt x="15396" y="11458"/>
                  <a:pt x="15302" y="11666"/>
                  <a:pt x="15302" y="11826"/>
                </a:cubicBezTo>
                <a:cubicBezTo>
                  <a:pt x="15302" y="11885"/>
                  <a:pt x="15292" y="11942"/>
                  <a:pt x="15279" y="11952"/>
                </a:cubicBezTo>
                <a:cubicBezTo>
                  <a:pt x="15267" y="11962"/>
                  <a:pt x="15258" y="12034"/>
                  <a:pt x="15259" y="12112"/>
                </a:cubicBezTo>
                <a:cubicBezTo>
                  <a:pt x="15260" y="12208"/>
                  <a:pt x="15243" y="12285"/>
                  <a:pt x="15207" y="12352"/>
                </a:cubicBezTo>
                <a:cubicBezTo>
                  <a:pt x="15105" y="12542"/>
                  <a:pt x="15007" y="12821"/>
                  <a:pt x="15007" y="12922"/>
                </a:cubicBezTo>
                <a:cubicBezTo>
                  <a:pt x="15007" y="12980"/>
                  <a:pt x="15031" y="13061"/>
                  <a:pt x="15062" y="13111"/>
                </a:cubicBezTo>
                <a:cubicBezTo>
                  <a:pt x="15125" y="13210"/>
                  <a:pt x="15408" y="13454"/>
                  <a:pt x="15492" y="13482"/>
                </a:cubicBezTo>
                <a:cubicBezTo>
                  <a:pt x="15563" y="13505"/>
                  <a:pt x="15563" y="13584"/>
                  <a:pt x="15496" y="13743"/>
                </a:cubicBezTo>
                <a:cubicBezTo>
                  <a:pt x="15455" y="13838"/>
                  <a:pt x="15451" y="13877"/>
                  <a:pt x="15472" y="13922"/>
                </a:cubicBezTo>
                <a:cubicBezTo>
                  <a:pt x="15487" y="13953"/>
                  <a:pt x="15499" y="14012"/>
                  <a:pt x="15499" y="14051"/>
                </a:cubicBezTo>
                <a:cubicBezTo>
                  <a:pt x="15499" y="14145"/>
                  <a:pt x="15545" y="14315"/>
                  <a:pt x="15628" y="14527"/>
                </a:cubicBezTo>
                <a:cubicBezTo>
                  <a:pt x="15693" y="14693"/>
                  <a:pt x="15695" y="14719"/>
                  <a:pt x="15695" y="15181"/>
                </a:cubicBezTo>
                <a:cubicBezTo>
                  <a:pt x="15695" y="15466"/>
                  <a:pt x="15686" y="15670"/>
                  <a:pt x="15671" y="15682"/>
                </a:cubicBezTo>
                <a:cubicBezTo>
                  <a:pt x="15657" y="15694"/>
                  <a:pt x="15647" y="15887"/>
                  <a:pt x="15647" y="16152"/>
                </a:cubicBezTo>
                <a:cubicBezTo>
                  <a:pt x="15647" y="16417"/>
                  <a:pt x="15657" y="16610"/>
                  <a:pt x="15671" y="16622"/>
                </a:cubicBezTo>
                <a:cubicBezTo>
                  <a:pt x="15685" y="16633"/>
                  <a:pt x="15695" y="16671"/>
                  <a:pt x="15695" y="16706"/>
                </a:cubicBezTo>
                <a:cubicBezTo>
                  <a:pt x="15695" y="16740"/>
                  <a:pt x="15705" y="16795"/>
                  <a:pt x="15717" y="16826"/>
                </a:cubicBezTo>
                <a:cubicBezTo>
                  <a:pt x="15791" y="17018"/>
                  <a:pt x="15828" y="17579"/>
                  <a:pt x="15769" y="17627"/>
                </a:cubicBezTo>
                <a:cubicBezTo>
                  <a:pt x="15756" y="17638"/>
                  <a:pt x="15745" y="17755"/>
                  <a:pt x="15745" y="17887"/>
                </a:cubicBezTo>
                <a:cubicBezTo>
                  <a:pt x="15745" y="18018"/>
                  <a:pt x="15733" y="18135"/>
                  <a:pt x="15720" y="18146"/>
                </a:cubicBezTo>
                <a:cubicBezTo>
                  <a:pt x="15706" y="18157"/>
                  <a:pt x="15695" y="18202"/>
                  <a:pt x="15695" y="18246"/>
                </a:cubicBezTo>
                <a:cubicBezTo>
                  <a:pt x="15695" y="18289"/>
                  <a:pt x="15683" y="18358"/>
                  <a:pt x="15668" y="18398"/>
                </a:cubicBezTo>
                <a:cubicBezTo>
                  <a:pt x="15607" y="18554"/>
                  <a:pt x="15597" y="18584"/>
                  <a:pt x="15597" y="18646"/>
                </a:cubicBezTo>
                <a:cubicBezTo>
                  <a:pt x="15597" y="18680"/>
                  <a:pt x="15586" y="18718"/>
                  <a:pt x="15573" y="18729"/>
                </a:cubicBezTo>
                <a:cubicBezTo>
                  <a:pt x="15559" y="18740"/>
                  <a:pt x="15548" y="18784"/>
                  <a:pt x="15548" y="18827"/>
                </a:cubicBezTo>
                <a:cubicBezTo>
                  <a:pt x="15548" y="18869"/>
                  <a:pt x="15537" y="18913"/>
                  <a:pt x="15523" y="18924"/>
                </a:cubicBezTo>
                <a:cubicBezTo>
                  <a:pt x="15510" y="18935"/>
                  <a:pt x="15499" y="18967"/>
                  <a:pt x="15499" y="18996"/>
                </a:cubicBezTo>
                <a:cubicBezTo>
                  <a:pt x="15499" y="19024"/>
                  <a:pt x="15451" y="19115"/>
                  <a:pt x="15392" y="19197"/>
                </a:cubicBezTo>
                <a:cubicBezTo>
                  <a:pt x="15334" y="19279"/>
                  <a:pt x="15274" y="19375"/>
                  <a:pt x="15259" y="19409"/>
                </a:cubicBezTo>
                <a:cubicBezTo>
                  <a:pt x="15222" y="19498"/>
                  <a:pt x="15167" y="19457"/>
                  <a:pt x="14950" y="19177"/>
                </a:cubicBezTo>
                <a:cubicBezTo>
                  <a:pt x="14850" y="19048"/>
                  <a:pt x="14709" y="18900"/>
                  <a:pt x="14636" y="18849"/>
                </a:cubicBezTo>
                <a:cubicBezTo>
                  <a:pt x="14452" y="18722"/>
                  <a:pt x="14365" y="18648"/>
                  <a:pt x="14293" y="18556"/>
                </a:cubicBezTo>
                <a:cubicBezTo>
                  <a:pt x="14259" y="18512"/>
                  <a:pt x="14191" y="18443"/>
                  <a:pt x="14141" y="18402"/>
                </a:cubicBezTo>
                <a:cubicBezTo>
                  <a:pt x="14045" y="18322"/>
                  <a:pt x="13962" y="18192"/>
                  <a:pt x="13877" y="17991"/>
                </a:cubicBezTo>
                <a:cubicBezTo>
                  <a:pt x="13838" y="17897"/>
                  <a:pt x="13826" y="17812"/>
                  <a:pt x="13826" y="17628"/>
                </a:cubicBezTo>
                <a:cubicBezTo>
                  <a:pt x="13826" y="17496"/>
                  <a:pt x="13837" y="17379"/>
                  <a:pt x="13851" y="17368"/>
                </a:cubicBezTo>
                <a:cubicBezTo>
                  <a:pt x="13864" y="17357"/>
                  <a:pt x="13875" y="17312"/>
                  <a:pt x="13875" y="17268"/>
                </a:cubicBezTo>
                <a:cubicBezTo>
                  <a:pt x="13875" y="17224"/>
                  <a:pt x="13888" y="17155"/>
                  <a:pt x="13904" y="17116"/>
                </a:cubicBezTo>
                <a:cubicBezTo>
                  <a:pt x="13967" y="16954"/>
                  <a:pt x="13973" y="16927"/>
                  <a:pt x="13973" y="16819"/>
                </a:cubicBezTo>
                <a:cubicBezTo>
                  <a:pt x="13973" y="16758"/>
                  <a:pt x="13984" y="16698"/>
                  <a:pt x="13998" y="16687"/>
                </a:cubicBezTo>
                <a:cubicBezTo>
                  <a:pt x="14011" y="16676"/>
                  <a:pt x="14022" y="16574"/>
                  <a:pt x="14022" y="16461"/>
                </a:cubicBezTo>
                <a:cubicBezTo>
                  <a:pt x="14022" y="16347"/>
                  <a:pt x="14011" y="16244"/>
                  <a:pt x="13998" y="16233"/>
                </a:cubicBezTo>
                <a:cubicBezTo>
                  <a:pt x="13984" y="16222"/>
                  <a:pt x="13973" y="16163"/>
                  <a:pt x="13973" y="16103"/>
                </a:cubicBezTo>
                <a:cubicBezTo>
                  <a:pt x="13973" y="16043"/>
                  <a:pt x="13962" y="15985"/>
                  <a:pt x="13948" y="15974"/>
                </a:cubicBezTo>
                <a:cubicBezTo>
                  <a:pt x="13935" y="15963"/>
                  <a:pt x="13925" y="15853"/>
                  <a:pt x="13925" y="15731"/>
                </a:cubicBezTo>
                <a:cubicBezTo>
                  <a:pt x="13925" y="15608"/>
                  <a:pt x="13914" y="15498"/>
                  <a:pt x="13900" y="15487"/>
                </a:cubicBezTo>
                <a:cubicBezTo>
                  <a:pt x="13886" y="15476"/>
                  <a:pt x="13875" y="15396"/>
                  <a:pt x="13875" y="15309"/>
                </a:cubicBezTo>
                <a:cubicBezTo>
                  <a:pt x="13875" y="15222"/>
                  <a:pt x="13864" y="15142"/>
                  <a:pt x="13851" y="15131"/>
                </a:cubicBezTo>
                <a:cubicBezTo>
                  <a:pt x="13837" y="15120"/>
                  <a:pt x="13826" y="15076"/>
                  <a:pt x="13826" y="15033"/>
                </a:cubicBezTo>
                <a:cubicBezTo>
                  <a:pt x="13826" y="14991"/>
                  <a:pt x="13815" y="14948"/>
                  <a:pt x="13801" y="14937"/>
                </a:cubicBezTo>
                <a:cubicBezTo>
                  <a:pt x="13788" y="14926"/>
                  <a:pt x="13777" y="14860"/>
                  <a:pt x="13777" y="14791"/>
                </a:cubicBezTo>
                <a:cubicBezTo>
                  <a:pt x="13777" y="14721"/>
                  <a:pt x="13765" y="14655"/>
                  <a:pt x="13752" y="14644"/>
                </a:cubicBezTo>
                <a:cubicBezTo>
                  <a:pt x="13721" y="14619"/>
                  <a:pt x="13720" y="14069"/>
                  <a:pt x="13750" y="14027"/>
                </a:cubicBezTo>
                <a:cubicBezTo>
                  <a:pt x="13762" y="14010"/>
                  <a:pt x="13778" y="13938"/>
                  <a:pt x="13785" y="13867"/>
                </a:cubicBezTo>
                <a:cubicBezTo>
                  <a:pt x="13815" y="13592"/>
                  <a:pt x="13832" y="13493"/>
                  <a:pt x="13854" y="13476"/>
                </a:cubicBezTo>
                <a:cubicBezTo>
                  <a:pt x="13866" y="13466"/>
                  <a:pt x="13875" y="13423"/>
                  <a:pt x="13875" y="13381"/>
                </a:cubicBezTo>
                <a:cubicBezTo>
                  <a:pt x="13875" y="13338"/>
                  <a:pt x="13886" y="13294"/>
                  <a:pt x="13900" y="13283"/>
                </a:cubicBezTo>
                <a:cubicBezTo>
                  <a:pt x="13914" y="13272"/>
                  <a:pt x="13925" y="13199"/>
                  <a:pt x="13925" y="13121"/>
                </a:cubicBezTo>
                <a:cubicBezTo>
                  <a:pt x="13925" y="13043"/>
                  <a:pt x="13935" y="12970"/>
                  <a:pt x="13948" y="12959"/>
                </a:cubicBezTo>
                <a:cubicBezTo>
                  <a:pt x="13963" y="12948"/>
                  <a:pt x="13973" y="12780"/>
                  <a:pt x="13973" y="12569"/>
                </a:cubicBezTo>
                <a:cubicBezTo>
                  <a:pt x="13973" y="12353"/>
                  <a:pt x="13984" y="12193"/>
                  <a:pt x="13999" y="12181"/>
                </a:cubicBezTo>
                <a:cubicBezTo>
                  <a:pt x="14015" y="12168"/>
                  <a:pt x="14023" y="11856"/>
                  <a:pt x="14022" y="11307"/>
                </a:cubicBezTo>
                <a:cubicBezTo>
                  <a:pt x="14020" y="10822"/>
                  <a:pt x="14029" y="10427"/>
                  <a:pt x="14042" y="10393"/>
                </a:cubicBezTo>
                <a:cubicBezTo>
                  <a:pt x="14055" y="10360"/>
                  <a:pt x="14077" y="10297"/>
                  <a:pt x="14090" y="10252"/>
                </a:cubicBezTo>
                <a:cubicBezTo>
                  <a:pt x="14103" y="10207"/>
                  <a:pt x="14140" y="10105"/>
                  <a:pt x="14171" y="10024"/>
                </a:cubicBezTo>
                <a:cubicBezTo>
                  <a:pt x="14201" y="9944"/>
                  <a:pt x="14259" y="9791"/>
                  <a:pt x="14300" y="9684"/>
                </a:cubicBezTo>
                <a:cubicBezTo>
                  <a:pt x="14340" y="9577"/>
                  <a:pt x="14383" y="9464"/>
                  <a:pt x="14395" y="9433"/>
                </a:cubicBezTo>
                <a:cubicBezTo>
                  <a:pt x="14407" y="9402"/>
                  <a:pt x="14416" y="9342"/>
                  <a:pt x="14416" y="9298"/>
                </a:cubicBezTo>
                <a:cubicBezTo>
                  <a:pt x="14416" y="9254"/>
                  <a:pt x="14428" y="9209"/>
                  <a:pt x="14441" y="9198"/>
                </a:cubicBezTo>
                <a:cubicBezTo>
                  <a:pt x="14455" y="9187"/>
                  <a:pt x="14466" y="9092"/>
                  <a:pt x="14466" y="8987"/>
                </a:cubicBezTo>
                <a:cubicBezTo>
                  <a:pt x="14466" y="8882"/>
                  <a:pt x="14455" y="8788"/>
                  <a:pt x="14441" y="8777"/>
                </a:cubicBezTo>
                <a:cubicBezTo>
                  <a:pt x="14428" y="8766"/>
                  <a:pt x="14416" y="8699"/>
                  <a:pt x="14416" y="8628"/>
                </a:cubicBezTo>
                <a:cubicBezTo>
                  <a:pt x="14416" y="8558"/>
                  <a:pt x="14406" y="8475"/>
                  <a:pt x="14394" y="8444"/>
                </a:cubicBezTo>
                <a:cubicBezTo>
                  <a:pt x="14381" y="8414"/>
                  <a:pt x="14344" y="8308"/>
                  <a:pt x="14309" y="8209"/>
                </a:cubicBezTo>
                <a:cubicBezTo>
                  <a:pt x="14270" y="8096"/>
                  <a:pt x="14187" y="7955"/>
                  <a:pt x="14085" y="7824"/>
                </a:cubicBezTo>
                <a:lnTo>
                  <a:pt x="13925" y="7618"/>
                </a:lnTo>
                <a:lnTo>
                  <a:pt x="13925" y="7073"/>
                </a:lnTo>
                <a:cubicBezTo>
                  <a:pt x="13925" y="6745"/>
                  <a:pt x="13934" y="6519"/>
                  <a:pt x="13948" y="6507"/>
                </a:cubicBezTo>
                <a:cubicBezTo>
                  <a:pt x="13962" y="6496"/>
                  <a:pt x="13973" y="6417"/>
                  <a:pt x="13973" y="6329"/>
                </a:cubicBezTo>
                <a:cubicBezTo>
                  <a:pt x="13973" y="6242"/>
                  <a:pt x="13962" y="6162"/>
                  <a:pt x="13948" y="6151"/>
                </a:cubicBezTo>
                <a:cubicBezTo>
                  <a:pt x="13935" y="6140"/>
                  <a:pt x="13925" y="6089"/>
                  <a:pt x="13925" y="6037"/>
                </a:cubicBezTo>
                <a:cubicBezTo>
                  <a:pt x="13925" y="5952"/>
                  <a:pt x="13894" y="5859"/>
                  <a:pt x="13797" y="5651"/>
                </a:cubicBezTo>
                <a:cubicBezTo>
                  <a:pt x="13769" y="5589"/>
                  <a:pt x="13770" y="5575"/>
                  <a:pt x="13809" y="5537"/>
                </a:cubicBezTo>
                <a:cubicBezTo>
                  <a:pt x="13833" y="5513"/>
                  <a:pt x="13905" y="5483"/>
                  <a:pt x="13968" y="5471"/>
                </a:cubicBezTo>
                <a:cubicBezTo>
                  <a:pt x="14120" y="5441"/>
                  <a:pt x="14326" y="5370"/>
                  <a:pt x="14389" y="5326"/>
                </a:cubicBezTo>
                <a:cubicBezTo>
                  <a:pt x="14512" y="5239"/>
                  <a:pt x="14612" y="4946"/>
                  <a:pt x="14539" y="4887"/>
                </a:cubicBezTo>
                <a:cubicBezTo>
                  <a:pt x="14525" y="4876"/>
                  <a:pt x="14515" y="4708"/>
                  <a:pt x="14515" y="4497"/>
                </a:cubicBezTo>
                <a:cubicBezTo>
                  <a:pt x="14515" y="4286"/>
                  <a:pt x="14505" y="4120"/>
                  <a:pt x="14491" y="4108"/>
                </a:cubicBezTo>
                <a:cubicBezTo>
                  <a:pt x="14477" y="4097"/>
                  <a:pt x="14466" y="4056"/>
                  <a:pt x="14466" y="4016"/>
                </a:cubicBezTo>
                <a:cubicBezTo>
                  <a:pt x="14466" y="3976"/>
                  <a:pt x="14446" y="3914"/>
                  <a:pt x="14422" y="3880"/>
                </a:cubicBezTo>
                <a:cubicBezTo>
                  <a:pt x="14398" y="3845"/>
                  <a:pt x="14326" y="3731"/>
                  <a:pt x="14260" y="3628"/>
                </a:cubicBezTo>
                <a:cubicBezTo>
                  <a:pt x="14194" y="3525"/>
                  <a:pt x="14100" y="3412"/>
                  <a:pt x="14051" y="3377"/>
                </a:cubicBezTo>
                <a:cubicBezTo>
                  <a:pt x="14002" y="3342"/>
                  <a:pt x="13895" y="3241"/>
                  <a:pt x="13814" y="3152"/>
                </a:cubicBezTo>
                <a:cubicBezTo>
                  <a:pt x="13584" y="2900"/>
                  <a:pt x="13435" y="2775"/>
                  <a:pt x="13248" y="2678"/>
                </a:cubicBezTo>
                <a:cubicBezTo>
                  <a:pt x="13153" y="2629"/>
                  <a:pt x="13023" y="2539"/>
                  <a:pt x="12957" y="2480"/>
                </a:cubicBezTo>
                <a:cubicBezTo>
                  <a:pt x="12848" y="2379"/>
                  <a:pt x="12357" y="2082"/>
                  <a:pt x="12300" y="2082"/>
                </a:cubicBezTo>
                <a:cubicBezTo>
                  <a:pt x="12287" y="2082"/>
                  <a:pt x="12157" y="2031"/>
                  <a:pt x="12012" y="1967"/>
                </a:cubicBezTo>
                <a:cubicBezTo>
                  <a:pt x="11483" y="1736"/>
                  <a:pt x="11447" y="1728"/>
                  <a:pt x="10771" y="1706"/>
                </a:cubicBezTo>
                <a:cubicBezTo>
                  <a:pt x="10132" y="1684"/>
                  <a:pt x="10104" y="1688"/>
                  <a:pt x="9656" y="1821"/>
                </a:cubicBezTo>
                <a:cubicBezTo>
                  <a:pt x="9019" y="2010"/>
                  <a:pt x="8892" y="2067"/>
                  <a:pt x="8783" y="2215"/>
                </a:cubicBezTo>
                <a:cubicBezTo>
                  <a:pt x="8614" y="2445"/>
                  <a:pt x="8413" y="2526"/>
                  <a:pt x="7896" y="2572"/>
                </a:cubicBezTo>
                <a:cubicBezTo>
                  <a:pt x="7579" y="2600"/>
                  <a:pt x="7266" y="2631"/>
                  <a:pt x="6593" y="2701"/>
                </a:cubicBezTo>
                <a:cubicBezTo>
                  <a:pt x="6424" y="2718"/>
                  <a:pt x="5964" y="2746"/>
                  <a:pt x="5572" y="2762"/>
                </a:cubicBezTo>
                <a:cubicBezTo>
                  <a:pt x="5179" y="2778"/>
                  <a:pt x="4820" y="2801"/>
                  <a:pt x="4772" y="2812"/>
                </a:cubicBezTo>
                <a:cubicBezTo>
                  <a:pt x="4692" y="2831"/>
                  <a:pt x="4677" y="2822"/>
                  <a:pt x="4562" y="2661"/>
                </a:cubicBezTo>
                <a:cubicBezTo>
                  <a:pt x="4495" y="2566"/>
                  <a:pt x="4369" y="2378"/>
                  <a:pt x="4282" y="2245"/>
                </a:cubicBezTo>
                <a:cubicBezTo>
                  <a:pt x="4196" y="2111"/>
                  <a:pt x="4007" y="1848"/>
                  <a:pt x="3863" y="1661"/>
                </a:cubicBezTo>
                <a:cubicBezTo>
                  <a:pt x="3719" y="1474"/>
                  <a:pt x="3574" y="1269"/>
                  <a:pt x="3542" y="1207"/>
                </a:cubicBezTo>
                <a:cubicBezTo>
                  <a:pt x="3510" y="1145"/>
                  <a:pt x="3477" y="1086"/>
                  <a:pt x="3470" y="1077"/>
                </a:cubicBezTo>
                <a:cubicBezTo>
                  <a:pt x="3462" y="1068"/>
                  <a:pt x="3384" y="952"/>
                  <a:pt x="3296" y="818"/>
                </a:cubicBezTo>
                <a:cubicBezTo>
                  <a:pt x="3208" y="685"/>
                  <a:pt x="3130" y="567"/>
                  <a:pt x="3122" y="558"/>
                </a:cubicBezTo>
                <a:cubicBezTo>
                  <a:pt x="3115" y="549"/>
                  <a:pt x="3090" y="507"/>
                  <a:pt x="3067" y="462"/>
                </a:cubicBezTo>
                <a:cubicBezTo>
                  <a:pt x="2965" y="265"/>
                  <a:pt x="2775" y="46"/>
                  <a:pt x="2677" y="13"/>
                </a:cubicBezTo>
                <a:cubicBezTo>
                  <a:pt x="2650" y="4"/>
                  <a:pt x="2584" y="0"/>
                  <a:pt x="2496" y="0"/>
                </a:cubicBezTo>
                <a:close/>
                <a:moveTo>
                  <a:pt x="2969" y="2480"/>
                </a:moveTo>
                <a:cubicBezTo>
                  <a:pt x="2982" y="2474"/>
                  <a:pt x="3010" y="2479"/>
                  <a:pt x="3066" y="2490"/>
                </a:cubicBezTo>
                <a:cubicBezTo>
                  <a:pt x="3132" y="2502"/>
                  <a:pt x="3213" y="2530"/>
                  <a:pt x="3247" y="2555"/>
                </a:cubicBezTo>
                <a:cubicBezTo>
                  <a:pt x="3281" y="2579"/>
                  <a:pt x="3344" y="2621"/>
                  <a:pt x="3387" y="2648"/>
                </a:cubicBezTo>
                <a:cubicBezTo>
                  <a:pt x="3488" y="2712"/>
                  <a:pt x="3591" y="2891"/>
                  <a:pt x="3591" y="3002"/>
                </a:cubicBezTo>
                <a:cubicBezTo>
                  <a:pt x="3591" y="3050"/>
                  <a:pt x="3605" y="3117"/>
                  <a:pt x="3621" y="3151"/>
                </a:cubicBezTo>
                <a:cubicBezTo>
                  <a:pt x="3644" y="3199"/>
                  <a:pt x="3644" y="3231"/>
                  <a:pt x="3621" y="3297"/>
                </a:cubicBezTo>
                <a:cubicBezTo>
                  <a:pt x="3605" y="3344"/>
                  <a:pt x="3591" y="3411"/>
                  <a:pt x="3591" y="3446"/>
                </a:cubicBezTo>
                <a:cubicBezTo>
                  <a:pt x="3591" y="3481"/>
                  <a:pt x="3582" y="3508"/>
                  <a:pt x="3569" y="3508"/>
                </a:cubicBezTo>
                <a:cubicBezTo>
                  <a:pt x="3545" y="3508"/>
                  <a:pt x="3493" y="3335"/>
                  <a:pt x="3493" y="3253"/>
                </a:cubicBezTo>
                <a:cubicBezTo>
                  <a:pt x="3493" y="3205"/>
                  <a:pt x="3439" y="3105"/>
                  <a:pt x="3323" y="2940"/>
                </a:cubicBezTo>
                <a:cubicBezTo>
                  <a:pt x="3254" y="2843"/>
                  <a:pt x="3029" y="2749"/>
                  <a:pt x="2925" y="2775"/>
                </a:cubicBezTo>
                <a:cubicBezTo>
                  <a:pt x="2824" y="2800"/>
                  <a:pt x="2656" y="3001"/>
                  <a:pt x="2656" y="3097"/>
                </a:cubicBezTo>
                <a:cubicBezTo>
                  <a:pt x="2656" y="3134"/>
                  <a:pt x="2639" y="3189"/>
                  <a:pt x="2618" y="3220"/>
                </a:cubicBezTo>
                <a:cubicBezTo>
                  <a:pt x="2583" y="3270"/>
                  <a:pt x="2585" y="3287"/>
                  <a:pt x="2631" y="3400"/>
                </a:cubicBezTo>
                <a:lnTo>
                  <a:pt x="2681" y="3523"/>
                </a:lnTo>
                <a:lnTo>
                  <a:pt x="2626" y="3563"/>
                </a:lnTo>
                <a:cubicBezTo>
                  <a:pt x="2547" y="3621"/>
                  <a:pt x="2540" y="3618"/>
                  <a:pt x="2495" y="3492"/>
                </a:cubicBezTo>
                <a:cubicBezTo>
                  <a:pt x="2467" y="3416"/>
                  <a:pt x="2460" y="3344"/>
                  <a:pt x="2471" y="3273"/>
                </a:cubicBezTo>
                <a:cubicBezTo>
                  <a:pt x="2480" y="3215"/>
                  <a:pt x="2493" y="3099"/>
                  <a:pt x="2501" y="3015"/>
                </a:cubicBezTo>
                <a:lnTo>
                  <a:pt x="2514" y="2861"/>
                </a:lnTo>
                <a:lnTo>
                  <a:pt x="2610" y="2861"/>
                </a:lnTo>
                <a:cubicBezTo>
                  <a:pt x="2679" y="2861"/>
                  <a:pt x="2714" y="2843"/>
                  <a:pt x="2736" y="2796"/>
                </a:cubicBezTo>
                <a:cubicBezTo>
                  <a:pt x="2756" y="2753"/>
                  <a:pt x="2793" y="2731"/>
                  <a:pt x="2845" y="2731"/>
                </a:cubicBezTo>
                <a:cubicBezTo>
                  <a:pt x="2944" y="2731"/>
                  <a:pt x="3012" y="2623"/>
                  <a:pt x="2973" y="2528"/>
                </a:cubicBezTo>
                <a:cubicBezTo>
                  <a:pt x="2961" y="2499"/>
                  <a:pt x="2957" y="2485"/>
                  <a:pt x="2969" y="2480"/>
                </a:cubicBezTo>
                <a:close/>
                <a:moveTo>
                  <a:pt x="8027" y="3573"/>
                </a:moveTo>
                <a:lnTo>
                  <a:pt x="8253" y="3575"/>
                </a:lnTo>
                <a:lnTo>
                  <a:pt x="8340" y="3752"/>
                </a:lnTo>
                <a:cubicBezTo>
                  <a:pt x="8387" y="3850"/>
                  <a:pt x="8434" y="3929"/>
                  <a:pt x="8444" y="3930"/>
                </a:cubicBezTo>
                <a:cubicBezTo>
                  <a:pt x="8454" y="3930"/>
                  <a:pt x="8462" y="3954"/>
                  <a:pt x="8462" y="3982"/>
                </a:cubicBezTo>
                <a:cubicBezTo>
                  <a:pt x="8462" y="4075"/>
                  <a:pt x="8552" y="4221"/>
                  <a:pt x="8971" y="4812"/>
                </a:cubicBezTo>
                <a:cubicBezTo>
                  <a:pt x="9043" y="4914"/>
                  <a:pt x="9102" y="5005"/>
                  <a:pt x="9102" y="5015"/>
                </a:cubicBezTo>
                <a:cubicBezTo>
                  <a:pt x="9102" y="5024"/>
                  <a:pt x="9064" y="5032"/>
                  <a:pt x="9019" y="5032"/>
                </a:cubicBezTo>
                <a:cubicBezTo>
                  <a:pt x="8884" y="5032"/>
                  <a:pt x="8688" y="5189"/>
                  <a:pt x="8620" y="5350"/>
                </a:cubicBezTo>
                <a:cubicBezTo>
                  <a:pt x="8588" y="5426"/>
                  <a:pt x="8561" y="5517"/>
                  <a:pt x="8561" y="5551"/>
                </a:cubicBezTo>
                <a:cubicBezTo>
                  <a:pt x="8561" y="5585"/>
                  <a:pt x="8550" y="5621"/>
                  <a:pt x="8536" y="5632"/>
                </a:cubicBezTo>
                <a:cubicBezTo>
                  <a:pt x="8523" y="5643"/>
                  <a:pt x="8512" y="5753"/>
                  <a:pt x="8512" y="5876"/>
                </a:cubicBezTo>
                <a:cubicBezTo>
                  <a:pt x="8512" y="5998"/>
                  <a:pt x="8500" y="6107"/>
                  <a:pt x="8487" y="6118"/>
                </a:cubicBezTo>
                <a:cubicBezTo>
                  <a:pt x="8473" y="6129"/>
                  <a:pt x="8462" y="6195"/>
                  <a:pt x="8462" y="6265"/>
                </a:cubicBezTo>
                <a:cubicBezTo>
                  <a:pt x="8462" y="6334"/>
                  <a:pt x="8451" y="6400"/>
                  <a:pt x="8438" y="6411"/>
                </a:cubicBezTo>
                <a:cubicBezTo>
                  <a:pt x="8424" y="6422"/>
                  <a:pt x="8414" y="6471"/>
                  <a:pt x="8414" y="6521"/>
                </a:cubicBezTo>
                <a:cubicBezTo>
                  <a:pt x="8414" y="6703"/>
                  <a:pt x="8348" y="6806"/>
                  <a:pt x="8156" y="6928"/>
                </a:cubicBezTo>
                <a:cubicBezTo>
                  <a:pt x="8018" y="7016"/>
                  <a:pt x="7943" y="7089"/>
                  <a:pt x="7845" y="7237"/>
                </a:cubicBezTo>
                <a:cubicBezTo>
                  <a:pt x="7775" y="7344"/>
                  <a:pt x="7703" y="7432"/>
                  <a:pt x="7687" y="7432"/>
                </a:cubicBezTo>
                <a:cubicBezTo>
                  <a:pt x="7646" y="7432"/>
                  <a:pt x="7595" y="7319"/>
                  <a:pt x="7552" y="7139"/>
                </a:cubicBezTo>
                <a:cubicBezTo>
                  <a:pt x="7452" y="6720"/>
                  <a:pt x="7271" y="6435"/>
                  <a:pt x="6996" y="6262"/>
                </a:cubicBezTo>
                <a:cubicBezTo>
                  <a:pt x="6885" y="6192"/>
                  <a:pt x="6839" y="6145"/>
                  <a:pt x="6839" y="6102"/>
                </a:cubicBezTo>
                <a:cubicBezTo>
                  <a:pt x="6839" y="6068"/>
                  <a:pt x="6828" y="6032"/>
                  <a:pt x="6814" y="6021"/>
                </a:cubicBezTo>
                <a:cubicBezTo>
                  <a:pt x="6801" y="6010"/>
                  <a:pt x="6790" y="5974"/>
                  <a:pt x="6790" y="5940"/>
                </a:cubicBezTo>
                <a:cubicBezTo>
                  <a:pt x="6790" y="5884"/>
                  <a:pt x="6716" y="5682"/>
                  <a:pt x="6666" y="5600"/>
                </a:cubicBezTo>
                <a:cubicBezTo>
                  <a:pt x="6655" y="5582"/>
                  <a:pt x="6642" y="5525"/>
                  <a:pt x="6638" y="5473"/>
                </a:cubicBezTo>
                <a:cubicBezTo>
                  <a:pt x="6625" y="5334"/>
                  <a:pt x="6535" y="5266"/>
                  <a:pt x="6260" y="5187"/>
                </a:cubicBezTo>
                <a:cubicBezTo>
                  <a:pt x="5943" y="5096"/>
                  <a:pt x="5870" y="5098"/>
                  <a:pt x="5709" y="5206"/>
                </a:cubicBezTo>
                <a:lnTo>
                  <a:pt x="5576" y="5295"/>
                </a:lnTo>
                <a:lnTo>
                  <a:pt x="5473" y="5162"/>
                </a:lnTo>
                <a:cubicBezTo>
                  <a:pt x="5367" y="5025"/>
                  <a:pt x="5202" y="4936"/>
                  <a:pt x="5056" y="4936"/>
                </a:cubicBezTo>
                <a:cubicBezTo>
                  <a:pt x="5014" y="4936"/>
                  <a:pt x="4864" y="4884"/>
                  <a:pt x="4723" y="4822"/>
                </a:cubicBezTo>
                <a:cubicBezTo>
                  <a:pt x="4582" y="4760"/>
                  <a:pt x="4425" y="4708"/>
                  <a:pt x="4374" y="4708"/>
                </a:cubicBezTo>
                <a:cubicBezTo>
                  <a:pt x="4296" y="4708"/>
                  <a:pt x="4281" y="4697"/>
                  <a:pt x="4281" y="4643"/>
                </a:cubicBezTo>
                <a:cubicBezTo>
                  <a:pt x="4281" y="4509"/>
                  <a:pt x="4397" y="4314"/>
                  <a:pt x="4588" y="4131"/>
                </a:cubicBezTo>
                <a:cubicBezTo>
                  <a:pt x="4656" y="4066"/>
                  <a:pt x="4726" y="3994"/>
                  <a:pt x="4744" y="3971"/>
                </a:cubicBezTo>
                <a:cubicBezTo>
                  <a:pt x="4833" y="3857"/>
                  <a:pt x="4956" y="3831"/>
                  <a:pt x="5546" y="3800"/>
                </a:cubicBezTo>
                <a:cubicBezTo>
                  <a:pt x="5872" y="3782"/>
                  <a:pt x="6193" y="3755"/>
                  <a:pt x="6261" y="3737"/>
                </a:cubicBezTo>
                <a:cubicBezTo>
                  <a:pt x="6328" y="3719"/>
                  <a:pt x="6674" y="3689"/>
                  <a:pt x="7029" y="3671"/>
                </a:cubicBezTo>
                <a:cubicBezTo>
                  <a:pt x="7384" y="3652"/>
                  <a:pt x="7703" y="3623"/>
                  <a:pt x="7738" y="3606"/>
                </a:cubicBezTo>
                <a:cubicBezTo>
                  <a:pt x="7773" y="3588"/>
                  <a:pt x="7903" y="3573"/>
                  <a:pt x="8027" y="3573"/>
                </a:cubicBezTo>
                <a:close/>
                <a:moveTo>
                  <a:pt x="9850" y="6297"/>
                </a:moveTo>
                <a:cubicBezTo>
                  <a:pt x="9900" y="6297"/>
                  <a:pt x="9901" y="6355"/>
                  <a:pt x="9851" y="6486"/>
                </a:cubicBezTo>
                <a:cubicBezTo>
                  <a:pt x="9830" y="6542"/>
                  <a:pt x="9802" y="6588"/>
                  <a:pt x="9789" y="6588"/>
                </a:cubicBezTo>
                <a:cubicBezTo>
                  <a:pt x="9758" y="6588"/>
                  <a:pt x="9762" y="6551"/>
                  <a:pt x="9802" y="6482"/>
                </a:cubicBezTo>
                <a:cubicBezTo>
                  <a:pt x="9820" y="6450"/>
                  <a:pt x="9830" y="6396"/>
                  <a:pt x="9823" y="6361"/>
                </a:cubicBezTo>
                <a:cubicBezTo>
                  <a:pt x="9814" y="6317"/>
                  <a:pt x="9823" y="6297"/>
                  <a:pt x="9850" y="6297"/>
                </a:cubicBezTo>
                <a:close/>
                <a:moveTo>
                  <a:pt x="7623" y="9068"/>
                </a:moveTo>
                <a:lnTo>
                  <a:pt x="7625" y="9204"/>
                </a:lnTo>
                <a:cubicBezTo>
                  <a:pt x="7626" y="9279"/>
                  <a:pt x="7637" y="9350"/>
                  <a:pt x="7651" y="9361"/>
                </a:cubicBezTo>
                <a:cubicBezTo>
                  <a:pt x="7664" y="9372"/>
                  <a:pt x="7675" y="9406"/>
                  <a:pt x="7675" y="9437"/>
                </a:cubicBezTo>
                <a:cubicBezTo>
                  <a:pt x="7675" y="9498"/>
                  <a:pt x="7777" y="9638"/>
                  <a:pt x="7866" y="9698"/>
                </a:cubicBezTo>
                <a:cubicBezTo>
                  <a:pt x="7924" y="9738"/>
                  <a:pt x="7945" y="9905"/>
                  <a:pt x="7896" y="9944"/>
                </a:cubicBezTo>
                <a:cubicBezTo>
                  <a:pt x="7862" y="9973"/>
                  <a:pt x="7865" y="10360"/>
                  <a:pt x="7901" y="10407"/>
                </a:cubicBezTo>
                <a:cubicBezTo>
                  <a:pt x="7924" y="10437"/>
                  <a:pt x="7924" y="10455"/>
                  <a:pt x="7901" y="10486"/>
                </a:cubicBezTo>
                <a:cubicBezTo>
                  <a:pt x="7885" y="10507"/>
                  <a:pt x="7872" y="10579"/>
                  <a:pt x="7872" y="10647"/>
                </a:cubicBezTo>
                <a:cubicBezTo>
                  <a:pt x="7872" y="10775"/>
                  <a:pt x="7861" y="10785"/>
                  <a:pt x="7737" y="10749"/>
                </a:cubicBezTo>
                <a:cubicBezTo>
                  <a:pt x="7602" y="10711"/>
                  <a:pt x="7577" y="10670"/>
                  <a:pt x="7577" y="10492"/>
                </a:cubicBezTo>
                <a:cubicBezTo>
                  <a:pt x="7577" y="10398"/>
                  <a:pt x="7565" y="10312"/>
                  <a:pt x="7552" y="10301"/>
                </a:cubicBezTo>
                <a:cubicBezTo>
                  <a:pt x="7538" y="10290"/>
                  <a:pt x="7528" y="10238"/>
                  <a:pt x="7528" y="10187"/>
                </a:cubicBezTo>
                <a:cubicBezTo>
                  <a:pt x="7528" y="10136"/>
                  <a:pt x="7517" y="10084"/>
                  <a:pt x="7503" y="10073"/>
                </a:cubicBezTo>
                <a:cubicBezTo>
                  <a:pt x="7490" y="10062"/>
                  <a:pt x="7479" y="9997"/>
                  <a:pt x="7479" y="9927"/>
                </a:cubicBezTo>
                <a:cubicBezTo>
                  <a:pt x="7479" y="9857"/>
                  <a:pt x="7456" y="9748"/>
                  <a:pt x="7429" y="9684"/>
                </a:cubicBezTo>
                <a:cubicBezTo>
                  <a:pt x="7361" y="9524"/>
                  <a:pt x="7367" y="9454"/>
                  <a:pt x="7461" y="9334"/>
                </a:cubicBezTo>
                <a:cubicBezTo>
                  <a:pt x="7505" y="9278"/>
                  <a:pt x="7560" y="9194"/>
                  <a:pt x="7582" y="9149"/>
                </a:cubicBezTo>
                <a:lnTo>
                  <a:pt x="7623" y="9068"/>
                </a:lnTo>
                <a:close/>
                <a:moveTo>
                  <a:pt x="18278" y="12311"/>
                </a:moveTo>
                <a:cubicBezTo>
                  <a:pt x="18294" y="12298"/>
                  <a:pt x="18302" y="12471"/>
                  <a:pt x="18300" y="12797"/>
                </a:cubicBezTo>
                <a:lnTo>
                  <a:pt x="18297" y="13302"/>
                </a:lnTo>
                <a:lnTo>
                  <a:pt x="18178" y="13382"/>
                </a:lnTo>
                <a:lnTo>
                  <a:pt x="18057" y="13462"/>
                </a:lnTo>
                <a:lnTo>
                  <a:pt x="18057" y="13381"/>
                </a:lnTo>
                <a:cubicBezTo>
                  <a:pt x="18057" y="13336"/>
                  <a:pt x="18068" y="13270"/>
                  <a:pt x="18082" y="13234"/>
                </a:cubicBezTo>
                <a:cubicBezTo>
                  <a:pt x="18095" y="13199"/>
                  <a:pt x="18118" y="13141"/>
                  <a:pt x="18131" y="13106"/>
                </a:cubicBezTo>
                <a:cubicBezTo>
                  <a:pt x="18145" y="13070"/>
                  <a:pt x="18156" y="13012"/>
                  <a:pt x="18156" y="12976"/>
                </a:cubicBezTo>
                <a:cubicBezTo>
                  <a:pt x="18156" y="12939"/>
                  <a:pt x="18167" y="12880"/>
                  <a:pt x="18181" y="12844"/>
                </a:cubicBezTo>
                <a:cubicBezTo>
                  <a:pt x="18194" y="12809"/>
                  <a:pt x="18216" y="12751"/>
                  <a:pt x="18230" y="12716"/>
                </a:cubicBezTo>
                <a:cubicBezTo>
                  <a:pt x="18243" y="12680"/>
                  <a:pt x="18255" y="12579"/>
                  <a:pt x="18255" y="12491"/>
                </a:cubicBezTo>
                <a:cubicBezTo>
                  <a:pt x="18255" y="12402"/>
                  <a:pt x="18265" y="12322"/>
                  <a:pt x="18278" y="1231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56" name="Recruitment process"/>
          <p:cNvSpPr txBox="1"/>
          <p:nvPr/>
        </p:nvSpPr>
        <p:spPr>
          <a:xfrm>
            <a:off x="2224404" y="246379"/>
            <a:ext cx="7743191" cy="967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lnSpc>
                <a:spcPct val="90000"/>
              </a:lnSpc>
              <a:defRPr sz="6000"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Recruitment process</a:t>
            </a:r>
          </a:p>
        </p:txBody>
      </p:sp>
      <p:sp>
        <p:nvSpPr>
          <p:cNvPr id="257" name="ELIGIBILITY:…"/>
          <p:cNvSpPr txBox="1"/>
          <p:nvPr/>
        </p:nvSpPr>
        <p:spPr>
          <a:xfrm>
            <a:off x="3947530" y="1821179"/>
            <a:ext cx="4296940" cy="662941"/>
          </a:xfrm>
          <a:prstGeom prst="rect">
            <a:avLst/>
          </a:prstGeom>
          <a:gradFill>
            <a:gsLst>
              <a:gs pos="0">
                <a:srgbClr val="65B251"/>
              </a:gs>
              <a:gs pos="50000">
                <a:srgbClr val="4BAD28"/>
              </a:gs>
              <a:gs pos="100000">
                <a:srgbClr val="409E1E"/>
              </a:gs>
            </a:gsLst>
            <a:lin ang="5400000"/>
          </a:gra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t>ELIGIBILITY: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hems bases performing maternal transfer</a:t>
            </a:r>
          </a:p>
        </p:txBody>
      </p:sp>
      <p:sp>
        <p:nvSpPr>
          <p:cNvPr id="258" name="RECRUITMENT…"/>
          <p:cNvSpPr txBox="1"/>
          <p:nvPr/>
        </p:nvSpPr>
        <p:spPr>
          <a:xfrm>
            <a:off x="3362803" y="3097529"/>
            <a:ext cx="5466394" cy="942341"/>
          </a:xfrm>
          <a:prstGeom prst="rect">
            <a:avLst/>
          </a:prstGeom>
          <a:gradFill>
            <a:gsLst>
              <a:gs pos="0">
                <a:srgbClr val="65B251"/>
              </a:gs>
              <a:gs pos="50000">
                <a:srgbClr val="4BAD28"/>
              </a:gs>
              <a:gs pos="100000">
                <a:srgbClr val="409E1E"/>
              </a:gs>
            </a:gsLst>
            <a:lin ang="5400000"/>
          </a:gra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t>RECRUITMENT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NC’s disseminate the survey to eligible bases 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with the help of social networks, media and congress</a:t>
            </a:r>
          </a:p>
        </p:txBody>
      </p:sp>
      <p:sp>
        <p:nvSpPr>
          <p:cNvPr id="259" name="RESPONDENTS…"/>
          <p:cNvSpPr txBox="1"/>
          <p:nvPr/>
        </p:nvSpPr>
        <p:spPr>
          <a:xfrm>
            <a:off x="1736763" y="4653279"/>
            <a:ext cx="8718474" cy="662941"/>
          </a:xfrm>
          <a:prstGeom prst="rect">
            <a:avLst/>
          </a:prstGeom>
          <a:gradFill>
            <a:gsLst>
              <a:gs pos="0">
                <a:srgbClr val="65B251"/>
              </a:gs>
              <a:gs pos="50000">
                <a:srgbClr val="4BAD28"/>
              </a:gs>
              <a:gs pos="100000">
                <a:srgbClr val="409E1E"/>
              </a:gs>
            </a:gsLst>
            <a:lin ang="5400000"/>
          </a:gra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t>RESPONDENTS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Medical directors, HEMS base leads, senior clinicians with maternal care experience </a:t>
            </a:r>
          </a:p>
        </p:txBody>
      </p:sp>
      <p:sp>
        <p:nvSpPr>
          <p:cNvPr id="260" name="Scheda elettorale"/>
          <p:cNvSpPr/>
          <p:nvPr/>
        </p:nvSpPr>
        <p:spPr>
          <a:xfrm>
            <a:off x="9829406" y="1461984"/>
            <a:ext cx="1037079" cy="1381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342"/>
                </a:lnTo>
                <a:lnTo>
                  <a:pt x="18478" y="0"/>
                </a:lnTo>
                <a:lnTo>
                  <a:pt x="0" y="0"/>
                </a:lnTo>
                <a:close/>
                <a:moveTo>
                  <a:pt x="2780" y="2106"/>
                </a:moveTo>
                <a:lnTo>
                  <a:pt x="15405" y="2106"/>
                </a:lnTo>
                <a:lnTo>
                  <a:pt x="15405" y="4226"/>
                </a:lnTo>
                <a:lnTo>
                  <a:pt x="2780" y="4226"/>
                </a:lnTo>
                <a:lnTo>
                  <a:pt x="2780" y="2106"/>
                </a:lnTo>
                <a:close/>
                <a:moveTo>
                  <a:pt x="17628" y="2106"/>
                </a:moveTo>
                <a:cubicBezTo>
                  <a:pt x="18408" y="2106"/>
                  <a:pt x="19040" y="2581"/>
                  <a:pt x="19040" y="3166"/>
                </a:cubicBezTo>
                <a:cubicBezTo>
                  <a:pt x="19040" y="3751"/>
                  <a:pt x="18408" y="4226"/>
                  <a:pt x="17628" y="4226"/>
                </a:cubicBezTo>
                <a:cubicBezTo>
                  <a:pt x="16849" y="4226"/>
                  <a:pt x="16217" y="3751"/>
                  <a:pt x="16217" y="3166"/>
                </a:cubicBezTo>
                <a:cubicBezTo>
                  <a:pt x="16217" y="2581"/>
                  <a:pt x="16849" y="2106"/>
                  <a:pt x="17628" y="2106"/>
                </a:cubicBezTo>
                <a:close/>
                <a:moveTo>
                  <a:pt x="2780" y="5160"/>
                </a:moveTo>
                <a:lnTo>
                  <a:pt x="15405" y="5160"/>
                </a:lnTo>
                <a:lnTo>
                  <a:pt x="15405" y="7278"/>
                </a:lnTo>
                <a:lnTo>
                  <a:pt x="2780" y="7278"/>
                </a:lnTo>
                <a:lnTo>
                  <a:pt x="2780" y="5160"/>
                </a:lnTo>
                <a:close/>
                <a:moveTo>
                  <a:pt x="17628" y="5160"/>
                </a:moveTo>
                <a:cubicBezTo>
                  <a:pt x="18408" y="5160"/>
                  <a:pt x="19040" y="5635"/>
                  <a:pt x="19040" y="6220"/>
                </a:cubicBezTo>
                <a:cubicBezTo>
                  <a:pt x="19040" y="6805"/>
                  <a:pt x="18408" y="7278"/>
                  <a:pt x="17628" y="7278"/>
                </a:cubicBezTo>
                <a:cubicBezTo>
                  <a:pt x="16849" y="7278"/>
                  <a:pt x="16217" y="6805"/>
                  <a:pt x="16217" y="6220"/>
                </a:cubicBezTo>
                <a:cubicBezTo>
                  <a:pt x="16217" y="5635"/>
                  <a:pt x="16849" y="5160"/>
                  <a:pt x="17628" y="5160"/>
                </a:cubicBezTo>
                <a:close/>
                <a:moveTo>
                  <a:pt x="2780" y="8213"/>
                </a:moveTo>
                <a:lnTo>
                  <a:pt x="15405" y="8213"/>
                </a:lnTo>
                <a:lnTo>
                  <a:pt x="15405" y="10333"/>
                </a:lnTo>
                <a:lnTo>
                  <a:pt x="2780" y="10333"/>
                </a:lnTo>
                <a:lnTo>
                  <a:pt x="2780" y="8213"/>
                </a:lnTo>
                <a:close/>
                <a:moveTo>
                  <a:pt x="17628" y="8213"/>
                </a:moveTo>
                <a:cubicBezTo>
                  <a:pt x="18408" y="8213"/>
                  <a:pt x="19040" y="8688"/>
                  <a:pt x="19040" y="9273"/>
                </a:cubicBezTo>
                <a:cubicBezTo>
                  <a:pt x="19040" y="9858"/>
                  <a:pt x="18408" y="10333"/>
                  <a:pt x="17628" y="10333"/>
                </a:cubicBezTo>
                <a:cubicBezTo>
                  <a:pt x="16849" y="10333"/>
                  <a:pt x="16217" y="9858"/>
                  <a:pt x="16217" y="9273"/>
                </a:cubicBezTo>
                <a:cubicBezTo>
                  <a:pt x="16217" y="8688"/>
                  <a:pt x="16849" y="8213"/>
                  <a:pt x="17628" y="8213"/>
                </a:cubicBezTo>
                <a:close/>
                <a:moveTo>
                  <a:pt x="18404" y="8667"/>
                </a:moveTo>
                <a:cubicBezTo>
                  <a:pt x="18338" y="8670"/>
                  <a:pt x="18273" y="8694"/>
                  <a:pt x="18226" y="8735"/>
                </a:cubicBezTo>
                <a:lnTo>
                  <a:pt x="17325" y="9511"/>
                </a:lnTo>
                <a:lnTo>
                  <a:pt x="17026" y="9271"/>
                </a:lnTo>
                <a:cubicBezTo>
                  <a:pt x="16928" y="9193"/>
                  <a:pt x="16764" y="9189"/>
                  <a:pt x="16660" y="9263"/>
                </a:cubicBezTo>
                <a:cubicBezTo>
                  <a:pt x="16555" y="9336"/>
                  <a:pt x="16548" y="9459"/>
                  <a:pt x="16646" y="9538"/>
                </a:cubicBezTo>
                <a:lnTo>
                  <a:pt x="17143" y="9934"/>
                </a:lnTo>
                <a:cubicBezTo>
                  <a:pt x="17192" y="9974"/>
                  <a:pt x="17260" y="9997"/>
                  <a:pt x="17332" y="9997"/>
                </a:cubicBezTo>
                <a:cubicBezTo>
                  <a:pt x="17333" y="9997"/>
                  <a:pt x="17337" y="9997"/>
                  <a:pt x="17338" y="9997"/>
                </a:cubicBezTo>
                <a:cubicBezTo>
                  <a:pt x="17412" y="9996"/>
                  <a:pt x="17479" y="9971"/>
                  <a:pt x="17527" y="9929"/>
                </a:cubicBezTo>
                <a:lnTo>
                  <a:pt x="18617" y="8989"/>
                </a:lnTo>
                <a:cubicBezTo>
                  <a:pt x="18711" y="8908"/>
                  <a:pt x="18701" y="8785"/>
                  <a:pt x="18593" y="8714"/>
                </a:cubicBezTo>
                <a:cubicBezTo>
                  <a:pt x="18539" y="8679"/>
                  <a:pt x="18470" y="8664"/>
                  <a:pt x="18404" y="8667"/>
                </a:cubicBezTo>
                <a:close/>
                <a:moveTo>
                  <a:pt x="2780" y="11266"/>
                </a:moveTo>
                <a:lnTo>
                  <a:pt x="15405" y="11266"/>
                </a:lnTo>
                <a:lnTo>
                  <a:pt x="15405" y="13385"/>
                </a:lnTo>
                <a:lnTo>
                  <a:pt x="2780" y="13385"/>
                </a:lnTo>
                <a:lnTo>
                  <a:pt x="2780" y="11266"/>
                </a:lnTo>
                <a:close/>
                <a:moveTo>
                  <a:pt x="17628" y="11266"/>
                </a:moveTo>
                <a:cubicBezTo>
                  <a:pt x="18408" y="11266"/>
                  <a:pt x="19040" y="11740"/>
                  <a:pt x="19040" y="12325"/>
                </a:cubicBezTo>
                <a:cubicBezTo>
                  <a:pt x="19040" y="12911"/>
                  <a:pt x="18408" y="13385"/>
                  <a:pt x="17628" y="13385"/>
                </a:cubicBezTo>
                <a:cubicBezTo>
                  <a:pt x="16849" y="13385"/>
                  <a:pt x="16217" y="12911"/>
                  <a:pt x="16217" y="12325"/>
                </a:cubicBezTo>
                <a:cubicBezTo>
                  <a:pt x="16217" y="11740"/>
                  <a:pt x="16849" y="11266"/>
                  <a:pt x="17628" y="11266"/>
                </a:cubicBezTo>
                <a:close/>
                <a:moveTo>
                  <a:pt x="2780" y="14320"/>
                </a:moveTo>
                <a:lnTo>
                  <a:pt x="15405" y="14320"/>
                </a:lnTo>
                <a:lnTo>
                  <a:pt x="15405" y="16440"/>
                </a:lnTo>
                <a:lnTo>
                  <a:pt x="2780" y="16440"/>
                </a:lnTo>
                <a:lnTo>
                  <a:pt x="2780" y="14320"/>
                </a:lnTo>
                <a:close/>
                <a:moveTo>
                  <a:pt x="17628" y="14320"/>
                </a:moveTo>
                <a:cubicBezTo>
                  <a:pt x="18408" y="14320"/>
                  <a:pt x="19040" y="14795"/>
                  <a:pt x="19040" y="15380"/>
                </a:cubicBezTo>
                <a:cubicBezTo>
                  <a:pt x="19040" y="15965"/>
                  <a:pt x="18408" y="16440"/>
                  <a:pt x="17628" y="16440"/>
                </a:cubicBezTo>
                <a:cubicBezTo>
                  <a:pt x="16849" y="16440"/>
                  <a:pt x="16217" y="15965"/>
                  <a:pt x="16217" y="15380"/>
                </a:cubicBezTo>
                <a:cubicBezTo>
                  <a:pt x="16217" y="14795"/>
                  <a:pt x="16849" y="14320"/>
                  <a:pt x="17628" y="14320"/>
                </a:cubicBezTo>
                <a:close/>
                <a:moveTo>
                  <a:pt x="2780" y="17373"/>
                </a:moveTo>
                <a:lnTo>
                  <a:pt x="15405" y="17373"/>
                </a:lnTo>
                <a:lnTo>
                  <a:pt x="15405" y="19492"/>
                </a:lnTo>
                <a:lnTo>
                  <a:pt x="2780" y="19492"/>
                </a:lnTo>
                <a:lnTo>
                  <a:pt x="2780" y="17373"/>
                </a:lnTo>
                <a:close/>
                <a:moveTo>
                  <a:pt x="17628" y="17373"/>
                </a:moveTo>
                <a:cubicBezTo>
                  <a:pt x="18408" y="17373"/>
                  <a:pt x="19040" y="17847"/>
                  <a:pt x="19040" y="18433"/>
                </a:cubicBezTo>
                <a:cubicBezTo>
                  <a:pt x="19040" y="19018"/>
                  <a:pt x="18408" y="19492"/>
                  <a:pt x="17628" y="19492"/>
                </a:cubicBezTo>
                <a:cubicBezTo>
                  <a:pt x="16849" y="19492"/>
                  <a:pt x="16217" y="19018"/>
                  <a:pt x="16217" y="18433"/>
                </a:cubicBezTo>
                <a:cubicBezTo>
                  <a:pt x="16217" y="17847"/>
                  <a:pt x="16849" y="17373"/>
                  <a:pt x="17628" y="17373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61" name="Portatile"/>
          <p:cNvSpPr/>
          <p:nvPr/>
        </p:nvSpPr>
        <p:spPr>
          <a:xfrm>
            <a:off x="1182962" y="3146289"/>
            <a:ext cx="1508171" cy="84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fill="norm" stroke="1" extrusionOk="0">
                <a:moveTo>
                  <a:pt x="1952" y="0"/>
                </a:moveTo>
                <a:cubicBezTo>
                  <a:pt x="1421" y="0"/>
                  <a:pt x="1439" y="771"/>
                  <a:pt x="1439" y="1718"/>
                </a:cubicBezTo>
                <a:lnTo>
                  <a:pt x="1439" y="19328"/>
                </a:lnTo>
                <a:lnTo>
                  <a:pt x="0" y="19328"/>
                </a:lnTo>
                <a:cubicBezTo>
                  <a:pt x="0" y="19328"/>
                  <a:pt x="0" y="19890"/>
                  <a:pt x="0" y="20529"/>
                </a:cubicBezTo>
                <a:cubicBezTo>
                  <a:pt x="0" y="21600"/>
                  <a:pt x="190" y="21599"/>
                  <a:pt x="896" y="21599"/>
                </a:cubicBezTo>
                <a:lnTo>
                  <a:pt x="10332" y="21599"/>
                </a:lnTo>
                <a:lnTo>
                  <a:pt x="11268" y="21599"/>
                </a:lnTo>
                <a:lnTo>
                  <a:pt x="20704" y="21599"/>
                </a:lnTo>
                <a:cubicBezTo>
                  <a:pt x="21367" y="21599"/>
                  <a:pt x="21600" y="21600"/>
                  <a:pt x="21600" y="20529"/>
                </a:cubicBezTo>
                <a:cubicBezTo>
                  <a:pt x="21600" y="19890"/>
                  <a:pt x="21600" y="19328"/>
                  <a:pt x="21600" y="19328"/>
                </a:cubicBezTo>
                <a:lnTo>
                  <a:pt x="20161" y="19328"/>
                </a:lnTo>
                <a:lnTo>
                  <a:pt x="20161" y="1718"/>
                </a:lnTo>
                <a:cubicBezTo>
                  <a:pt x="20161" y="771"/>
                  <a:pt x="20196" y="0"/>
                  <a:pt x="19665" y="0"/>
                </a:cubicBezTo>
                <a:lnTo>
                  <a:pt x="1952" y="0"/>
                </a:lnTo>
                <a:close/>
                <a:moveTo>
                  <a:pt x="2475" y="1849"/>
                </a:moveTo>
                <a:lnTo>
                  <a:pt x="19125" y="1849"/>
                </a:lnTo>
                <a:lnTo>
                  <a:pt x="19125" y="19328"/>
                </a:lnTo>
                <a:lnTo>
                  <a:pt x="11268" y="19328"/>
                </a:lnTo>
                <a:lnTo>
                  <a:pt x="10332" y="19328"/>
                </a:lnTo>
                <a:lnTo>
                  <a:pt x="2475" y="19328"/>
                </a:lnTo>
                <a:lnTo>
                  <a:pt x="2475" y="1849"/>
                </a:lnTo>
                <a:close/>
              </a:path>
            </a:pathLst>
          </a:custGeom>
          <a:solidFill>
            <a:srgbClr val="FFFFFF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262" name="Mascherina"/>
          <p:cNvSpPr/>
          <p:nvPr/>
        </p:nvSpPr>
        <p:spPr>
          <a:xfrm>
            <a:off x="10806126" y="4302903"/>
            <a:ext cx="1159841" cy="1363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600" fill="norm" stroke="1" extrusionOk="0">
                <a:moveTo>
                  <a:pt x="9010" y="0"/>
                </a:moveTo>
                <a:cubicBezTo>
                  <a:pt x="3015" y="0"/>
                  <a:pt x="0" y="3300"/>
                  <a:pt x="0" y="7254"/>
                </a:cubicBezTo>
                <a:cubicBezTo>
                  <a:pt x="0" y="11209"/>
                  <a:pt x="2709" y="14266"/>
                  <a:pt x="3213" y="17025"/>
                </a:cubicBezTo>
                <a:cubicBezTo>
                  <a:pt x="3716" y="19784"/>
                  <a:pt x="1408" y="21600"/>
                  <a:pt x="1408" y="21600"/>
                </a:cubicBezTo>
                <a:lnTo>
                  <a:pt x="13061" y="21600"/>
                </a:lnTo>
                <a:cubicBezTo>
                  <a:pt x="13694" y="18694"/>
                  <a:pt x="14817" y="18738"/>
                  <a:pt x="15896" y="18789"/>
                </a:cubicBezTo>
                <a:lnTo>
                  <a:pt x="7700" y="13852"/>
                </a:lnTo>
                <a:cubicBezTo>
                  <a:pt x="7698" y="13851"/>
                  <a:pt x="7698" y="13850"/>
                  <a:pt x="7696" y="13849"/>
                </a:cubicBezTo>
                <a:cubicBezTo>
                  <a:pt x="6756" y="13262"/>
                  <a:pt x="6248" y="12285"/>
                  <a:pt x="6372" y="11298"/>
                </a:cubicBezTo>
                <a:cubicBezTo>
                  <a:pt x="6471" y="10505"/>
                  <a:pt x="6965" y="9785"/>
                  <a:pt x="7728" y="9321"/>
                </a:cubicBezTo>
                <a:cubicBezTo>
                  <a:pt x="8490" y="8857"/>
                  <a:pt x="9450" y="8694"/>
                  <a:pt x="10362" y="8871"/>
                </a:cubicBezTo>
                <a:cubicBezTo>
                  <a:pt x="10368" y="8872"/>
                  <a:pt x="10373" y="8873"/>
                  <a:pt x="10378" y="8874"/>
                </a:cubicBezTo>
                <a:lnTo>
                  <a:pt x="15578" y="10074"/>
                </a:lnTo>
                <a:lnTo>
                  <a:pt x="19698" y="9235"/>
                </a:lnTo>
                <a:cubicBezTo>
                  <a:pt x="19508" y="8969"/>
                  <a:pt x="19330" y="8726"/>
                  <a:pt x="19176" y="8519"/>
                </a:cubicBezTo>
                <a:cubicBezTo>
                  <a:pt x="18457" y="7554"/>
                  <a:pt x="19619" y="7038"/>
                  <a:pt x="19260" y="5996"/>
                </a:cubicBezTo>
                <a:cubicBezTo>
                  <a:pt x="18360" y="2409"/>
                  <a:pt x="15704" y="0"/>
                  <a:pt x="9010" y="0"/>
                </a:cubicBezTo>
                <a:close/>
                <a:moveTo>
                  <a:pt x="9658" y="9487"/>
                </a:moveTo>
                <a:cubicBezTo>
                  <a:pt x="9138" y="9482"/>
                  <a:pt x="8626" y="9618"/>
                  <a:pt x="8196" y="9879"/>
                </a:cubicBezTo>
                <a:cubicBezTo>
                  <a:pt x="7621" y="10229"/>
                  <a:pt x="7249" y="10772"/>
                  <a:pt x="7174" y="11371"/>
                </a:cubicBezTo>
                <a:cubicBezTo>
                  <a:pt x="7081" y="12114"/>
                  <a:pt x="7461" y="12851"/>
                  <a:pt x="8168" y="13294"/>
                </a:cubicBezTo>
                <a:lnTo>
                  <a:pt x="11611" y="15367"/>
                </a:lnTo>
                <a:cubicBezTo>
                  <a:pt x="12979" y="14854"/>
                  <a:pt x="13973" y="13890"/>
                  <a:pt x="14570" y="12501"/>
                </a:cubicBezTo>
                <a:cubicBezTo>
                  <a:pt x="14900" y="11732"/>
                  <a:pt x="15016" y="11028"/>
                  <a:pt x="15056" y="10666"/>
                </a:cubicBezTo>
                <a:lnTo>
                  <a:pt x="10176" y="9539"/>
                </a:lnTo>
                <a:cubicBezTo>
                  <a:pt x="10004" y="9506"/>
                  <a:pt x="9831" y="9488"/>
                  <a:pt x="9658" y="9487"/>
                </a:cubicBezTo>
                <a:close/>
                <a:moveTo>
                  <a:pt x="19980" y="9947"/>
                </a:moveTo>
                <a:cubicBezTo>
                  <a:pt x="19928" y="9952"/>
                  <a:pt x="19876" y="9964"/>
                  <a:pt x="19827" y="9987"/>
                </a:cubicBezTo>
                <a:cubicBezTo>
                  <a:pt x="19633" y="10080"/>
                  <a:pt x="19566" y="10290"/>
                  <a:pt x="19675" y="10456"/>
                </a:cubicBezTo>
                <a:lnTo>
                  <a:pt x="20669" y="11971"/>
                </a:lnTo>
                <a:lnTo>
                  <a:pt x="19724" y="12854"/>
                </a:lnTo>
                <a:cubicBezTo>
                  <a:pt x="19648" y="12926"/>
                  <a:pt x="19610" y="13022"/>
                  <a:pt x="19621" y="13118"/>
                </a:cubicBezTo>
                <a:cubicBezTo>
                  <a:pt x="19625" y="13152"/>
                  <a:pt x="19969" y="16550"/>
                  <a:pt x="17163" y="18097"/>
                </a:cubicBezTo>
                <a:cubicBezTo>
                  <a:pt x="16976" y="18200"/>
                  <a:pt x="16923" y="18413"/>
                  <a:pt x="17044" y="18573"/>
                </a:cubicBezTo>
                <a:cubicBezTo>
                  <a:pt x="17121" y="18674"/>
                  <a:pt x="17249" y="18730"/>
                  <a:pt x="17381" y="18730"/>
                </a:cubicBezTo>
                <a:cubicBezTo>
                  <a:pt x="17456" y="18730"/>
                  <a:pt x="17532" y="18711"/>
                  <a:pt x="17600" y="18674"/>
                </a:cubicBezTo>
                <a:cubicBezTo>
                  <a:pt x="18936" y="17937"/>
                  <a:pt x="19850" y="16729"/>
                  <a:pt x="20238" y="15178"/>
                </a:cubicBezTo>
                <a:cubicBezTo>
                  <a:pt x="20462" y="14285"/>
                  <a:pt x="20452" y="13526"/>
                  <a:pt x="20435" y="13209"/>
                </a:cubicBezTo>
                <a:lnTo>
                  <a:pt x="21462" y="12250"/>
                </a:lnTo>
                <a:cubicBezTo>
                  <a:pt x="21578" y="12141"/>
                  <a:pt x="21600" y="11980"/>
                  <a:pt x="21515" y="11851"/>
                </a:cubicBezTo>
                <a:lnTo>
                  <a:pt x="20377" y="10119"/>
                </a:lnTo>
                <a:cubicBezTo>
                  <a:pt x="20296" y="9995"/>
                  <a:pt x="20136" y="9932"/>
                  <a:pt x="19980" y="9947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Segnaposto contenuto 9" descr="Segnaposto contenuto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19279" y="4426363"/>
            <a:ext cx="2202085" cy="2234374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265" name="Titolo 1"/>
          <p:cNvSpPr txBox="1"/>
          <p:nvPr>
            <p:ph type="title"/>
          </p:nvPr>
        </p:nvSpPr>
        <p:spPr>
          <a:xfrm>
            <a:off x="558800" y="198624"/>
            <a:ext cx="10515600" cy="1325564"/>
          </a:xfrm>
          <a:prstGeom prst="rect">
            <a:avLst/>
          </a:prstGeom>
        </p:spPr>
        <p:txBody>
          <a:bodyPr/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National Coordinators Recruitment</a:t>
            </a:r>
          </a:p>
        </p:txBody>
      </p:sp>
      <p:sp>
        <p:nvSpPr>
          <p:cNvPr id="266" name="ONE PER COUNTRY"/>
          <p:cNvSpPr txBox="1"/>
          <p:nvPr/>
        </p:nvSpPr>
        <p:spPr>
          <a:xfrm>
            <a:off x="1249537" y="1656079"/>
            <a:ext cx="1237231" cy="662941"/>
          </a:xfrm>
          <a:prstGeom prst="rect">
            <a:avLst/>
          </a:prstGeom>
          <a:gradFill>
            <a:gsLst>
              <a:gs pos="0">
                <a:srgbClr val="65B251"/>
              </a:gs>
              <a:gs pos="50000">
                <a:srgbClr val="4BAD28"/>
              </a:gs>
              <a:gs pos="100000">
                <a:srgbClr val="409E1E"/>
              </a:gs>
            </a:gsLst>
            <a:lin ang="5400000"/>
          </a:gra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ONE PER COUNTRY</a:t>
            </a:r>
          </a:p>
        </p:txBody>
      </p:sp>
      <p:sp>
        <p:nvSpPr>
          <p:cNvPr id="267" name="IDENTIFY ELIGIBLE BASES/SERVICES"/>
          <p:cNvSpPr txBox="1"/>
          <p:nvPr/>
        </p:nvSpPr>
        <p:spPr>
          <a:xfrm>
            <a:off x="2519537" y="3230879"/>
            <a:ext cx="2034603" cy="942341"/>
          </a:xfrm>
          <a:prstGeom prst="rect">
            <a:avLst/>
          </a:prstGeom>
          <a:gradFill>
            <a:gsLst>
              <a:gs pos="0">
                <a:srgbClr val="65B251"/>
              </a:gs>
              <a:gs pos="50000">
                <a:srgbClr val="4BAD28"/>
              </a:gs>
              <a:gs pos="100000">
                <a:srgbClr val="409E1E"/>
              </a:gs>
            </a:gsLst>
            <a:lin ang="5400000"/>
          </a:gra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IDENTIFY ELIGIBLE BASES/SERVICES</a:t>
            </a:r>
          </a:p>
        </p:txBody>
      </p:sp>
      <p:sp>
        <p:nvSpPr>
          <p:cNvPr id="268" name="DISSEMINATE…"/>
          <p:cNvSpPr txBox="1"/>
          <p:nvPr/>
        </p:nvSpPr>
        <p:spPr>
          <a:xfrm>
            <a:off x="5542137" y="1744979"/>
            <a:ext cx="2034603" cy="942341"/>
          </a:xfrm>
          <a:prstGeom prst="rect">
            <a:avLst/>
          </a:prstGeom>
          <a:gradFill>
            <a:gsLst>
              <a:gs pos="0">
                <a:srgbClr val="65B251"/>
              </a:gs>
              <a:gs pos="50000">
                <a:srgbClr val="4BAD28"/>
              </a:gs>
              <a:gs pos="100000">
                <a:srgbClr val="409E1E"/>
              </a:gs>
            </a:gsLst>
            <a:lin ang="5400000"/>
          </a:gra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t>DISSEMINATE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THE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SURVEY</a:t>
            </a:r>
          </a:p>
        </p:txBody>
      </p:sp>
      <p:sp>
        <p:nvSpPr>
          <p:cNvPr id="269" name="FOLLOW-UP…"/>
          <p:cNvSpPr txBox="1"/>
          <p:nvPr/>
        </p:nvSpPr>
        <p:spPr>
          <a:xfrm>
            <a:off x="5377037" y="4170679"/>
            <a:ext cx="2034603" cy="1221741"/>
          </a:xfrm>
          <a:prstGeom prst="rect">
            <a:avLst/>
          </a:prstGeom>
          <a:gradFill>
            <a:gsLst>
              <a:gs pos="0">
                <a:srgbClr val="65B251"/>
              </a:gs>
              <a:gs pos="50000">
                <a:srgbClr val="4BAD28"/>
              </a:gs>
              <a:gs pos="100000">
                <a:srgbClr val="409E1E"/>
              </a:gs>
            </a:gsLst>
            <a:lin ang="5400000"/>
          </a:gra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t>FOLLOW-UP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TO</a:t>
            </a:r>
          </a:p>
          <a:p>
            <a:pPr algn="ctr">
              <a:defRPr>
                <a:solidFill>
                  <a:srgbClr val="FFFFFF"/>
                </a:solidFill>
              </a:defRPr>
            </a:pPr>
            <a:r>
              <a:t>MAXIMIZE RESPONSE</a:t>
            </a:r>
          </a:p>
        </p:txBody>
      </p:sp>
      <p:sp>
        <p:nvSpPr>
          <p:cNvPr id="270" name="VERIFY LOCAL ETHICS/APPROVAL/NOTIFICATIONS"/>
          <p:cNvSpPr txBox="1"/>
          <p:nvPr/>
        </p:nvSpPr>
        <p:spPr>
          <a:xfrm>
            <a:off x="8844137" y="2608579"/>
            <a:ext cx="2034603" cy="1221741"/>
          </a:xfrm>
          <a:prstGeom prst="rect">
            <a:avLst/>
          </a:prstGeom>
          <a:gradFill>
            <a:gsLst>
              <a:gs pos="0">
                <a:srgbClr val="65B251"/>
              </a:gs>
              <a:gs pos="50000">
                <a:srgbClr val="4BAD28"/>
              </a:gs>
              <a:gs pos="100000">
                <a:srgbClr val="409E1E"/>
              </a:gs>
            </a:gsLst>
            <a:lin ang="5400000"/>
          </a:gra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VERIFY LOCAL ETHICS/APPROVAL/NOTIFICATIONS</a:t>
            </a:r>
          </a:p>
        </p:txBody>
      </p:sp>
      <p:sp>
        <p:nvSpPr>
          <p:cNvPr id="271" name="TRANSLATIONS OR ADAPTATION IF NEEDED"/>
          <p:cNvSpPr txBox="1"/>
          <p:nvPr/>
        </p:nvSpPr>
        <p:spPr>
          <a:xfrm>
            <a:off x="1465437" y="5199379"/>
            <a:ext cx="2034603" cy="942341"/>
          </a:xfrm>
          <a:prstGeom prst="rect">
            <a:avLst/>
          </a:prstGeom>
          <a:gradFill>
            <a:gsLst>
              <a:gs pos="0">
                <a:srgbClr val="65B251"/>
              </a:gs>
              <a:gs pos="50000">
                <a:srgbClr val="4BAD28"/>
              </a:gs>
              <a:gs pos="100000">
                <a:srgbClr val="409E1E"/>
              </a:gs>
            </a:gsLst>
            <a:lin ang="5400000"/>
          </a:gra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TRANSLATIONS OR ADAPTATION IF NEEDED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6" grpId="1"/>
      <p:bldP build="whole" bldLvl="1" animBg="1" rev="0" advAuto="0" spid="269" grpId="5"/>
      <p:bldP build="whole" bldLvl="1" animBg="1" rev="0" advAuto="0" spid="268" grpId="2"/>
      <p:bldP build="whole" bldLvl="1" animBg="1" rev="0" advAuto="0" spid="270" grpId="4"/>
      <p:bldP build="whole" bldLvl="1" animBg="1" rev="0" advAuto="0" spid="271" grpId="6"/>
      <p:bldP build="whole" bldLvl="1" animBg="1" rev="0" advAuto="0" spid="267" grpId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Immagine 6" descr="Immagin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44955" y="1824501"/>
            <a:ext cx="5702090" cy="3208998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Recruit ≥70% of eligible sites in their country"/>
          <p:cNvSpPr txBox="1"/>
          <p:nvPr/>
        </p:nvSpPr>
        <p:spPr>
          <a:xfrm>
            <a:off x="766937" y="1363979"/>
            <a:ext cx="2034603" cy="942341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Recruit ≥70% of eligible sites in their country</a:t>
            </a:r>
          </a:p>
        </p:txBody>
      </p:sp>
      <p:sp>
        <p:nvSpPr>
          <p:cNvPr id="275" name="Ensure data completeness and accuracy"/>
          <p:cNvSpPr txBox="1"/>
          <p:nvPr/>
        </p:nvSpPr>
        <p:spPr>
          <a:xfrm>
            <a:off x="9542637" y="2957829"/>
            <a:ext cx="2034603" cy="942341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Ensure data completeness and accuracy</a:t>
            </a:r>
          </a:p>
        </p:txBody>
      </p:sp>
      <p:sp>
        <p:nvSpPr>
          <p:cNvPr id="276" name="Support translation/adaption"/>
          <p:cNvSpPr txBox="1"/>
          <p:nvPr/>
        </p:nvSpPr>
        <p:spPr>
          <a:xfrm>
            <a:off x="5078698" y="474979"/>
            <a:ext cx="2034603" cy="942341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Support translation/adaption</a:t>
            </a:r>
          </a:p>
        </p:txBody>
      </p:sp>
      <p:sp>
        <p:nvSpPr>
          <p:cNvPr id="277" name="Contribute to interpretation"/>
          <p:cNvSpPr txBox="1"/>
          <p:nvPr/>
        </p:nvSpPr>
        <p:spPr>
          <a:xfrm>
            <a:off x="1109837" y="4462779"/>
            <a:ext cx="2034603" cy="662941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Contribute to interpretation</a:t>
            </a:r>
          </a:p>
        </p:txBody>
      </p:sp>
      <p:sp>
        <p:nvSpPr>
          <p:cNvPr id="278" name="Contribute to manuscript writing/review"/>
          <p:cNvSpPr txBox="1"/>
          <p:nvPr/>
        </p:nvSpPr>
        <p:spPr>
          <a:xfrm>
            <a:off x="6475698" y="5440679"/>
            <a:ext cx="2034603" cy="942341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Contribute to manuscript writing/review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Segnaposto contenuto 8" descr="Segnaposto contenuto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6571" y="2046145"/>
            <a:ext cx="11538858" cy="2765710"/>
          </a:xfrm>
          <a:prstGeom prst="rect">
            <a:avLst/>
          </a:prstGeom>
          <a:ln w="38100" cap="sq">
            <a:solidFill>
              <a:srgbClr val="00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281" name="Titolo 7"/>
          <p:cNvSpPr txBox="1"/>
          <p:nvPr>
            <p:ph type="title"/>
          </p:nvPr>
        </p:nvSpPr>
        <p:spPr>
          <a:xfrm>
            <a:off x="2227758" y="327025"/>
            <a:ext cx="8583316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Collaborator Acknowledgment</a:t>
            </a:r>
          </a:p>
        </p:txBody>
      </p:sp>
      <p:sp>
        <p:nvSpPr>
          <p:cNvPr id="282" name="AIR-MAMA as a community effort, not a top-down project"/>
          <p:cNvSpPr txBox="1"/>
          <p:nvPr/>
        </p:nvSpPr>
        <p:spPr>
          <a:xfrm>
            <a:off x="1720955" y="5427979"/>
            <a:ext cx="8990016" cy="520833"/>
          </a:xfrm>
          <a:prstGeom prst="rect">
            <a:avLst/>
          </a:prstGeom>
          <a:gradFill>
            <a:gsLst>
              <a:gs pos="0">
                <a:srgbClr val="65B251"/>
              </a:gs>
              <a:gs pos="50000">
                <a:srgbClr val="4BAD28"/>
              </a:gs>
              <a:gs pos="100000">
                <a:srgbClr val="409E1E"/>
              </a:gs>
            </a:gsLst>
            <a:lin ang="5400000"/>
          </a:gradFill>
          <a:ln w="12700">
            <a:solidFill>
              <a:schemeClr val="accent1"/>
            </a:solidFill>
            <a:miter/>
          </a:ln>
          <a:effectLst>
            <a:outerShdw sx="100000" sy="100000" kx="0" ky="0" algn="b" rotWithShape="0" blurRad="63500" dist="19050" dir="540000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700">
                <a:solidFill>
                  <a:srgbClr val="FFFFFF"/>
                </a:solidFill>
              </a:defRPr>
            </a:pPr>
            <a:r>
              <a:t>AIR-MAMA as a </a:t>
            </a:r>
            <a:r>
              <a:rPr>
                <a:latin typeface="Phosphate Inline"/>
                <a:ea typeface="Phosphate Inline"/>
                <a:cs typeface="Phosphate Inline"/>
                <a:sym typeface="Phosphate Inline"/>
              </a:rPr>
              <a:t>community</a:t>
            </a:r>
            <a:r>
              <a:t> effort, not a top-down project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IMG_3021.HEIC" descr="IMG_3021.HEIC"/>
          <p:cNvPicPr>
            <a:picLocks noChangeAspect="1"/>
          </p:cNvPicPr>
          <p:nvPr/>
        </p:nvPicPr>
        <p:blipFill>
          <a:blip r:embed="rId2">
            <a:extLst/>
          </a:blip>
          <a:srcRect l="0" t="32373" r="0" b="0"/>
          <a:stretch>
            <a:fillRect/>
          </a:stretch>
        </p:blipFill>
        <p:spPr>
          <a:xfrm>
            <a:off x="6863007" y="2454332"/>
            <a:ext cx="4798177" cy="4326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IMG_2993.HEIC" descr="IMG_2993.HEIC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53031" y="3023719"/>
            <a:ext cx="4798410" cy="35988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Helsinki October 2025 photo.JPEG" descr="Helsinki October 2025 photo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05603" y="263664"/>
            <a:ext cx="4437493" cy="33281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IMG_3270 2.JPG" descr="IMG_3270 2.JPG"/>
          <p:cNvPicPr>
            <a:picLocks noChangeAspect="1"/>
          </p:cNvPicPr>
          <p:nvPr/>
        </p:nvPicPr>
        <p:blipFill>
          <a:blip r:embed="rId5">
            <a:extLst/>
          </a:blip>
          <a:srcRect l="0" t="15039" r="0" b="32846"/>
          <a:stretch>
            <a:fillRect/>
          </a:stretch>
        </p:blipFill>
        <p:spPr>
          <a:xfrm>
            <a:off x="6648674" y="140794"/>
            <a:ext cx="3857626" cy="35739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Screenshot 2025-11-20 alle 14.00.07.png" descr="Screenshot 2025-11-20 alle 14.00.0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9810" y="1666075"/>
            <a:ext cx="4881947" cy="3525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filmato-incollato.png" descr="filmato-incollat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92089" y="2080690"/>
            <a:ext cx="4164665" cy="269662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Linea Linea" descr="Linea Linea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82417" y="3233384"/>
            <a:ext cx="1893653" cy="352735"/>
          </a:xfrm>
          <a:prstGeom prst="rect">
            <a:avLst/>
          </a:prstGeom>
        </p:spPr>
      </p:pic>
      <p:sp>
        <p:nvSpPr>
          <p:cNvPr id="293" name="NATIONAL COORDINATOR ITALIA"/>
          <p:cNvSpPr txBox="1"/>
          <p:nvPr/>
        </p:nvSpPr>
        <p:spPr>
          <a:xfrm>
            <a:off x="1897237" y="500380"/>
            <a:ext cx="8954354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ct val="90000"/>
              </a:lnSpc>
              <a:defRPr sz="4400"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NATIONAL COORDINATOR ITALIA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MapChart_Map.png" descr="MapChart_Map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9466" y="406932"/>
            <a:ext cx="8320008" cy="57906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filmato-incollato.png" descr="filmato-incollato.png"/>
          <p:cNvPicPr>
            <a:picLocks noChangeAspect="1"/>
          </p:cNvPicPr>
          <p:nvPr/>
        </p:nvPicPr>
        <p:blipFill>
          <a:blip r:embed="rId3">
            <a:extLst/>
          </a:blip>
          <a:srcRect l="7149" t="0" r="55033" b="0"/>
          <a:stretch>
            <a:fillRect/>
          </a:stretch>
        </p:blipFill>
        <p:spPr>
          <a:xfrm rot="16200000">
            <a:off x="8474031" y="2840069"/>
            <a:ext cx="3685912" cy="11777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filmato-incollato.png" descr="filmato-incollat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23000" y="50800"/>
            <a:ext cx="5920464" cy="3946976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NEXT STEP:…"/>
          <p:cNvSpPr txBox="1"/>
          <p:nvPr/>
        </p:nvSpPr>
        <p:spPr>
          <a:xfrm>
            <a:off x="627237" y="2405379"/>
            <a:ext cx="8693145" cy="1310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100"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NEXT STEP:</a:t>
            </a:r>
          </a:p>
          <a:p>
            <a:pPr marL="180473" indent="-180473">
              <a:buSzPct val="100000"/>
              <a:buChar char="-"/>
              <a:defRPr sz="2100"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Studio osservazione prospettico / “registro” gravide-HEMS</a:t>
            </a:r>
          </a:p>
          <a:p>
            <a:pPr marL="180473" indent="-180473">
              <a:buSzPct val="100000"/>
              <a:buChar char="-"/>
              <a:defRPr sz="2100">
                <a:latin typeface="American Typewriter"/>
                <a:ea typeface="American Typewriter"/>
                <a:cs typeface="American Typewriter"/>
                <a:sym typeface="American Typewriter"/>
              </a:defRPr>
            </a:pPr>
            <a:r>
              <a:t>Consensuns Statement Delphi su dotazioni, formazione, gestione gravide in HEMS</a:t>
            </a:r>
          </a:p>
        </p:txBody>
      </p:sp>
      <p:pic>
        <p:nvPicPr>
          <p:cNvPr id="300" name="Screenshot 2025-11-20 alle 14.00.07.png" descr="Screenshot 2025-11-20 alle 14.00.0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6408" y="4099600"/>
            <a:ext cx="2884049" cy="20829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filmato-incollato.png" descr="filmato-incollat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49700" y="3782162"/>
            <a:ext cx="2997200" cy="271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filmato-incollato.png" descr="filmato-incollato.png"/>
          <p:cNvPicPr>
            <a:picLocks noChangeAspect="1"/>
          </p:cNvPicPr>
          <p:nvPr/>
        </p:nvPicPr>
        <p:blipFill>
          <a:blip r:embed="rId5">
            <a:extLst/>
          </a:blip>
          <a:srcRect l="0" t="33801" r="0" b="0"/>
          <a:stretch>
            <a:fillRect/>
          </a:stretch>
        </p:blipFill>
        <p:spPr>
          <a:xfrm>
            <a:off x="6532584" y="3879948"/>
            <a:ext cx="3805217" cy="141693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filmato-incollato.png" descr="filmato-incollato.png"/>
          <p:cNvPicPr>
            <a:picLocks noChangeAspect="1"/>
          </p:cNvPicPr>
          <p:nvPr/>
        </p:nvPicPr>
        <p:blipFill>
          <a:blip r:embed="rId6">
            <a:extLst/>
          </a:blip>
          <a:srcRect l="7149" t="0" r="55033" b="0"/>
          <a:stretch>
            <a:fillRect/>
          </a:stretch>
        </p:blipFill>
        <p:spPr>
          <a:xfrm>
            <a:off x="8032071" y="4981772"/>
            <a:ext cx="3685912" cy="11777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Senza titolo (9).png" descr="Senza titolo (9)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13202" y="208179"/>
            <a:ext cx="4165596" cy="64416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Immagine 3" descr="Immagine 3"/>
          <p:cNvPicPr>
            <a:picLocks noChangeAspect="1"/>
          </p:cNvPicPr>
          <p:nvPr/>
        </p:nvPicPr>
        <p:blipFill>
          <a:blip r:embed="rId2">
            <a:extLst/>
          </a:blip>
          <a:srcRect l="0" t="0" r="0" b="18206"/>
          <a:stretch>
            <a:fillRect/>
          </a:stretch>
        </p:blipFill>
        <p:spPr>
          <a:xfrm>
            <a:off x="141235" y="119759"/>
            <a:ext cx="8074993" cy="2939389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CasellaDiTesto 5"/>
          <p:cNvSpPr txBox="1"/>
          <p:nvPr/>
        </p:nvSpPr>
        <p:spPr>
          <a:xfrm>
            <a:off x="392708" y="4495584"/>
            <a:ext cx="6923731" cy="48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600"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pPr/>
            <a:r>
              <a:t>https://sites.google.com/view/air-mama</a:t>
            </a:r>
          </a:p>
        </p:txBody>
      </p:sp>
      <p:pic>
        <p:nvPicPr>
          <p:cNvPr id="309" name="Immagine 6" descr="Immagin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05628" y="1013645"/>
            <a:ext cx="4115263" cy="56876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i Offic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i Offic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